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97" r:id="rId14"/>
    <p:sldId id="264" r:id="rId15"/>
    <p:sldId id="259" r:id="rId16"/>
    <p:sldId id="262" r:id="rId17"/>
    <p:sldId id="260" r:id="rId18"/>
    <p:sldId id="261" r:id="rId19"/>
    <p:sldId id="295" r:id="rId20"/>
    <p:sldId id="296" r:id="rId21"/>
    <p:sldId id="298" r:id="rId22"/>
    <p:sldId id="29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5304" y="-1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C2DC68-D964-41E2-81F0-13FBEEA5A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DCE1B5D-32E9-4E12-BCFA-05E342763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EF3A256-A02A-4D0D-B23C-89EE1949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E9FFB7-A5CF-4006-B838-8650A818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8643B38-5C50-4FAF-8552-C6832F07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34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20DE36-994B-4E5C-B4AD-95733E34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69E2CAA-4FC7-4C3F-AFF1-7C699B2EB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221AC9C-F676-49BB-AF5D-8A03C094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1DA5E97-7907-4B20-9212-65CC68BE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7FCDB5F-193E-40D7-8BC7-35721DAB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29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38EE027D-1D12-4B67-A996-4ED6AAB31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8FC3568-5950-4AB1-B48D-393EEB46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F777B4E-422F-4610-9EEB-686331B6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4F100BB-A7D2-485F-894E-69C654CB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6BF6F87-86AC-46E6-9FDB-2FE06E77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44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2C6DDE-560B-4B86-92C4-A4E5136E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B4783A5-A062-41FC-AD7B-6B2F0B92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BC1E75F-4409-4F45-BB84-F6A967B3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4F74AF-EB52-4413-A955-445EE8E8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FDA01F4-5B3C-4B60-9DCE-7E378BAA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94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1C629E-EC21-4C8A-A44E-A8E7F4B8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04CEDEF-F129-4B80-988B-58958019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88151C5-647B-4934-9312-BE0C17FA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1FAABD-0367-40AD-A98B-8BCB20FA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A8234E6-690A-48F9-BBBC-C7E241B5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2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B1B87A-8EB5-42BC-B013-AEF9F9CB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CF18C4A-93D2-4A69-8DB3-659CF4392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75035BF-612A-4568-B175-45EE75CFD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47598B0-B936-46A8-ADF3-DD55AA29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C066826-59B5-491A-9D5E-5CB5ADCD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A93D258-B85A-4B73-8E3B-3D241A30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59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973484-79E6-4C1F-95AE-0CAF001A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CA228F7-A152-49DA-8688-D8335ADCB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3D1EBB6E-A814-413A-BEB8-71DB104B9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D0F474BE-E0A6-4064-BA65-5EA2A48F9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DC9D9BCC-EDF2-444E-BA6D-17F21C837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6E428E2-D072-46AC-BD2B-6C61EA87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2ACCF71-FE1D-4954-A534-E8FC8B79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9A514279-7D0D-48D0-9F5F-E1892247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78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A2B5B0-CA04-4F91-8FF4-BEC8D215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1F48F5D-0022-4EFF-B630-2638D969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0E22009-1D8D-4357-835C-E0596596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F58DF30-C83D-4FD0-B1FE-EDB319DB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1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3841404-3D05-4316-8C58-DF09D477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69597D3-884E-4975-98C6-B8B46C5A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96DEBD0-C579-4364-A316-87E2B733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B392AE-4618-4626-ABF7-685B7B08F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9C103D8-7AE7-4DAE-A794-14F691217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92D982D-89A9-46CA-9901-ACAABE5C2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C1BE60F-67F2-4D5C-A4DC-55150E36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C8D3626-C9CE-40BB-A42E-769A32EF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1AF915D-ACF9-416E-A513-6ABF7DD8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9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ABCE00-2513-4B14-9C73-C5E9FF3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7DFE2DD-8691-4982-8988-F15DCC652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FAEE2D2A-35A7-4CB8-A6BA-703716810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39AE21-4730-4A6A-8AC0-C31AACA6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21AE111-3E08-4C12-9347-9C1CB133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A850866-944D-4020-9546-115E8569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5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7187A4B-25BE-4675-9BA1-32486971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066E63B-58FA-41FD-B9B8-E9FFC6FD4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B749321-1A7A-410F-9E3E-7D9B39698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7F523-DF3A-4DFF-B1F2-960B4A07718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C286B43-36A4-40A1-9EC1-7C73FC1E4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C985C94-1F22-40F0-83AB-8774FA118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3F02-40FB-449D-AB89-4EB54EAB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0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lib.k.utb.cz/bitstream/handle/10563/37218/vrz%C3%A1kov%C3%A1_2016_dp.pdf?sequence=1&amp;isAllowed=y" TargetMode="External"/><Relationship Id="rId2" Type="http://schemas.openxmlformats.org/officeDocument/2006/relationships/hyperlink" Target="https://theses.cz/id/cqz6kw/P_loha_A.pdf?lang=e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s.muni.cz/th/p97x7/praktickacast.pdf" TargetMode="External"/><Relationship Id="rId4" Type="http://schemas.openxmlformats.org/officeDocument/2006/relationships/hyperlink" Target="https://docplayer.cz/44779827-P12-ukazka-rozhovoru-s-podrobnym-kodovanim-p14-ukazka-rozhovoru-s-barevnym-kodovanim-p15-internetove-odkazy-na-muzea-projekty-a-vedecka-pracovist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B13DF0-E728-47EC-9CC4-B3550F9DD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5381"/>
            <a:ext cx="9144000" cy="2387600"/>
          </a:xfrm>
        </p:spPr>
        <p:txBody>
          <a:bodyPr/>
          <a:lstStyle/>
          <a:p>
            <a:r>
              <a:rPr lang="cs-CZ" dirty="0"/>
              <a:t>Analýza dat v kvalitativním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BD844C5-D28E-48A1-B27D-01C721C22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774724"/>
            <a:ext cx="9144000" cy="165576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Prezentace vychází z podkladů od:</a:t>
            </a:r>
          </a:p>
          <a:p>
            <a:r>
              <a:rPr lang="cs-CZ" dirty="0"/>
              <a:t>Jany Obrovské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378DEB63-1957-49D5-9D6A-93A4CE8F3A74}"/>
              </a:ext>
            </a:extLst>
          </p:cNvPr>
          <p:cNvSpPr/>
          <p:nvPr/>
        </p:nvSpPr>
        <p:spPr>
          <a:xfrm>
            <a:off x="600892" y="4987724"/>
            <a:ext cx="10981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PANČOCHA, K. Etika výzkumu ve speciální pedagogice. In Etika ve vědách o výchově. 1. vydání. Olomouc : </a:t>
            </a:r>
            <a:r>
              <a:rPr lang="cs-CZ" dirty="0" err="1"/>
              <a:t>ČPdS</a:t>
            </a:r>
            <a:r>
              <a:rPr lang="cs-CZ" dirty="0"/>
              <a:t>, 2010. od s. 342-348, 7 s. ISBN 978- 80-244-2654-9.</a:t>
            </a:r>
          </a:p>
        </p:txBody>
      </p:sp>
    </p:spTree>
    <p:extLst>
      <p:ext uri="{BB962C8B-B14F-4D97-AF65-F5344CB8AC3E}">
        <p14:creationId xmlns:p14="http://schemas.microsoft.com/office/powerpoint/2010/main" val="19855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dobře vést rozhovor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19536" y="2204864"/>
            <a:ext cx="8229600" cy="3917032"/>
          </a:xfrm>
        </p:spPr>
        <p:txBody>
          <a:bodyPr rtlCol="0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Poděkování, představení sebe a projektu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Seznámení s rozhovorem, dotaz na nahrávání, otázka ochrany soukromí a </a:t>
            </a:r>
            <a:r>
              <a:rPr lang="cs-CZ" dirty="0" err="1"/>
              <a:t>anonymizace</a:t>
            </a:r>
            <a:r>
              <a:rPr lang="cs-CZ" dirty="0"/>
              <a:t> dat 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Zahájení vlastního rozhovoru 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Několik zásad dobré praxe 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Uzavření rozhovoru 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Získání formálního souhlasu se zpracováním dat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Techniky transkripce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03512" y="1988842"/>
            <a:ext cx="8507288" cy="1506834"/>
          </a:xfrm>
        </p:spPr>
        <p:txBody>
          <a:bodyPr/>
          <a:lstStyle/>
          <a:p>
            <a:pPr eaLnBrk="1" hangingPunct="1">
              <a:defRPr/>
            </a:pPr>
            <a:r>
              <a:rPr lang="cs-CZ" i="1" dirty="0"/>
              <a:t>doslovnou</a:t>
            </a:r>
            <a:r>
              <a:rPr lang="cs-CZ" dirty="0"/>
              <a:t>: doslovně zaznamenáváme mluvený projev informátora, včetně výrazů nespisovných, slangových, gramaticky chybných, přeřeknutí apod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24000" y="3561487"/>
            <a:ext cx="87058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i="1" dirty="0"/>
              <a:t>komentovanou</a:t>
            </a:r>
            <a:r>
              <a:rPr lang="cs-CZ" sz="2800" dirty="0"/>
              <a:t>: na rozdíl od přepisu doslovného zaznamenáváme i nonverbální projevy dotazovaného (odmlky, intonaci, úsměv, zarmoucenost apod.). K zaznamenávání neverbálního chování dotazovaného může sloužit zvláštní paralelní sloupec vedle hlavního sloupce s doslovným přepisem mluveného slova.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Techniky transkripce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022376" y="2206776"/>
            <a:ext cx="8147248" cy="1898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i="1" dirty="0"/>
              <a:t>redigovanou</a:t>
            </a:r>
            <a:r>
              <a:rPr lang="cs-CZ" sz="2400" dirty="0"/>
              <a:t>: výpovědi upravíme do srozumitelnější a čtivější podoby. Přeložíme tedy některé slangové  či nářeční výrazy, nepřepisujeme přeřeknutí apod.  Text můžeme stylisticky upravit. Zaznamenáváme jen zásadní nonverbální projevy (výbuch smích, pláč apod.).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1857375" y="4042113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i="1" dirty="0"/>
              <a:t>shrnující protokol</a:t>
            </a:r>
            <a:r>
              <a:rPr lang="cs-CZ" sz="2400" dirty="0"/>
              <a:t>: doslovně zachovány necháme jen klíčové pasáže, ostatní části rozhovoru zestručníme.  Vždy ale tak, aby zůstal zachován původní smysl sdělení.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24050" y="5377160"/>
            <a:ext cx="8134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i="1" dirty="0"/>
              <a:t>selektivní protokol</a:t>
            </a:r>
            <a:r>
              <a:rPr lang="cs-CZ" sz="2400" dirty="0"/>
              <a:t>: přepisujeme pouze pasáže relevantní z hlediska zaměření výzkumu. Zbylou část interview vůbec nepřepisujeme.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FFA8B696-D941-4F88-B9ED-572660213E5D}"/>
              </a:ext>
            </a:extLst>
          </p:cNvPr>
          <p:cNvSpPr/>
          <p:nvPr/>
        </p:nvSpPr>
        <p:spPr>
          <a:xfrm>
            <a:off x="2708873" y="464932"/>
            <a:ext cx="457497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Rozhovor vs. dotazník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DDFDB495-252C-45D9-B160-39DD1DF40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11" y="1339599"/>
            <a:ext cx="9364189" cy="43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07071494-3312-4A99-A6AF-8CEE7A54AD5B}"/>
              </a:ext>
            </a:extLst>
          </p:cNvPr>
          <p:cNvSpPr/>
          <p:nvPr/>
        </p:nvSpPr>
        <p:spPr>
          <a:xfrm>
            <a:off x="570411" y="1431782"/>
            <a:ext cx="110511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Tvorba úryvků napříč našimi daty – data pozorně procházíme, čteme je bez ohledu na předpoklady, které jsme získali studiem literatury či bez ohledu na předem připravené kategorie (teoretické kódy), s co možná nejvíce otevřenou hlavou</a:t>
            </a:r>
          </a:p>
          <a:p>
            <a:endParaRPr lang="cs-CZ" dirty="0"/>
          </a:p>
          <a:p>
            <a:r>
              <a:rPr lang="cs-CZ" dirty="0"/>
              <a:t>Tvorba komentovaných úryvků – k úryvkům, které jsou důležité/zajímavé/významné si píšeme komentáře. S psaním komentářů neotálíme. Komentáře se vztahují přímo k úryvku – nesmí jej ale jen převyprávět jinými slovy, to by byla ztráta času. Musí mít interpretační potenciál. </a:t>
            </a:r>
          </a:p>
          <a:p>
            <a:endParaRPr lang="cs-CZ" dirty="0"/>
          </a:p>
          <a:p>
            <a:r>
              <a:rPr lang="cs-CZ" dirty="0"/>
              <a:t>Z komentovaných úryvků generujeme první kódy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E9DD4F17-5656-4D8A-B863-700235675558}"/>
              </a:ext>
            </a:extLst>
          </p:cNvPr>
          <p:cNvSpPr/>
          <p:nvPr/>
        </p:nvSpPr>
        <p:spPr>
          <a:xfrm>
            <a:off x="2583557" y="440175"/>
            <a:ext cx="757130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Než začneme s otevřeným kódováním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24766E1F-16CF-4C03-855C-2781A8F51CCC}"/>
              </a:ext>
            </a:extLst>
          </p:cNvPr>
          <p:cNvSpPr/>
          <p:nvPr/>
        </p:nvSpPr>
        <p:spPr>
          <a:xfrm>
            <a:off x="1785887" y="4656777"/>
            <a:ext cx="8665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Pozor na to, jak má vypadat rozhovor</a:t>
            </a:r>
          </a:p>
        </p:txBody>
      </p:sp>
    </p:spTree>
    <p:extLst>
      <p:ext uri="{BB962C8B-B14F-4D97-AF65-F5344CB8AC3E}">
        <p14:creationId xmlns:p14="http://schemas.microsoft.com/office/powerpoint/2010/main" val="2562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07071494-3312-4A99-A6AF-8CEE7A54AD5B}"/>
              </a:ext>
            </a:extLst>
          </p:cNvPr>
          <p:cNvSpPr/>
          <p:nvPr/>
        </p:nvSpPr>
        <p:spPr>
          <a:xfrm>
            <a:off x="570411" y="1431782"/>
            <a:ext cx="11051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Text je „rozbit“ na jednotky (úryvky), těmto jednotkám jsou přidělena jména a s takto pojmenovanými jednotkami výzkumník dále pracuje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E9DD4F17-5656-4D8A-B863-700235675558}"/>
              </a:ext>
            </a:extLst>
          </p:cNvPr>
          <p:cNvSpPr/>
          <p:nvPr/>
        </p:nvSpPr>
        <p:spPr>
          <a:xfrm>
            <a:off x="3777979" y="347645"/>
            <a:ext cx="394210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Otevřené kódování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81D7D00F-5098-47AB-AA36-9A0902549A49}"/>
              </a:ext>
            </a:extLst>
          </p:cNvPr>
          <p:cNvSpPr/>
          <p:nvPr/>
        </p:nvSpPr>
        <p:spPr>
          <a:xfrm>
            <a:off x="570409" y="2134783"/>
            <a:ext cx="10872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Jednotkou je významový celek – např. sousloví, věta, odstavec – členíme tak, aby měl sám o sobě smysl. Jaká úskalí skrývají příliš krátké nebo naopak příliš dlouhé jednotky (úryvky)? Úryvky musí mít rozumnou fyzickou velikost.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B5719702-C86D-44B5-B6C7-AB5A175011FF}"/>
              </a:ext>
            </a:extLst>
          </p:cNvPr>
          <p:cNvSpPr/>
          <p:nvPr/>
        </p:nvSpPr>
        <p:spPr>
          <a:xfrm>
            <a:off x="4700450" y="3056077"/>
            <a:ext cx="17604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Postup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C21F29D3-9831-4439-9911-BFE0E0FDF1A4}"/>
              </a:ext>
            </a:extLst>
          </p:cNvPr>
          <p:cNvSpPr/>
          <p:nvPr/>
        </p:nvSpPr>
        <p:spPr>
          <a:xfrm>
            <a:off x="570409" y="4076887"/>
            <a:ext cx="8260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Vždy je třeba volit kódy v závislosti na výzkumné otázce !!!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0411" y="462906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Kódy nejprve volíme ad hoc, později se začínají opakovat.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0411" y="5334685"/>
            <a:ext cx="7725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Jako kódy můžeme používat odborné termíny, nebo naopak in-</a:t>
            </a:r>
            <a:r>
              <a:rPr lang="cs-CZ" dirty="0" err="1"/>
              <a:t>vivo</a:t>
            </a:r>
            <a:r>
              <a:rPr lang="cs-CZ" dirty="0"/>
              <a:t> kódy.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1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182EDAE-77C8-4DC5-997F-37BBBBB95B91}"/>
              </a:ext>
            </a:extLst>
          </p:cNvPr>
          <p:cNvSpPr/>
          <p:nvPr/>
        </p:nvSpPr>
        <p:spPr>
          <a:xfrm>
            <a:off x="570411" y="2388843"/>
            <a:ext cx="501797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https://theses.cz/id/cqz6kw/P_loha_A.pdf?lang=en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B5719702-C86D-44B5-B6C7-AB5A175011FF}"/>
              </a:ext>
            </a:extLst>
          </p:cNvPr>
          <p:cNvSpPr/>
          <p:nvPr/>
        </p:nvSpPr>
        <p:spPr>
          <a:xfrm>
            <a:off x="3465195" y="786133"/>
            <a:ext cx="36343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Ukázka kódování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7BA84B64-73D6-4439-BFC9-8748FD911D29}"/>
              </a:ext>
            </a:extLst>
          </p:cNvPr>
          <p:cNvSpPr/>
          <p:nvPr/>
        </p:nvSpPr>
        <p:spPr>
          <a:xfrm>
            <a:off x="570411" y="2899783"/>
            <a:ext cx="10715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https://digilib.k.utb.cz/bitstream/handle/10563/37218/vrz%C3%A1kov%C3%A1_2016_dp.pdf?sequence=1&amp;isAllowed=y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ED5093C8-B38F-4667-8476-B944AA9FB0C5}"/>
              </a:ext>
            </a:extLst>
          </p:cNvPr>
          <p:cNvSpPr/>
          <p:nvPr/>
        </p:nvSpPr>
        <p:spPr>
          <a:xfrm>
            <a:off x="570410" y="3675684"/>
            <a:ext cx="11342915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https://docplayer.cz/44779827-P12-ukazka-rozhovoru-s-podrobnym-kodovanim-p14-ukazka-rozhovoru-s-barevnym-kodovanim-p15-internetove-odkazy-na-muzea-projekty-a-vedecka-pracoviste.html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780CC943-47B1-45E9-9335-44AEB270DE74}"/>
              </a:ext>
            </a:extLst>
          </p:cNvPr>
          <p:cNvSpPr/>
          <p:nvPr/>
        </p:nvSpPr>
        <p:spPr>
          <a:xfrm>
            <a:off x="570409" y="1836484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5"/>
              </a:rPr>
              <a:t>A (muni.cz)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5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E9DD4F17-5656-4D8A-B863-700235675558}"/>
              </a:ext>
            </a:extLst>
          </p:cNvPr>
          <p:cNvSpPr/>
          <p:nvPr/>
        </p:nvSpPr>
        <p:spPr>
          <a:xfrm>
            <a:off x="2978622" y="443439"/>
            <a:ext cx="586570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Návodné otázky ke kódování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F47F14B7-368D-4A47-BC44-707E187C52C6}"/>
              </a:ext>
            </a:extLst>
          </p:cNvPr>
          <p:cNvSpPr txBox="1"/>
          <p:nvPr/>
        </p:nvSpPr>
        <p:spPr>
          <a:xfrm>
            <a:off x="920115" y="1233019"/>
            <a:ext cx="237116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Co?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Kdo?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Jak?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Kdy? Jak dlouho?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Kde?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Jak moc? Jak silně?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Proč?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Kvůli čemu? </a:t>
            </a: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Pomocí </a:t>
            </a:r>
            <a:r>
              <a:rPr lang="pl-PL" dirty="0"/>
              <a:t>čeho?</a:t>
            </a: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496677CA-4E9B-42B6-A74A-CAFEDC2302D2}"/>
              </a:ext>
            </a:extLst>
          </p:cNvPr>
          <p:cNvSpPr/>
          <p:nvPr/>
        </p:nvSpPr>
        <p:spPr>
          <a:xfrm>
            <a:off x="5242560" y="16697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Můžeme diferencovat sílu spojení mezi kódem a datovým segmentem tím, že si vytvoříme více kódů reprezentujících daný jev – např. adaptace +, adaptace ++, adaptace +++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2E270918-E882-4FA6-BC75-4820E4A29D57}"/>
              </a:ext>
            </a:extLst>
          </p:cNvPr>
          <p:cNvSpPr/>
          <p:nvPr/>
        </p:nvSpPr>
        <p:spPr>
          <a:xfrm>
            <a:off x="5242560" y="29403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Je rozumné si napsat definici kódu, tj. co s ním přesně spojujeme (viz následující </a:t>
            </a:r>
            <a:r>
              <a:rPr lang="cs-CZ" dirty="0" err="1"/>
              <a:t>slide</a:t>
            </a:r>
            <a:r>
              <a:rPr lang="cs-CZ" dirty="0"/>
              <a:t>)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38996CA2-16B1-42A1-9074-FAA5F30BD4E6}"/>
              </a:ext>
            </a:extLst>
          </p:cNvPr>
          <p:cNvSpPr/>
          <p:nvPr/>
        </p:nvSpPr>
        <p:spPr>
          <a:xfrm>
            <a:off x="5242560" y="393398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Kód „odvádění a vyzvedávání“ zahrnují cokoli, co </a:t>
            </a:r>
            <a:r>
              <a:rPr lang="cs-CZ" dirty="0" err="1"/>
              <a:t>informantky</a:t>
            </a:r>
            <a:r>
              <a:rPr lang="cs-CZ" dirty="0"/>
              <a:t> říkají ohledně každodenního dávání dítěte do zařízení a vyzvedávání jej. Například: „Vyzvedávání jsem ráda nechala na partnerovi“ nebo „Ráda chodím trochu dřív, abych se mohla podívat, jak si dcera hraje s ostatními“. podle </a:t>
            </a:r>
          </a:p>
          <a:p>
            <a:endParaRPr lang="cs-CZ" dirty="0"/>
          </a:p>
          <a:p>
            <a:r>
              <a:rPr lang="cs-CZ" dirty="0" err="1"/>
              <a:t>Esterberg</a:t>
            </a:r>
            <a:r>
              <a:rPr lang="cs-CZ" dirty="0"/>
              <a:t>, K. G.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. Boston: </a:t>
            </a:r>
            <a:r>
              <a:rPr lang="cs-CZ" dirty="0" err="1"/>
              <a:t>McGraw-Hill</a:t>
            </a:r>
            <a:r>
              <a:rPr lang="cs-CZ" dirty="0"/>
              <a:t>, 2002.</a:t>
            </a:r>
          </a:p>
        </p:txBody>
      </p:sp>
    </p:spTree>
    <p:extLst>
      <p:ext uri="{BB962C8B-B14F-4D97-AF65-F5344CB8AC3E}">
        <p14:creationId xmlns:p14="http://schemas.microsoft.com/office/powerpoint/2010/main" val="374782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E9DD4F17-5656-4D8A-B863-700235675558}"/>
              </a:ext>
            </a:extLst>
          </p:cNvPr>
          <p:cNvSpPr/>
          <p:nvPr/>
        </p:nvSpPr>
        <p:spPr>
          <a:xfrm>
            <a:off x="2971601" y="443439"/>
            <a:ext cx="526297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je potřeba si uvědomit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F47F14B7-368D-4A47-BC44-707E187C52C6}"/>
              </a:ext>
            </a:extLst>
          </p:cNvPr>
          <p:cNvSpPr txBox="1"/>
          <p:nvPr/>
        </p:nvSpPr>
        <p:spPr>
          <a:xfrm>
            <a:off x="853440" y="2020389"/>
            <a:ext cx="295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Mám výzkumný problém?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5FA1F44-7320-4786-950A-7EC3D7988D02}"/>
              </a:ext>
            </a:extLst>
          </p:cNvPr>
          <p:cNvSpPr txBox="1"/>
          <p:nvPr/>
        </p:nvSpPr>
        <p:spPr>
          <a:xfrm>
            <a:off x="1088571" y="2647406"/>
            <a:ext cx="765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Pokud nemám výzkumný problém, těžko budu mít dobře připravený rozhovor!!!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84E0CA32-B117-4556-ADCC-751F97D2036B}"/>
              </a:ext>
            </a:extLst>
          </p:cNvPr>
          <p:cNvSpPr txBox="1"/>
          <p:nvPr/>
        </p:nvSpPr>
        <p:spPr>
          <a:xfrm>
            <a:off x="783771" y="3429000"/>
            <a:ext cx="294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2. Mám připravený rozhovor?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F5896C40-E0E5-409B-9E26-A4F51D9E0D2B}"/>
              </a:ext>
            </a:extLst>
          </p:cNvPr>
          <p:cNvSpPr txBox="1"/>
          <p:nvPr/>
        </p:nvSpPr>
        <p:spPr>
          <a:xfrm>
            <a:off x="1088571" y="4117950"/>
            <a:ext cx="1080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Pokud mám připravený rozhovor, pak všichni, kteří jim projdou mají mít stejné nebo alespoň srovnatelné prostředí</a:t>
            </a:r>
          </a:p>
        </p:txBody>
      </p:sp>
    </p:spTree>
    <p:extLst>
      <p:ext uri="{BB962C8B-B14F-4D97-AF65-F5344CB8AC3E}">
        <p14:creationId xmlns:p14="http://schemas.microsoft.com/office/powerpoint/2010/main" val="25308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Pozorování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41985" y="2244225"/>
            <a:ext cx="7924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Pozorování je klasickou metodou užívanou jak ve vědách přírodních, tak ve vědách </a:t>
            </a:r>
          </a:p>
          <a:p>
            <a:r>
              <a:rPr lang="cs-CZ" dirty="0"/>
              <a:t>o člověku. Je důležité, aby pozorování mělo </a:t>
            </a:r>
            <a:r>
              <a:rPr lang="cs-CZ" b="1" dirty="0"/>
              <a:t>jasná pravidla</a:t>
            </a:r>
            <a:r>
              <a:rPr lang="cs-CZ" dirty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40479" y="3140968"/>
            <a:ext cx="10021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Musí být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071665" y="3140968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Záměrné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71664" y="3573016"/>
            <a:ext cx="145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Systematické,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071665" y="4005064"/>
            <a:ext cx="145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Organizované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03513" y="4653137"/>
            <a:ext cx="8022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 standardizovaném pozorování je nutné zajistit možnost statistického zpracování, </a:t>
            </a:r>
          </a:p>
          <a:p>
            <a:r>
              <a:rPr lang="cs-CZ" dirty="0"/>
              <a:t>proto je nutno mít předem připravený tzv. </a:t>
            </a:r>
            <a:r>
              <a:rPr lang="cs-CZ" b="1" dirty="0"/>
              <a:t>pozorovací arch</a:t>
            </a:r>
            <a:r>
              <a:rPr lang="cs-CZ" dirty="0"/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23993" y="3284984"/>
            <a:ext cx="289053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Kdy může dojít ke zkreslení?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847529" y="5589240"/>
            <a:ext cx="299953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Jak můžeme dělit pozorování?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993048" y="3938938"/>
            <a:ext cx="288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!!! Poslanecké interpelace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2" grpId="0"/>
      <p:bldP spid="13" grpId="0" animBg="1"/>
      <p:bldP spid="1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255E0FB2-D374-46D1-B940-6884782AC1C8}"/>
              </a:ext>
            </a:extLst>
          </p:cNvPr>
          <p:cNvSpPr/>
          <p:nvPr/>
        </p:nvSpPr>
        <p:spPr>
          <a:xfrm>
            <a:off x="836022" y="633438"/>
            <a:ext cx="10467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Kritici namítají, že kvalitativní výzkum je příliš intuitivní (</a:t>
            </a:r>
            <a:r>
              <a:rPr lang="cs-CZ" dirty="0" err="1"/>
              <a:t>intuitive</a:t>
            </a:r>
            <a:r>
              <a:rPr lang="cs-CZ" dirty="0"/>
              <a:t>), spoléhající na vhled výzkumníka (</a:t>
            </a:r>
            <a:r>
              <a:rPr lang="cs-CZ" dirty="0" err="1"/>
              <a:t>insight</a:t>
            </a:r>
            <a:r>
              <a:rPr lang="cs-CZ" dirty="0"/>
              <a:t>) a podléhající jeho dojmům (</a:t>
            </a:r>
            <a:r>
              <a:rPr lang="cs-CZ" dirty="0" err="1"/>
              <a:t>impression</a:t>
            </a:r>
            <a:r>
              <a:rPr lang="cs-CZ" dirty="0"/>
              <a:t>).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7EFB34D-1F08-48EA-8A60-2597F64CC287}"/>
              </a:ext>
            </a:extLst>
          </p:cNvPr>
          <p:cNvSpPr/>
          <p:nvPr/>
        </p:nvSpPr>
        <p:spPr>
          <a:xfrm>
            <a:off x="836021" y="1608797"/>
            <a:ext cx="10241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Abychom těmto výtkám mohli čelit, musíme analýzu dat v kvalitativním výzkumu dobře systematizovat a učinit ji co nejvíce transparentní.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6A4E20F1-4474-4FB4-9B91-0F615DB8DA98}"/>
              </a:ext>
            </a:extLst>
          </p:cNvPr>
          <p:cNvSpPr/>
          <p:nvPr/>
        </p:nvSpPr>
        <p:spPr>
          <a:xfrm>
            <a:off x="522513" y="4899801"/>
            <a:ext cx="9316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není numerická </a:t>
            </a:r>
          </a:p>
          <a:p>
            <a:pPr marL="285750" indent="-285750">
              <a:buFontTx/>
              <a:buChar char="-"/>
            </a:pPr>
            <a:r>
              <a:rPr lang="cs-CZ" dirty="0"/>
              <a:t>nestojí na kvantifikacích, tj. cílem není spočíst, kolik informátorů prohlásilo určité tvrzení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FFA8B696-D941-4F88-B9ED-572660213E5D}"/>
              </a:ext>
            </a:extLst>
          </p:cNvPr>
          <p:cNvSpPr/>
          <p:nvPr/>
        </p:nvSpPr>
        <p:spPr>
          <a:xfrm>
            <a:off x="3810197" y="3208132"/>
            <a:ext cx="542174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3200" dirty="0"/>
              <a:t>Co kvalitativní analýza dat NENÍ</a:t>
            </a:r>
          </a:p>
        </p:txBody>
      </p:sp>
    </p:spTree>
    <p:extLst>
      <p:ext uri="{BB962C8B-B14F-4D97-AF65-F5344CB8AC3E}">
        <p14:creationId xmlns:p14="http://schemas.microsoft.com/office/powerpoint/2010/main" val="1833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Dělení pozorování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03512" y="2276872"/>
            <a:ext cx="236154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Nezúčastněné skryté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23793" y="2276873"/>
            <a:ext cx="5237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Pozorovatel pracuje v utajení – může použít například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skrytou kameru.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03512" y="3284984"/>
            <a:ext cx="240482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Nezúčastněné zjevné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295801" y="3140968"/>
            <a:ext cx="402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Pozorovaná skupina ví, že je pozorována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03513" y="4365104"/>
            <a:ext cx="221887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Zúčastněné utajené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03512" y="5229200"/>
            <a:ext cx="246093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Zúčastněné neutajené </a:t>
            </a:r>
          </a:p>
        </p:txBody>
      </p:sp>
      <p:sp>
        <p:nvSpPr>
          <p:cNvPr id="13" name="Pravá složená závorka 12"/>
          <p:cNvSpPr/>
          <p:nvPr/>
        </p:nvSpPr>
        <p:spPr>
          <a:xfrm>
            <a:off x="4439816" y="4509120"/>
            <a:ext cx="43204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087889" y="4797152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Charakterizujte sami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2" grpId="0" animBg="1"/>
      <p:bldP spid="13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B3844C1A-F7E8-49D6-972A-40E09ED6B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45" y="431646"/>
            <a:ext cx="7963309" cy="599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24125" y="2590800"/>
            <a:ext cx="6730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A to je dnes vše přátelé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8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02A6D1AD-5CC0-4A8A-9968-37AC133B44F1}"/>
              </a:ext>
            </a:extLst>
          </p:cNvPr>
          <p:cNvSpPr/>
          <p:nvPr/>
        </p:nvSpPr>
        <p:spPr>
          <a:xfrm>
            <a:off x="591639" y="539358"/>
            <a:ext cx="487571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/>
              <a:t>Výhody kvalitativního </a:t>
            </a:r>
            <a:r>
              <a:rPr lang="cs-CZ" sz="2800" b="1" dirty="0" smtClean="0"/>
              <a:t>výzkumu</a:t>
            </a:r>
            <a:endParaRPr lang="cs-CZ" sz="2800" b="1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49FEC191-4229-4B14-9459-ADCD2493D873}"/>
              </a:ext>
            </a:extLst>
          </p:cNvPr>
          <p:cNvSpPr/>
          <p:nvPr/>
        </p:nvSpPr>
        <p:spPr>
          <a:xfrm>
            <a:off x="6619876" y="510514"/>
            <a:ext cx="532447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/>
              <a:t>Nevýhody kvalitativního výzkumu 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6225" y="168789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Podrobný popis zkoumané problematiky,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6225" y="2326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Vhled do daného problému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6225" y="28895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Výzkum probíhá v přirozeném prostředí,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6225" y="35094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Pochopení problému do hloubky,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76225" y="39865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Možnost navržení nové teorie,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76225" y="4581525"/>
            <a:ext cx="2346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Vytváří nové hypotézy.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848350" y="17815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Zpravidla nezobecnitelné závěry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848350" y="233987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Malá objektivita,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848350" y="28895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Téměř žádná reprezentativnost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848350" y="347585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Malá validita jakožto statistická míra,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848350" y="3986510"/>
            <a:ext cx="334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Časová náročnost na analýzu dat.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7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FFA8B696-D941-4F88-B9ED-572660213E5D}"/>
              </a:ext>
            </a:extLst>
          </p:cNvPr>
          <p:cNvSpPr/>
          <p:nvPr/>
        </p:nvSpPr>
        <p:spPr>
          <a:xfrm>
            <a:off x="114300" y="226807"/>
            <a:ext cx="11480501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Základní metody kvalitativního výzkumu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6F995771-4112-4EBA-9174-C47F2B900F7C}"/>
              </a:ext>
            </a:extLst>
          </p:cNvPr>
          <p:cNvSpPr/>
          <p:nvPr/>
        </p:nvSpPr>
        <p:spPr>
          <a:xfrm>
            <a:off x="427314" y="152054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případová </a:t>
            </a:r>
            <a:r>
              <a:rPr lang="cs-CZ" sz="2400" dirty="0" smtClean="0"/>
              <a:t>studie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048000" y="185934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etnografický </a:t>
            </a:r>
            <a:r>
              <a:rPr lang="cs-CZ" sz="2400" dirty="0" smtClean="0"/>
              <a:t>výzkum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95300" y="242646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kvalitativní </a:t>
            </a:r>
            <a:r>
              <a:rPr lang="cs-CZ" sz="2400" dirty="0" smtClean="0"/>
              <a:t>evaluace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200400" y="294596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akční </a:t>
            </a:r>
            <a:r>
              <a:rPr lang="cs-CZ" sz="2400" dirty="0"/>
              <a:t>a kritický </a:t>
            </a:r>
            <a:r>
              <a:rPr lang="cs-CZ" sz="2400" dirty="0" smtClean="0"/>
              <a:t>výzkum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752475" y="34290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biografický </a:t>
            </a:r>
            <a:r>
              <a:rPr lang="cs-CZ" sz="2400" dirty="0" smtClean="0"/>
              <a:t>výzkum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048000" y="418498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narativní </a:t>
            </a:r>
            <a:r>
              <a:rPr lang="cs-CZ" sz="2400" dirty="0" smtClean="0"/>
              <a:t>interview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6362700" y="1446937"/>
            <a:ext cx="430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- nestandardizované </a:t>
            </a:r>
            <a:r>
              <a:rPr lang="cs-CZ" sz="2400" dirty="0" smtClean="0"/>
              <a:t>pozorování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6362700" y="22073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- analýza </a:t>
            </a:r>
            <a:r>
              <a:rPr lang="cs-CZ" sz="2400" dirty="0" smtClean="0"/>
              <a:t>obsahu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7971114" y="3200222"/>
            <a:ext cx="171581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- kódování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7256739" y="436965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/>
              <a:t>- zakotvená teorie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1009650" y="5248960"/>
            <a:ext cx="18669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- pozorování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4901776" y="5511284"/>
            <a:ext cx="287899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- kvalitativní </a:t>
            </a:r>
            <a:r>
              <a:rPr lang="cs-CZ" sz="2400" dirty="0"/>
              <a:t>rozhovor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059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 animBg="1"/>
      <p:bldP spid="1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Kvalitativní rozhovor</a:t>
            </a:r>
          </a:p>
        </p:txBody>
      </p:sp>
      <p:sp>
        <p:nvSpPr>
          <p:cNvPr id="6" name="Obdélník 5"/>
          <p:cNvSpPr/>
          <p:nvPr/>
        </p:nvSpPr>
        <p:spPr>
          <a:xfrm>
            <a:off x="3099311" y="24535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Typologie rozhovorů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104152" y="3393163"/>
            <a:ext cx="372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Jak (ne)dělat kvalitativní rozhovor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67160" y="4254262"/>
            <a:ext cx="3604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Příprava rozhovoru, výběr vzorku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071664" y="5048669"/>
            <a:ext cx="580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Kvalitativní rozhovory a zúčastněné pozorování: srovnání 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1919536" y="2461538"/>
            <a:ext cx="79208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1919536" y="3393163"/>
            <a:ext cx="79208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1919536" y="4254262"/>
            <a:ext cx="79208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1919536" y="5048669"/>
            <a:ext cx="79208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5" grpId="0"/>
      <p:bldP spid="7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Typologie rozhovorů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778973" y="2339589"/>
            <a:ext cx="307565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/>
              <a:t>Jaké známe rozhovory?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19537" y="3212977"/>
            <a:ext cx="194123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/>
              <a:t>Strukturovaný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27848" y="3212977"/>
            <a:ext cx="246381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err="1"/>
              <a:t>Polostrukturovaný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24192" y="3212977"/>
            <a:ext cx="22695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/>
              <a:t>Nestrukturovaný</a:t>
            </a:r>
          </a:p>
        </p:txBody>
      </p:sp>
      <p:cxnSp>
        <p:nvCxnSpPr>
          <p:cNvPr id="10" name="Přímá spojnice se šipkou 9"/>
          <p:cNvCxnSpPr>
            <a:stCxn id="2" idx="1"/>
          </p:cNvCxnSpPr>
          <p:nvPr/>
        </p:nvCxnSpPr>
        <p:spPr>
          <a:xfrm flipH="1">
            <a:off x="2639617" y="2570422"/>
            <a:ext cx="2139356" cy="642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2"/>
            <a:endCxn id="5" idx="0"/>
          </p:cNvCxnSpPr>
          <p:nvPr/>
        </p:nvCxnSpPr>
        <p:spPr>
          <a:xfrm flipH="1">
            <a:off x="5959756" y="2801254"/>
            <a:ext cx="357042" cy="411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2" idx="3"/>
            <a:endCxn id="7" idx="0"/>
          </p:cNvCxnSpPr>
          <p:nvPr/>
        </p:nvCxnSpPr>
        <p:spPr>
          <a:xfrm>
            <a:off x="7854624" y="2570422"/>
            <a:ext cx="1104367" cy="642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925319" y="4612486"/>
            <a:ext cx="354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Jaké jsou jejich výhody a nevýhody?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Strukturovaný rozhovor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809428" y="2338387"/>
            <a:ext cx="8229600" cy="4088284"/>
          </a:xfrm>
        </p:spPr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cs-CZ" dirty="0"/>
              <a:t>Jedná se o plně standardizované interview, kdy výzkumník pokaždé předkládá dotazovanému tytéž předem pečlivě připravené otázky ve shodném pořadí.  </a:t>
            </a:r>
          </a:p>
          <a:p>
            <a:pPr marL="0" indent="0">
              <a:buNone/>
              <a:defRPr/>
            </a:pPr>
            <a:r>
              <a:rPr lang="cs-CZ" b="1" dirty="0"/>
              <a:t>Výhody: </a:t>
            </a:r>
            <a:r>
              <a:rPr lang="cs-CZ" dirty="0"/>
              <a:t>	</a:t>
            </a:r>
          </a:p>
          <a:p>
            <a:pPr>
              <a:defRPr/>
            </a:pPr>
            <a:r>
              <a:rPr lang="cs-CZ" dirty="0"/>
              <a:t>menší časová náročnost získávání i zpracování dat </a:t>
            </a:r>
          </a:p>
          <a:p>
            <a:pPr>
              <a:defRPr/>
            </a:pPr>
            <a:r>
              <a:rPr lang="cs-CZ" dirty="0"/>
              <a:t>možnost aplikovat na početný vzorek respondentů</a:t>
            </a:r>
          </a:p>
          <a:p>
            <a:pPr>
              <a:defRPr/>
            </a:pPr>
            <a:r>
              <a:rPr lang="cs-CZ" dirty="0"/>
              <a:t>snazší </a:t>
            </a:r>
            <a:r>
              <a:rPr lang="cs-CZ" dirty="0" err="1"/>
              <a:t>komparovatelnost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minimalizace vlivu tazatele</a:t>
            </a:r>
          </a:p>
          <a:p>
            <a:pPr marL="0" indent="0">
              <a:buNone/>
              <a:defRPr/>
            </a:pPr>
            <a:r>
              <a:rPr lang="cs-CZ" b="1" dirty="0"/>
              <a:t>Nevýhody: </a:t>
            </a:r>
          </a:p>
          <a:p>
            <a:pPr>
              <a:defRPr/>
            </a:pPr>
            <a:r>
              <a:rPr lang="cs-CZ" dirty="0"/>
              <a:t>omezený prostor pro vyjádření vlastních názorů dotazovaného </a:t>
            </a:r>
          </a:p>
          <a:p>
            <a:pPr>
              <a:defRPr/>
            </a:pPr>
            <a:r>
              <a:rPr lang="cs-CZ" dirty="0"/>
              <a:t>riziko zkreslení odpovědí vlivem špatného porozumění otázkám </a:t>
            </a:r>
          </a:p>
          <a:p>
            <a:pPr>
              <a:defRPr/>
            </a:pPr>
            <a:r>
              <a:rPr lang="cs-CZ" dirty="0"/>
              <a:t>nemožnost jít do hloubky a některé odpovědi upřesňovat v průběhu rozhovoru </a:t>
            </a:r>
          </a:p>
          <a:p>
            <a:pPr>
              <a:defRPr/>
            </a:pPr>
            <a:r>
              <a:rPr lang="cs-CZ" dirty="0"/>
              <a:t>vyšší pravděpodobnost, že výzkumník neodhalí nic, co již předem nepředpokládal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Nestrukturovaný rozhovor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847528" y="1988841"/>
            <a:ext cx="8363272" cy="4319885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cs-CZ" sz="3400" dirty="0"/>
              <a:t>bývá nedílnou součástí zúčastněného pozorování. Vzhledem k jeho volnému, neformálnímu charakteru si informátor ani nemusí uvědomit, že jde o výzkumný rozhovor, takže odpovídá spontánněji a uvolněněji. </a:t>
            </a:r>
          </a:p>
          <a:p>
            <a:pPr marL="0" indent="0">
              <a:buNone/>
              <a:defRPr/>
            </a:pPr>
            <a:r>
              <a:rPr lang="cs-CZ" sz="3400" b="1" dirty="0"/>
              <a:t>Výhody: </a:t>
            </a:r>
          </a:p>
          <a:p>
            <a:pPr>
              <a:defRPr/>
            </a:pPr>
            <a:r>
              <a:rPr lang="cs-CZ" sz="3400" dirty="0"/>
              <a:t>umožňuje bezprostředně reagovat na konkrétní situace v terénu</a:t>
            </a:r>
          </a:p>
          <a:p>
            <a:pPr>
              <a:defRPr/>
            </a:pPr>
            <a:r>
              <a:rPr lang="cs-CZ" sz="3400" dirty="0"/>
              <a:t>umožňuje ptát se jak na zdánlivé banality, tak klást „otázky na tělo“  </a:t>
            </a:r>
          </a:p>
          <a:p>
            <a:pPr marL="0" indent="0">
              <a:buNone/>
              <a:defRPr/>
            </a:pPr>
            <a:r>
              <a:rPr lang="cs-CZ" sz="3400" b="1" dirty="0"/>
              <a:t>Nevýhody: </a:t>
            </a:r>
          </a:p>
          <a:p>
            <a:pPr>
              <a:defRPr/>
            </a:pPr>
            <a:r>
              <a:rPr lang="cs-CZ" sz="3400" dirty="0"/>
              <a:t>velká časová náročnost zpracování dat </a:t>
            </a:r>
          </a:p>
          <a:p>
            <a:pPr>
              <a:defRPr/>
            </a:pPr>
            <a:r>
              <a:rPr lang="cs-CZ" sz="3400" dirty="0"/>
              <a:t>velká závislost na výzkumníkově schopnosti improvizace </a:t>
            </a:r>
          </a:p>
          <a:p>
            <a:pPr>
              <a:defRPr/>
            </a:pPr>
            <a:r>
              <a:rPr lang="cs-CZ" sz="3400" dirty="0"/>
              <a:t>v průběhu rozhovoru nemusí být možné nahrávání či zapisování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24000" y="620688"/>
            <a:ext cx="9144000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Polostrukturovaný</a:t>
            </a:r>
            <a:endParaRPr lang="cs-CZ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91544" y="1988841"/>
            <a:ext cx="8219256" cy="4319885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výzkumník si předem připraví pouze základní osnovu rozhovoru (tj. tematické okruhy, případně několik klíčových dotazů). Pořadí otázek není neměnné, což zajišťuje výzkumníkovi větší flexibilitu. 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b="1" dirty="0"/>
              <a:t>Výhody: </a:t>
            </a:r>
          </a:p>
          <a:p>
            <a:pPr>
              <a:defRPr/>
            </a:pPr>
            <a:r>
              <a:rPr lang="cs-CZ" dirty="0"/>
              <a:t>větší prostor pro vyjádření subjektivních názorů dotazovaného </a:t>
            </a:r>
          </a:p>
          <a:p>
            <a:pPr>
              <a:defRPr/>
            </a:pPr>
            <a:r>
              <a:rPr lang="cs-CZ" dirty="0"/>
              <a:t>umožňuje vyjasnit si možná nedorozumění v průběhu interview </a:t>
            </a:r>
          </a:p>
          <a:p>
            <a:pPr>
              <a:defRPr/>
            </a:pPr>
            <a:r>
              <a:rPr lang="cs-CZ" dirty="0"/>
              <a:t>umožňuje jít více do hloubky, odkrývat nová, nepředpokládaná témata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1088</Words>
  <Application>Microsoft Office PowerPoint</Application>
  <PresentationFormat>Vlastní</PresentationFormat>
  <Paragraphs>159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Office</vt:lpstr>
      <vt:lpstr>Analýza dat v kvalitativním výzkumu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dat v kvalitativním výzkumu</dc:title>
  <dc:creator>Vlastimil Chytrý</dc:creator>
  <cp:lastModifiedBy>recenzent</cp:lastModifiedBy>
  <cp:revision>9</cp:revision>
  <dcterms:created xsi:type="dcterms:W3CDTF">2021-04-04T12:50:54Z</dcterms:created>
  <dcterms:modified xsi:type="dcterms:W3CDTF">2021-04-06T05:14:01Z</dcterms:modified>
</cp:coreProperties>
</file>