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47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0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37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35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54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3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67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0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5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65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16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0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0F8A-26D2-4A4B-B9B7-99AD813B4378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8A400-D4CA-4833-BCEA-2300ADA45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28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js.cuni.cz/scied/article/view/591" TargetMode="External"/><Relationship Id="rId2" Type="http://schemas.openxmlformats.org/officeDocument/2006/relationships/hyperlink" Target="https://www.pf.ujep.cz/cs/kontakt/vlastimil-chytr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tatskingdom.com/320ShapiroWilk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tskingdom.com/kruskal-wallis-calculator.html" TargetMode="External"/><Relationship Id="rId3" Type="http://schemas.openxmlformats.org/officeDocument/2006/relationships/hyperlink" Target="https://www.socscistatistics.com/tests/studentttest/default2.aspx" TargetMode="External"/><Relationship Id="rId7" Type="http://schemas.openxmlformats.org/officeDocument/2006/relationships/hyperlink" Target="https://www.statskingdom.com/180Anova1way.html" TargetMode="External"/><Relationship Id="rId2" Type="http://schemas.openxmlformats.org/officeDocument/2006/relationships/hyperlink" Target="https://www.statskingdom.com/320ShapiroWilk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tatskingdom.com/175wilcoxon_signed_ranks.html" TargetMode="External"/><Relationship Id="rId5" Type="http://schemas.openxmlformats.org/officeDocument/2006/relationships/hyperlink" Target="https://www.statskingdom.com/170median_mann_whitney.html" TargetMode="External"/><Relationship Id="rId10" Type="http://schemas.openxmlformats.org/officeDocument/2006/relationships/hyperlink" Target="https://www.socscistatistics.com/tests/spearman/default2.aspx" TargetMode="External"/><Relationship Id="rId4" Type="http://schemas.openxmlformats.org/officeDocument/2006/relationships/hyperlink" Target="https://www.socscistatistics.com/tests/ttestdependent/default2.aspx" TargetMode="External"/><Relationship Id="rId9" Type="http://schemas.openxmlformats.org/officeDocument/2006/relationships/hyperlink" Target="https://www.socscistatistics.com/tests/pearson/default2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scistatistics.com/tests/spearman/default2.aspx" TargetMode="External"/><Relationship Id="rId2" Type="http://schemas.openxmlformats.org/officeDocument/2006/relationships/hyperlink" Target="https://www.socscistatistics.com/tests/pearson/default2.asp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2780928"/>
            <a:ext cx="5949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Daný materiál představuje výstup z hodiny, nejedná se skripta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548680"/>
            <a:ext cx="8683724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Spočítám deskriptivní analýzu (mohu využít skript na odkazu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) a červeně zvýrazním, </a:t>
            </a:r>
          </a:p>
          <a:p>
            <a:r>
              <a:rPr lang="cs-CZ" dirty="0" smtClean="0"/>
              <a:t>které hodnoty mají a nemají smysl dle tabulek na odkazu </a:t>
            </a:r>
            <a:r>
              <a:rPr lang="cs-CZ" dirty="0" smtClean="0">
                <a:hlinkClick r:id="rId3"/>
              </a:rPr>
              <a:t>zde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3428" y="1700808"/>
            <a:ext cx="8537081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2. Pokud jsou data dle intervalového nebo poměrového měřítka, spočítám pro každý </a:t>
            </a:r>
          </a:p>
          <a:p>
            <a:r>
              <a:rPr lang="cs-CZ" dirty="0" smtClean="0"/>
              <a:t>testovaný soubor normalitu dat na základě </a:t>
            </a:r>
            <a:r>
              <a:rPr lang="cs-CZ" dirty="0" err="1" smtClean="0"/>
              <a:t>Shapiro</a:t>
            </a:r>
            <a:r>
              <a:rPr lang="cs-CZ" dirty="0" smtClean="0"/>
              <a:t> - </a:t>
            </a:r>
            <a:r>
              <a:rPr lang="cs-CZ" dirty="0" err="1" smtClean="0"/>
              <a:t>Wilkova</a:t>
            </a:r>
            <a:r>
              <a:rPr lang="cs-CZ" dirty="0" smtClean="0"/>
              <a:t> testu normalitu (odkaz </a:t>
            </a:r>
            <a:r>
              <a:rPr lang="cs-CZ" dirty="0" smtClean="0">
                <a:hlinkClick r:id="rId4"/>
              </a:rPr>
              <a:t>zde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98640" y="2812286"/>
            <a:ext cx="5420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Nulová hypotéza:  Data mají normální rozdělení četností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8640" y="3428999"/>
            <a:ext cx="8530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Pokud p&lt;0,05, zamítám nulovou hypotézu o normalitě dat a závěr je, že data mají </a:t>
            </a:r>
            <a:r>
              <a:rPr lang="cs-CZ" b="1" dirty="0" smtClean="0"/>
              <a:t>jiné </a:t>
            </a:r>
          </a:p>
          <a:p>
            <a:r>
              <a:rPr lang="cs-CZ" dirty="0" smtClean="0"/>
              <a:t>než normální rozdělení četností </a:t>
            </a:r>
            <a:r>
              <a:rPr lang="cs-CZ" dirty="0" smtClean="0">
                <a:solidFill>
                  <a:srgbClr val="FF0000"/>
                </a:solidFill>
              </a:rPr>
              <a:t>(pro interpretaci je pak důležitý medián)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98640" y="4227730"/>
            <a:ext cx="8658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Pokud p&gt;0,05, nemohu zamítnout nulovou hypotézu o normalitě dat a závěr je, že data </a:t>
            </a:r>
          </a:p>
          <a:p>
            <a:r>
              <a:rPr lang="cs-CZ" dirty="0" smtClean="0"/>
              <a:t>mají normální rozdělení četností </a:t>
            </a:r>
            <a:r>
              <a:rPr lang="cs-CZ" dirty="0" smtClean="0">
                <a:solidFill>
                  <a:srgbClr val="FF0000"/>
                </a:solidFill>
              </a:rPr>
              <a:t>(pro interpretaci je pak důležitý průměr)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5111" y="5157192"/>
            <a:ext cx="7911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Pokud pracuji s ordinálními daty, automaticky počítám tak, jako kdyby data neměla</a:t>
            </a:r>
          </a:p>
          <a:p>
            <a:r>
              <a:rPr lang="cs-CZ" dirty="0"/>
              <a:t>n</a:t>
            </a:r>
            <a:r>
              <a:rPr lang="cs-CZ" dirty="0" smtClean="0"/>
              <a:t>ormální rozdělení četností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81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7643" y="188640"/>
            <a:ext cx="831804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3. Přečtu si zadání (výzkumný problém nebo hypotézu) a dle následujícího schématu se</a:t>
            </a:r>
          </a:p>
          <a:p>
            <a:r>
              <a:rPr lang="cs-CZ" dirty="0"/>
              <a:t>r</a:t>
            </a:r>
            <a:r>
              <a:rPr lang="cs-CZ" dirty="0" smtClean="0"/>
              <a:t>ozhodnu, jaký využiji test (jedná se o velké zjednodušení celé problematiky).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99637" y="3872500"/>
            <a:ext cx="7839647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U nezávislých výběrů vždy počítám rozdíly, u závislých výběrů je tomu následovně: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44180" y="4356650"/>
            <a:ext cx="149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Závislé výběry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04474" y="4880612"/>
            <a:ext cx="1502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Počítám rozdíl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64914" y="4880612"/>
            <a:ext cx="177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Počítám závislost</a:t>
            </a:r>
            <a:endParaRPr lang="cs-CZ" dirty="0"/>
          </a:p>
        </p:txBody>
      </p:sp>
      <p:cxnSp>
        <p:nvCxnSpPr>
          <p:cNvPr id="13" name="Přímá spojnice se šipkou 12"/>
          <p:cNvCxnSpPr>
            <a:endCxn id="10" idx="0"/>
          </p:cNvCxnSpPr>
          <p:nvPr/>
        </p:nvCxnSpPr>
        <p:spPr>
          <a:xfrm flipH="1">
            <a:off x="2455577" y="4541316"/>
            <a:ext cx="1288603" cy="339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3" idx="3"/>
            <a:endCxn id="11" idx="0"/>
          </p:cNvCxnSpPr>
          <p:nvPr/>
        </p:nvCxnSpPr>
        <p:spPr>
          <a:xfrm>
            <a:off x="5242411" y="4541316"/>
            <a:ext cx="1309092" cy="339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96362" y="5528684"/>
            <a:ext cx="2905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Měříme stejnou věc opakovaně na stejné</a:t>
            </a:r>
          </a:p>
          <a:p>
            <a:r>
              <a:rPr lang="cs-CZ" sz="1200" dirty="0"/>
              <a:t>s</a:t>
            </a:r>
            <a:r>
              <a:rPr lang="cs-CZ" sz="1200" dirty="0" smtClean="0"/>
              <a:t>kupině. Například vztah žáka k matematice</a:t>
            </a:r>
          </a:p>
          <a:p>
            <a:r>
              <a:rPr lang="cs-CZ" sz="1200" dirty="0"/>
              <a:t>n</a:t>
            </a:r>
            <a:r>
              <a:rPr lang="cs-CZ" sz="1200" dirty="0" smtClean="0"/>
              <a:t>a začátku a konci hodiny. </a:t>
            </a:r>
            <a:endParaRPr lang="cs-CZ" sz="1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944834" y="5528684"/>
            <a:ext cx="33924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Zjišťuji, jak jedna proměnná ovlivňuje druhou. Tedy</a:t>
            </a:r>
          </a:p>
          <a:p>
            <a:r>
              <a:rPr lang="cs-CZ" sz="1200" dirty="0"/>
              <a:t>m</a:t>
            </a:r>
            <a:r>
              <a:rPr lang="cs-CZ" sz="1200" dirty="0" smtClean="0"/>
              <a:t>ám více měření na téže subjektech. Například, jak</a:t>
            </a:r>
          </a:p>
          <a:p>
            <a:r>
              <a:rPr lang="cs-CZ" sz="1200" dirty="0"/>
              <a:t>r</a:t>
            </a:r>
            <a:r>
              <a:rPr lang="cs-CZ" sz="1200" dirty="0" smtClean="0"/>
              <a:t>ychlost běhu ovlivní délku skoku.</a:t>
            </a:r>
          </a:p>
          <a:p>
            <a:endParaRPr lang="cs-CZ" sz="1200" dirty="0"/>
          </a:p>
          <a:p>
            <a:r>
              <a:rPr lang="cs-CZ" sz="1200" dirty="0" smtClean="0">
                <a:solidFill>
                  <a:srgbClr val="FF0000"/>
                </a:solidFill>
              </a:rPr>
              <a:t>Zde se počítají korelace (náš případ) nebo regrese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10862" y="1705470"/>
            <a:ext cx="127291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Nezávislé skupiny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10862" y="2844625"/>
            <a:ext cx="127291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Závislé skupiny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6100" y="975810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Vztah mezi proměnnými</a:t>
            </a:r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15816" y="1445947"/>
            <a:ext cx="76976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2 skupiny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15816" y="2013973"/>
            <a:ext cx="77938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Více jak 2</a:t>
            </a:r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915816" y="2589005"/>
            <a:ext cx="76976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2 skupiny</a:t>
            </a:r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911006" y="3121879"/>
            <a:ext cx="77938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Více jak 2</a:t>
            </a:r>
            <a:endParaRPr lang="cs-CZ" sz="12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872534" y="1005098"/>
            <a:ext cx="8467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Počet skupin</a:t>
            </a:r>
            <a:endParaRPr lang="cs-CZ" sz="1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71167" y="1007946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Splnění normality</a:t>
            </a:r>
            <a:endParaRPr lang="cs-CZ" sz="1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02187" y="1316540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Ano</a:t>
            </a:r>
            <a:endParaRPr lang="cs-CZ" sz="1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02187" y="1593539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Ne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602187" y="1875474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Ano</a:t>
            </a:r>
            <a:endParaRPr lang="cs-CZ" sz="1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602187" y="2152473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Ne</a:t>
            </a:r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602187" y="2429127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Ano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02187" y="2706126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Ne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602187" y="2983380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 smtClean="0"/>
              <a:t>Ano</a:t>
            </a:r>
            <a:endParaRPr lang="cs-CZ" sz="12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602187" y="3260379"/>
            <a:ext cx="436338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Ne</a:t>
            </a:r>
            <a:endParaRPr lang="cs-CZ" sz="1200" dirty="0"/>
          </a:p>
        </p:txBody>
      </p:sp>
      <p:cxnSp>
        <p:nvCxnSpPr>
          <p:cNvPr id="15" name="Přímá spojnice se šipkou 14"/>
          <p:cNvCxnSpPr>
            <a:stCxn id="5" idx="3"/>
            <a:endCxn id="7" idx="1"/>
          </p:cNvCxnSpPr>
          <p:nvPr/>
        </p:nvCxnSpPr>
        <p:spPr>
          <a:xfrm flipV="1">
            <a:off x="2183775" y="1584447"/>
            <a:ext cx="732041" cy="2595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>
            <a:stCxn id="5" idx="3"/>
            <a:endCxn id="8" idx="1"/>
          </p:cNvCxnSpPr>
          <p:nvPr/>
        </p:nvCxnSpPr>
        <p:spPr>
          <a:xfrm>
            <a:off x="2183775" y="1843970"/>
            <a:ext cx="732041" cy="308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Přímá spojnice se šipkou 1027"/>
          <p:cNvCxnSpPr>
            <a:stCxn id="14" idx="3"/>
            <a:endCxn id="17" idx="1"/>
          </p:cNvCxnSpPr>
          <p:nvPr/>
        </p:nvCxnSpPr>
        <p:spPr>
          <a:xfrm flipV="1">
            <a:off x="2183775" y="2727505"/>
            <a:ext cx="732041" cy="255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14" idx="3"/>
            <a:endCxn id="20" idx="1"/>
          </p:cNvCxnSpPr>
          <p:nvPr/>
        </p:nvCxnSpPr>
        <p:spPr>
          <a:xfrm>
            <a:off x="2183775" y="2983125"/>
            <a:ext cx="727231" cy="277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Přímá spojnice se šipkou 1033"/>
          <p:cNvCxnSpPr>
            <a:stCxn id="7" idx="3"/>
            <a:endCxn id="9" idx="1"/>
          </p:cNvCxnSpPr>
          <p:nvPr/>
        </p:nvCxnSpPr>
        <p:spPr>
          <a:xfrm flipV="1">
            <a:off x="3685579" y="1455040"/>
            <a:ext cx="916608" cy="1294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>
            <a:stCxn id="7" idx="3"/>
            <a:endCxn id="23" idx="1"/>
          </p:cNvCxnSpPr>
          <p:nvPr/>
        </p:nvCxnSpPr>
        <p:spPr>
          <a:xfrm>
            <a:off x="3685579" y="1584447"/>
            <a:ext cx="916608" cy="147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Přímá spojnice se šipkou 1039"/>
          <p:cNvCxnSpPr>
            <a:stCxn id="8" idx="3"/>
            <a:endCxn id="24" idx="1"/>
          </p:cNvCxnSpPr>
          <p:nvPr/>
        </p:nvCxnSpPr>
        <p:spPr>
          <a:xfrm flipV="1">
            <a:off x="3695197" y="2013974"/>
            <a:ext cx="906990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Přímá spojnice se šipkou 1042"/>
          <p:cNvCxnSpPr>
            <a:stCxn id="8" idx="3"/>
            <a:endCxn id="25" idx="1"/>
          </p:cNvCxnSpPr>
          <p:nvPr/>
        </p:nvCxnSpPr>
        <p:spPr>
          <a:xfrm>
            <a:off x="3695197" y="2152473"/>
            <a:ext cx="906990" cy="138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Přímá spojnice se šipkou 1045"/>
          <p:cNvCxnSpPr>
            <a:stCxn id="17" idx="3"/>
            <a:endCxn id="26" idx="1"/>
          </p:cNvCxnSpPr>
          <p:nvPr/>
        </p:nvCxnSpPr>
        <p:spPr>
          <a:xfrm flipV="1">
            <a:off x="3685579" y="2567627"/>
            <a:ext cx="916608" cy="159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Přímá spojnice se šipkou 1048"/>
          <p:cNvCxnSpPr>
            <a:stCxn id="17" idx="3"/>
            <a:endCxn id="27" idx="1"/>
          </p:cNvCxnSpPr>
          <p:nvPr/>
        </p:nvCxnSpPr>
        <p:spPr>
          <a:xfrm>
            <a:off x="3685579" y="2727505"/>
            <a:ext cx="916608" cy="117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Přímá spojnice se šipkou 1051"/>
          <p:cNvCxnSpPr>
            <a:stCxn id="20" idx="3"/>
            <a:endCxn id="28" idx="1"/>
          </p:cNvCxnSpPr>
          <p:nvPr/>
        </p:nvCxnSpPr>
        <p:spPr>
          <a:xfrm flipV="1">
            <a:off x="3690387" y="3121880"/>
            <a:ext cx="911800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Přímá spojnice se šipkou 1054"/>
          <p:cNvCxnSpPr>
            <a:stCxn id="20" idx="3"/>
            <a:endCxn id="29" idx="1"/>
          </p:cNvCxnSpPr>
          <p:nvPr/>
        </p:nvCxnSpPr>
        <p:spPr>
          <a:xfrm>
            <a:off x="3690387" y="3260379"/>
            <a:ext cx="911800" cy="138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6300192" y="1316540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T-test</a:t>
            </a:r>
            <a:endParaRPr lang="cs-CZ" sz="12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6300192" y="1593539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Mann-</a:t>
            </a:r>
            <a:r>
              <a:rPr lang="cs-CZ" sz="1200" dirty="0" err="1" smtClean="0"/>
              <a:t>Whitney</a:t>
            </a:r>
            <a:r>
              <a:rPr lang="cs-CZ" sz="1200" dirty="0" smtClean="0"/>
              <a:t> test</a:t>
            </a:r>
            <a:endParaRPr lang="cs-CZ" sz="1200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6300192" y="1875474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ANOVA</a:t>
            </a:r>
            <a:endParaRPr lang="cs-CZ" sz="12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6300192" y="2152473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err="1" smtClean="0"/>
              <a:t>Kruskal-Wallisův</a:t>
            </a:r>
            <a:r>
              <a:rPr lang="cs-CZ" sz="1200" dirty="0" smtClean="0"/>
              <a:t> test</a:t>
            </a:r>
            <a:endParaRPr lang="cs-CZ" sz="1200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6300192" y="2429127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Párový t-test</a:t>
            </a:r>
            <a:endParaRPr lang="cs-CZ" sz="1200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6300192" y="2706126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err="1" smtClean="0"/>
              <a:t>Wilcoxonův</a:t>
            </a:r>
            <a:r>
              <a:rPr lang="cs-CZ" sz="1200" dirty="0" smtClean="0"/>
              <a:t> test</a:t>
            </a:r>
            <a:endParaRPr lang="cs-CZ" sz="1200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6300192" y="2983380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err="1" smtClean="0"/>
              <a:t>Anova</a:t>
            </a:r>
            <a:r>
              <a:rPr lang="cs-CZ" sz="1200" dirty="0" smtClean="0"/>
              <a:t> </a:t>
            </a:r>
            <a:r>
              <a:rPr lang="cs-CZ" sz="1200" dirty="0" err="1" smtClean="0"/>
              <a:t>Repeated</a:t>
            </a:r>
            <a:r>
              <a:rPr lang="cs-CZ" sz="1200" dirty="0" smtClean="0"/>
              <a:t> </a:t>
            </a:r>
            <a:r>
              <a:rPr lang="cs-CZ" sz="1200" dirty="0" err="1" smtClean="0"/>
              <a:t>Measure</a:t>
            </a:r>
            <a:endParaRPr lang="cs-CZ" sz="1200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6300192" y="3260379"/>
            <a:ext cx="1944216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err="1" smtClean="0"/>
              <a:t>Friedmanova</a:t>
            </a:r>
            <a:r>
              <a:rPr lang="cs-CZ" sz="1200" dirty="0" smtClean="0"/>
              <a:t> ANOVA</a:t>
            </a:r>
            <a:endParaRPr lang="cs-CZ" sz="1200" dirty="0"/>
          </a:p>
        </p:txBody>
      </p:sp>
      <p:cxnSp>
        <p:nvCxnSpPr>
          <p:cNvPr id="1058" name="Přímá spojnice se šipkou 1057"/>
          <p:cNvCxnSpPr>
            <a:stCxn id="9" idx="3"/>
            <a:endCxn id="65" idx="1"/>
          </p:cNvCxnSpPr>
          <p:nvPr/>
        </p:nvCxnSpPr>
        <p:spPr>
          <a:xfrm>
            <a:off x="5038525" y="1455040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>
            <a:off x="5034080" y="1732039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>
            <a:off x="5038525" y="2021214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>
            <a:off x="5034079" y="2290972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>
            <a:off x="5034078" y="2567627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>
            <a:off x="5038525" y="2866004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>
            <a:off x="5034077" y="3129120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>
            <a:off x="5027051" y="3398879"/>
            <a:ext cx="126166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404664"/>
            <a:ext cx="352442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4</a:t>
            </a:r>
            <a:r>
              <a:rPr lang="cs-CZ" dirty="0" smtClean="0"/>
              <a:t>. Následující kroky jsou vždy stejné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124744"/>
            <a:ext cx="83226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Po ověření normality (pokud je to nutné) rozhodnu o volbě testu</a:t>
            </a:r>
          </a:p>
          <a:p>
            <a:pPr marL="342900" indent="-342900">
              <a:buAutoNum type="alphaLcParenR"/>
            </a:pPr>
            <a:r>
              <a:rPr lang="cs-CZ" dirty="0" smtClean="0"/>
              <a:t>Naformuluji příslušnou nulovou hypotézu</a:t>
            </a:r>
          </a:p>
          <a:p>
            <a:pPr marL="342900" indent="-342900">
              <a:buAutoNum type="alphaLcParenR"/>
            </a:pPr>
            <a:r>
              <a:rPr lang="cs-CZ" dirty="0" smtClean="0"/>
              <a:t>Spočítám hodnotu p-</a:t>
            </a:r>
            <a:r>
              <a:rPr lang="cs-CZ" dirty="0" err="1" smtClean="0"/>
              <a:t>level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Rozhodnu o zamítnutí nebo nemožnosti zamítnutí nulové hypotézy</a:t>
            </a:r>
          </a:p>
          <a:p>
            <a:pPr marL="342900" indent="-342900">
              <a:buAutoNum type="alphaLcParenR"/>
            </a:pPr>
            <a:r>
              <a:rPr lang="cs-CZ" dirty="0" smtClean="0"/>
              <a:t>V případě, že porovnávám více jak dvě skupiny a došlo k zamítnutí nulové hypotézy,</a:t>
            </a:r>
          </a:p>
          <a:p>
            <a:r>
              <a:rPr lang="cs-CZ" dirty="0"/>
              <a:t>d</a:t>
            </a:r>
            <a:r>
              <a:rPr lang="cs-CZ" dirty="0" smtClean="0"/>
              <a:t>opočítám post- hoc analýzu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83038" y="3109610"/>
            <a:ext cx="419647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Odkazy na jednotlivé testy jsou následující: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3194" y="3576791"/>
            <a:ext cx="53184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hlinkClick r:id="rId2"/>
              </a:rPr>
              <a:t>Shapiro-Wilkův</a:t>
            </a:r>
            <a:r>
              <a:rPr lang="cs-CZ" dirty="0" smtClean="0">
                <a:hlinkClick r:id="rId2"/>
              </a:rPr>
              <a:t> test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T-test pro nezávislé soubory (volte možnost </a:t>
            </a:r>
            <a:r>
              <a:rPr lang="cs-CZ" dirty="0" err="1" smtClean="0">
                <a:hlinkClick r:id="rId3"/>
              </a:rPr>
              <a:t>two</a:t>
            </a:r>
            <a:r>
              <a:rPr lang="cs-CZ" dirty="0" err="1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tailed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4"/>
              </a:rPr>
              <a:t>T-test pro závislé soubory</a:t>
            </a:r>
            <a:r>
              <a:rPr lang="cs-CZ" dirty="0" smtClean="0"/>
              <a:t> (volte možnost </a:t>
            </a:r>
            <a:r>
              <a:rPr lang="cs-CZ" dirty="0" err="1" smtClean="0"/>
              <a:t>two-tailed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5"/>
              </a:rPr>
              <a:t>Mann-</a:t>
            </a:r>
            <a:r>
              <a:rPr lang="cs-CZ" dirty="0" err="1" smtClean="0">
                <a:hlinkClick r:id="rId5"/>
              </a:rPr>
              <a:t>Whitney</a:t>
            </a:r>
            <a:r>
              <a:rPr lang="cs-CZ" dirty="0" smtClean="0">
                <a:hlinkClick r:id="rId5"/>
              </a:rPr>
              <a:t> U test</a:t>
            </a:r>
            <a:endParaRPr lang="cs-CZ" dirty="0" smtClean="0"/>
          </a:p>
          <a:p>
            <a:r>
              <a:rPr lang="cs-CZ" dirty="0" err="1" smtClean="0">
                <a:hlinkClick r:id="rId6"/>
              </a:rPr>
              <a:t>Wilcoxonův</a:t>
            </a:r>
            <a:r>
              <a:rPr lang="cs-CZ" dirty="0" smtClean="0">
                <a:hlinkClick r:id="rId6"/>
              </a:rPr>
              <a:t> párový test</a:t>
            </a:r>
            <a:endParaRPr lang="cs-CZ" dirty="0" smtClean="0"/>
          </a:p>
          <a:p>
            <a:r>
              <a:rPr lang="cs-CZ" dirty="0" err="1" smtClean="0">
                <a:hlinkClick r:id="rId7"/>
              </a:rPr>
              <a:t>Anova</a:t>
            </a:r>
            <a:endParaRPr lang="cs-CZ" dirty="0" smtClean="0"/>
          </a:p>
          <a:p>
            <a:r>
              <a:rPr lang="cs-CZ" dirty="0" err="1" smtClean="0">
                <a:hlinkClick r:id="rId8"/>
              </a:rPr>
              <a:t>Kruskal-Wallisova</a:t>
            </a:r>
            <a:r>
              <a:rPr lang="cs-CZ" dirty="0" smtClean="0">
                <a:hlinkClick r:id="rId8"/>
              </a:rPr>
              <a:t> ANOVA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8332" y="5575672"/>
            <a:ext cx="4625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hlinkClick r:id="rId9"/>
              </a:rPr>
              <a:t>Pearsonův</a:t>
            </a:r>
            <a:r>
              <a:rPr lang="cs-CZ" dirty="0" smtClean="0">
                <a:hlinkClick r:id="rId9"/>
              </a:rPr>
              <a:t> korelační koeficient</a:t>
            </a:r>
            <a:r>
              <a:rPr lang="cs-CZ" dirty="0" smtClean="0"/>
              <a:t> (normalita ano)</a:t>
            </a:r>
          </a:p>
          <a:p>
            <a:r>
              <a:rPr lang="cs-CZ" dirty="0" err="1" smtClean="0">
                <a:hlinkClick r:id="rId10"/>
              </a:rPr>
              <a:t>Spearmanův</a:t>
            </a:r>
            <a:r>
              <a:rPr lang="cs-CZ" dirty="0" smtClean="0">
                <a:hlinkClick r:id="rId10"/>
              </a:rPr>
              <a:t> korelační koeficient</a:t>
            </a:r>
            <a:r>
              <a:rPr lang="cs-CZ" dirty="0" smtClean="0"/>
              <a:t> (normalita ne)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5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92696"/>
            <a:ext cx="458093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5. Pokud počítám korelace, je postup podobný:</a:t>
            </a:r>
          </a:p>
        </p:txBody>
      </p:sp>
      <p:sp>
        <p:nvSpPr>
          <p:cNvPr id="8" name="Obdélník 7"/>
          <p:cNvSpPr/>
          <p:nvPr/>
        </p:nvSpPr>
        <p:spPr>
          <a:xfrm>
            <a:off x="836518" y="1268760"/>
            <a:ext cx="74798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Po ověření normality (pokud je to nutné) rozhodnu o volbě testu</a:t>
            </a:r>
          </a:p>
          <a:p>
            <a:pPr marL="342900" indent="-342900">
              <a:buAutoNum type="alphaLcParenR"/>
            </a:pPr>
            <a:r>
              <a:rPr lang="cs-CZ" dirty="0" smtClean="0"/>
              <a:t>Naformuluji příslušnou nulovou hypotézu</a:t>
            </a:r>
          </a:p>
          <a:p>
            <a:pPr marL="342900" indent="-342900">
              <a:buAutoNum type="alphaLcParenR"/>
            </a:pPr>
            <a:r>
              <a:rPr lang="cs-CZ" dirty="0" smtClean="0"/>
              <a:t>Spočítám hodnotu p-</a:t>
            </a:r>
            <a:r>
              <a:rPr lang="cs-CZ" dirty="0" err="1" smtClean="0"/>
              <a:t>level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Rozhodnu o zamítnutí nebo nemožnosti zamítnutí nulové hypotézy</a:t>
            </a:r>
          </a:p>
          <a:p>
            <a:pPr marL="342900" indent="-342900">
              <a:buAutoNum type="alphaLcParenR"/>
            </a:pPr>
            <a:r>
              <a:rPr lang="cs-CZ" dirty="0" smtClean="0"/>
              <a:t>Dopočítám hodnotu r a r2, které </a:t>
            </a:r>
            <a:r>
              <a:rPr lang="cs-CZ" dirty="0" err="1" smtClean="0"/>
              <a:t>odinterpretuji</a:t>
            </a:r>
            <a:r>
              <a:rPr lang="cs-CZ" dirty="0" smtClean="0"/>
              <a:t> dle následující tabulky.</a:t>
            </a:r>
          </a:p>
        </p:txBody>
      </p:sp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996952"/>
            <a:ext cx="5508104" cy="29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99792" y="836712"/>
            <a:ext cx="3344313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U korelací rozlišujeme následující: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195736" y="1556792"/>
            <a:ext cx="187220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1556792"/>
            <a:ext cx="187220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259632" y="1830398"/>
            <a:ext cx="160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Normalita ANO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64088" y="1771039"/>
            <a:ext cx="1435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Normalita NE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23528" y="2848653"/>
            <a:ext cx="308366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 err="1" smtClean="0">
                <a:hlinkClick r:id="rId2"/>
              </a:rPr>
              <a:t>Pearsonův</a:t>
            </a:r>
            <a:r>
              <a:rPr lang="cs-CZ" dirty="0" smtClean="0">
                <a:hlinkClick r:id="rId2"/>
              </a:rPr>
              <a:t> korelační koeficient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211960" y="2848653"/>
            <a:ext cx="328461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 err="1" smtClean="0">
                <a:hlinkClick r:id="rId3"/>
              </a:rPr>
              <a:t>Spearmanův</a:t>
            </a:r>
            <a:r>
              <a:rPr lang="cs-CZ" dirty="0" smtClean="0">
                <a:hlinkClick r:id="rId3"/>
              </a:rPr>
              <a:t> korelační koeficient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95536" y="3717032"/>
            <a:ext cx="89384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Poznámka</a:t>
            </a:r>
            <a:r>
              <a:rPr lang="cs-CZ" dirty="0" smtClean="0"/>
              <a:t>:</a:t>
            </a:r>
          </a:p>
          <a:p>
            <a:r>
              <a:rPr lang="cs-CZ" dirty="0" smtClean="0"/>
              <a:t>Princip testování je ten, že pracuji s výběrovým souborem (tedy např. neberu 8000 žáků </a:t>
            </a:r>
          </a:p>
          <a:p>
            <a:r>
              <a:rPr lang="cs-CZ" dirty="0" smtClean="0"/>
              <a:t>v pátých třídách), ale náhodně vyberu například 300 z nich. Pokud zamítnu / nebo nezamítnu </a:t>
            </a:r>
          </a:p>
          <a:p>
            <a:r>
              <a:rPr lang="cs-CZ" dirty="0" smtClean="0"/>
              <a:t>nulovou hypotézu a zjistím tedy, že je nebo není rozdíl nebo závislost statisticky významný/</a:t>
            </a:r>
            <a:r>
              <a:rPr lang="cs-CZ" dirty="0" err="1" smtClean="0"/>
              <a:t>ná</a:t>
            </a:r>
            <a:r>
              <a:rPr lang="cs-CZ" dirty="0" smtClean="0"/>
              <a:t> </a:t>
            </a:r>
          </a:p>
          <a:p>
            <a:r>
              <a:rPr lang="cs-CZ" dirty="0" smtClean="0"/>
              <a:t>tak svůj záběr zobecňuji na základní soubor, tedy oněch 8000 žáků.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5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530</Words>
  <Application>Microsoft Office PowerPoint</Application>
  <PresentationFormat>Předvádění na obrazovce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KPR PF UJEP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recenzent</dc:creator>
  <cp:lastModifiedBy>recenzent</cp:lastModifiedBy>
  <cp:revision>8</cp:revision>
  <dcterms:created xsi:type="dcterms:W3CDTF">2021-04-10T11:16:53Z</dcterms:created>
  <dcterms:modified xsi:type="dcterms:W3CDTF">2021-04-10T13:04:55Z</dcterms:modified>
</cp:coreProperties>
</file>