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A21E5-BD46-443D-9FE6-B64AA2F3F081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EF91D-D418-42D1-8130-FE25F112419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plus.cz/uploads/articleGallery/654/3.jpg" TargetMode="External"/><Relationship Id="rId2" Type="http://schemas.openxmlformats.org/officeDocument/2006/relationships/hyperlink" Target="http://m.hkregion.cz/galerie/768298_330_330_6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ldknihovna.nkp.cz/knihovnaplus71/obrazky/vozkova2.jpg" TargetMode="External"/><Relationship Id="rId4" Type="http://schemas.openxmlformats.org/officeDocument/2006/relationships/hyperlink" Target="https://www.amazingczechia.com/wp-content/uploads/2017/11/zdar-nad-sazavou-07-zelena-hora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Category:Comeniu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Felix_Kadlinsk%C3%BD" TargetMode="External"/><Relationship Id="rId13" Type="http://schemas.openxmlformats.org/officeDocument/2006/relationships/hyperlink" Target="https://cs.wikipedia.org/wiki/Jan_Josef_Bo%C5%BEan" TargetMode="External"/><Relationship Id="rId3" Type="http://schemas.openxmlformats.org/officeDocument/2006/relationships/hyperlink" Target="https://cs.wikipedia.org/wiki/Tom%C3%A1%C5%A1_Pe%C5%A1ina_z_%C4%8Cechorodu" TargetMode="External"/><Relationship Id="rId7" Type="http://schemas.openxmlformats.org/officeDocument/2006/relationships/hyperlink" Target="https://cs.wikipedia.org/wiki/V%C3%A1clav_Jan_Rosa" TargetMode="External"/><Relationship Id="rId12" Type="http://schemas.openxmlformats.org/officeDocument/2006/relationships/hyperlink" Target="https://cs.wikipedia.org/wiki/Anton%C3%ADn_Koni%C3%A1%C5%A1" TargetMode="External"/><Relationship Id="rId2" Type="http://schemas.openxmlformats.org/officeDocument/2006/relationships/hyperlink" Target="https://cs.wikipedia.org/wiki/Bohuslav_Balb%C3%AD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Bed%C5%99ich_Bridel" TargetMode="External"/><Relationship Id="rId11" Type="http://schemas.openxmlformats.org/officeDocument/2006/relationships/hyperlink" Target="https://cs.wikipedia.org/wiki/Jan_Franti%C5%A1ek_Beckovsk%C3%BD" TargetMode="External"/><Relationship Id="rId5" Type="http://schemas.openxmlformats.org/officeDocument/2006/relationships/hyperlink" Target="https://cs.wikipedia.org/wiki/Adam_V%C3%A1clav_Michna_z_Otradovic" TargetMode="External"/><Relationship Id="rId10" Type="http://schemas.openxmlformats.org/officeDocument/2006/relationships/hyperlink" Target="https://cs.wikipedia.org/wiki/V%C3%A1clav_Franti%C5%A1ek_Kocm%C3%A1nek" TargetMode="External"/><Relationship Id="rId4" Type="http://schemas.openxmlformats.org/officeDocument/2006/relationships/hyperlink" Target="https://cs.wikipedia.org/wiki/Jan_Ko%C5%99%C3%ADnek" TargetMode="External"/><Relationship Id="rId9" Type="http://schemas.openxmlformats.org/officeDocument/2006/relationships/hyperlink" Target="https://cs.wikipedia.org/wiki/Mat%C4%9Bj_V%C3%A1clav_%C5%A0teyer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QS9fXIqEB4" TargetMode="External"/><Relationship Id="rId2" Type="http://schemas.openxmlformats.org/officeDocument/2006/relationships/hyperlink" Target="https://www.youtube.com/watch?v=cb86fVwf3a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uristickyatlas.cz/galery/galerie/hlavenec11.jpg" TargetMode="External"/><Relationship Id="rId4" Type="http://schemas.openxmlformats.org/officeDocument/2006/relationships/hyperlink" Target="http://botany.cz/foto/lysa5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d/dc/Obec_bysicky.JPG" TargetMode="External"/><Relationship Id="rId2" Type="http://schemas.openxmlformats.org/officeDocument/2006/relationships/hyperlink" Target="http://www.zamky-hrady.cz/7/img/ves_holasovice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cs-CZ" dirty="0" smtClean="0"/>
              <a:t>Baroko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tx1"/>
          </a:solidFill>
        </p:spPr>
        <p:txBody>
          <a:bodyPr>
            <a:normAutofit fontScale="40000" lnSpcReduction="20000"/>
          </a:bodyPr>
          <a:lstStyle/>
          <a:p>
            <a:r>
              <a:rPr lang="cs-CZ" sz="4800" dirty="0" smtClean="0"/>
              <a:t>= poslední z integrálních uměleckých směrů:</a:t>
            </a:r>
            <a:r>
              <a:rPr lang="cs-CZ" sz="4800" dirty="0"/>
              <a:t> </a:t>
            </a:r>
            <a:r>
              <a:rPr lang="cs-CZ" sz="4800" b="1" dirty="0" smtClean="0"/>
              <a:t>Baroko</a:t>
            </a:r>
            <a:r>
              <a:rPr lang="cs-CZ" sz="4800" dirty="0"/>
              <a:t> či </a:t>
            </a:r>
            <a:r>
              <a:rPr lang="cs-CZ" sz="4800" b="1" dirty="0"/>
              <a:t>barok</a:t>
            </a:r>
            <a:r>
              <a:rPr lang="cs-CZ" sz="4800" dirty="0"/>
              <a:t> je umělecko-kulturní směr, který vládl v Evropě v 17. a 18. století. Vznikl v Itálii a rozšířil se po celé Evropě a v jejích koloniích. Charakteristickými znaky baroka jsou dynamika – snaha o vyjádření pohybu, emotivnost až citová vypjatost, bohatost tvarů i zdobnosti a velkolepost.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Baroko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cs-CZ" dirty="0" smtClean="0"/>
              <a:t>Výtvarném umění: </a:t>
            </a:r>
            <a:r>
              <a:rPr lang="cs-CZ" dirty="0" smtClean="0">
                <a:hlinkClick r:id="rId2"/>
              </a:rPr>
              <a:t>http://m.</a:t>
            </a:r>
            <a:r>
              <a:rPr lang="cs-CZ" dirty="0" err="1" smtClean="0">
                <a:hlinkClick r:id="rId2"/>
              </a:rPr>
              <a:t>hkregion.cz</a:t>
            </a:r>
            <a:r>
              <a:rPr lang="cs-CZ" dirty="0" smtClean="0">
                <a:hlinkClick r:id="rId2"/>
              </a:rPr>
              <a:t>/galerie/768298_330_330_6.jpg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artplus.cz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uploads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articleGallery</a:t>
            </a:r>
            <a:r>
              <a:rPr lang="cs-CZ" dirty="0" smtClean="0">
                <a:hlinkClick r:id="rId3"/>
              </a:rPr>
              <a:t>/654/3.jpg</a:t>
            </a:r>
            <a:endParaRPr lang="cs-CZ" dirty="0" smtClean="0"/>
          </a:p>
          <a:p>
            <a:r>
              <a:rPr lang="cs-CZ" dirty="0" smtClean="0"/>
              <a:t>Architektuře: </a:t>
            </a:r>
            <a:r>
              <a:rPr lang="cs-CZ" dirty="0" smtClean="0">
                <a:hlinkClick r:id="rId4"/>
              </a:rPr>
              <a:t>https://www.amazingczechia.com/wp-content/uploads/2017/11/zdar-nad-sazavou-07-zelena-hora.jpg</a:t>
            </a:r>
            <a:endParaRPr lang="cs-CZ" dirty="0" smtClean="0"/>
          </a:p>
          <a:p>
            <a:r>
              <a:rPr lang="cs-CZ" dirty="0" smtClean="0"/>
              <a:t>Divadle (a hudbě):</a:t>
            </a:r>
            <a:r>
              <a:rPr lang="cs-CZ" dirty="0" err="1" smtClean="0"/>
              <a:t>https</a:t>
            </a:r>
            <a:r>
              <a:rPr lang="cs-CZ" dirty="0" smtClean="0"/>
              <a:t>://www.</a:t>
            </a:r>
            <a:r>
              <a:rPr lang="cs-CZ" dirty="0" err="1" smtClean="0"/>
              <a:t>youtube.com</a:t>
            </a:r>
            <a:r>
              <a:rPr lang="cs-CZ" dirty="0" smtClean="0"/>
              <a:t>/</a:t>
            </a:r>
            <a:r>
              <a:rPr lang="cs-CZ" dirty="0" err="1" smtClean="0"/>
              <a:t>watch</a:t>
            </a:r>
            <a:r>
              <a:rPr lang="cs-CZ" dirty="0" smtClean="0"/>
              <a:t>?v=KFs3biQoC3s</a:t>
            </a:r>
          </a:p>
          <a:p>
            <a:r>
              <a:rPr lang="cs-CZ" dirty="0" smtClean="0"/>
              <a:t>Literatuře: </a:t>
            </a:r>
            <a:r>
              <a:rPr lang="cs-CZ" dirty="0" smtClean="0">
                <a:hlinkClick r:id="rId5"/>
              </a:rPr>
              <a:t>http://oldknihovna.nkp.cz/knihovnaplus71/obrazky/vozkova2.jpg</a:t>
            </a:r>
            <a:endParaRPr lang="cs-CZ" dirty="0" smtClean="0"/>
          </a:p>
          <a:p>
            <a:r>
              <a:rPr lang="cs-CZ" dirty="0" smtClean="0"/>
              <a:t>A také v odívání, </a:t>
            </a:r>
            <a:r>
              <a:rPr lang="cs-CZ" dirty="0" err="1" smtClean="0"/>
              <a:t>zvylosloví</a:t>
            </a:r>
            <a:r>
              <a:rPr lang="cs-CZ" dirty="0" smtClean="0"/>
              <a:t>, životním stylu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Baroko v českých zemích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Od stavovského povstání do tereziánských reforem (cca 1618/20 – 1750)</a:t>
            </a:r>
          </a:p>
          <a:p>
            <a:r>
              <a:rPr lang="cs-CZ" dirty="0" smtClean="0"/>
              <a:t>Končí období náboženské tolerance (</a:t>
            </a:r>
            <a:r>
              <a:rPr lang="cs-CZ" i="1" dirty="0" smtClean="0"/>
              <a:t>koho vláda, toho víra</a:t>
            </a:r>
            <a:r>
              <a:rPr lang="cs-CZ" dirty="0" smtClean="0"/>
              <a:t>): </a:t>
            </a:r>
            <a:r>
              <a:rPr lang="cs-CZ" b="1" i="1" dirty="0" smtClean="0"/>
              <a:t>rekatolizace</a:t>
            </a:r>
            <a:endParaRPr lang="cs-CZ" dirty="0" smtClean="0"/>
          </a:p>
          <a:p>
            <a:r>
              <a:rPr lang="cs-CZ" dirty="0" smtClean="0"/>
              <a:t>K nám – z Itálie (výtvarné umění) a Španělska (jezuitský řád; vlivy myšlenkové =také školství!)</a:t>
            </a:r>
          </a:p>
          <a:p>
            <a:r>
              <a:rPr lang="cs-CZ" dirty="0" smtClean="0"/>
              <a:t>Období existenciálně vypjaté =války, nemoci, nevolnictví, násilná rekatolizace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České baroko literární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cs-CZ" dirty="0" smtClean="0"/>
              <a:t>Evangelické x katolické; exulantské x domácí; přesto – obdobné žánry, jazykové rozrůznění, vzájemná znalost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Exulantské baroko </a:t>
            </a:r>
            <a:r>
              <a:rPr lang="cs-CZ" dirty="0" smtClean="0"/>
              <a:t>– po porážce stavovského povstání a Obnoveném zřízení zemském</a:t>
            </a:r>
          </a:p>
          <a:p>
            <a:r>
              <a:rPr lang="cs-CZ" dirty="0" smtClean="0"/>
              <a:t>Kancionály – Jiří </a:t>
            </a:r>
            <a:r>
              <a:rPr lang="cs-CZ" dirty="0" err="1" smtClean="0"/>
              <a:t>Třanovský</a:t>
            </a:r>
            <a:endParaRPr lang="cs-CZ" dirty="0" smtClean="0"/>
          </a:p>
          <a:p>
            <a:r>
              <a:rPr lang="cs-CZ" dirty="0" smtClean="0"/>
              <a:t>Státoprávní literatura – Pavel Stránský: O státě českém</a:t>
            </a:r>
          </a:p>
          <a:p>
            <a:r>
              <a:rPr lang="cs-CZ" dirty="0" smtClean="0"/>
              <a:t>Polemiky, pamflety – nástroj ideolog. boje – Pavel </a:t>
            </a:r>
            <a:r>
              <a:rPr lang="cs-CZ" dirty="0" err="1" smtClean="0"/>
              <a:t>Ješín</a:t>
            </a:r>
            <a:r>
              <a:rPr lang="cs-CZ" dirty="0" smtClean="0"/>
              <a:t> z </a:t>
            </a:r>
            <a:r>
              <a:rPr lang="cs-CZ" dirty="0" err="1" smtClean="0"/>
              <a:t>Bezdězí</a:t>
            </a:r>
            <a:r>
              <a:rPr lang="cs-CZ" dirty="0" smtClean="0"/>
              <a:t>: Posmrtná paměť českým hrdinům</a:t>
            </a:r>
          </a:p>
          <a:p>
            <a:r>
              <a:rPr lang="cs-CZ" dirty="0" smtClean="0"/>
              <a:t>Kroniky – Pavel Skála – Historie česká</a:t>
            </a:r>
          </a:p>
          <a:p>
            <a:r>
              <a:rPr lang="cs-CZ" dirty="0" smtClean="0"/>
              <a:t>Jan Amos Komenský (28. března 1592 – 15. listopadu 1670) </a:t>
            </a:r>
            <a:r>
              <a:rPr lang="cs-CZ" dirty="0" smtClean="0">
                <a:hlinkClick r:id="rId2"/>
              </a:rPr>
              <a:t>https://commons.wikimedia.org/wiki/Category:Comenius#/media/File:Comenius_Orbis.jpg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Baroko domácí (=katolické)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cs-CZ" dirty="0" smtClean="0"/>
              <a:t>Latinsky i česky; mezi laiky i v prostředí církevní hierarchie; ve všech vrstvách společnosti (=také nástrojem rekatolizace) v rozličných žánrech a podobách (=ale: absentuje velká umělecká próza; na jejím místě </a:t>
            </a:r>
            <a:r>
              <a:rPr lang="cs-CZ" i="1" dirty="0" smtClean="0"/>
              <a:t>knížky lidového čtení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Žánry (české) barokní literatury: duchovní literatura: kázání (A. Koniáš: Vejtažní naučení), duchovní písně (kancionály), překlad bible (Kralická x i + Svatováclavská), poezie nábožensko-reflexivní (F. </a:t>
            </a:r>
            <a:r>
              <a:rPr lang="cs-CZ" dirty="0" err="1" smtClean="0"/>
              <a:t>Bridel</a:t>
            </a:r>
            <a:r>
              <a:rPr lang="cs-CZ" dirty="0" smtClean="0"/>
              <a:t>: Co Bůh člověk), jezuitské drama, </a:t>
            </a:r>
            <a:r>
              <a:rPr lang="cs-CZ" dirty="0" err="1" smtClean="0"/>
              <a:t>legendistika</a:t>
            </a:r>
            <a:r>
              <a:rPr lang="cs-CZ" dirty="0" smtClean="0"/>
              <a:t>, modlitební knihy</a:t>
            </a:r>
          </a:p>
          <a:p>
            <a:r>
              <a:rPr lang="cs-CZ" dirty="0" smtClean="0"/>
              <a:t>Literatura světská: cestopisy, literatura nauková (M. V. </a:t>
            </a:r>
            <a:r>
              <a:rPr lang="cs-CZ" dirty="0" err="1" smtClean="0"/>
              <a:t>Šteyer</a:t>
            </a:r>
            <a:r>
              <a:rPr lang="cs-CZ" dirty="0" smtClean="0"/>
              <a:t>: Žáček), l. vlastivědná (</a:t>
            </a:r>
            <a:r>
              <a:rPr lang="cs-CZ" dirty="0" err="1" smtClean="0"/>
              <a:t>Miscellanea</a:t>
            </a:r>
            <a:r>
              <a:rPr lang="cs-CZ" dirty="0" smtClean="0"/>
              <a:t> </a:t>
            </a:r>
            <a:r>
              <a:rPr lang="cs-CZ" dirty="0" err="1"/>
              <a:t>r</a:t>
            </a:r>
            <a:r>
              <a:rPr lang="cs-CZ" dirty="0" err="1" smtClean="0"/>
              <a:t>egni</a:t>
            </a:r>
            <a:r>
              <a:rPr lang="cs-CZ" dirty="0" smtClean="0"/>
              <a:t> </a:t>
            </a:r>
            <a:r>
              <a:rPr lang="cs-CZ" dirty="0" err="1" smtClean="0"/>
              <a:t>Bohemiae</a:t>
            </a:r>
            <a:r>
              <a:rPr lang="cs-CZ" dirty="0" smtClean="0"/>
              <a:t> B. </a:t>
            </a:r>
            <a:r>
              <a:rPr lang="cs-CZ" dirty="0" err="1" smtClean="0"/>
              <a:t>Balbína</a:t>
            </a:r>
            <a:r>
              <a:rPr lang="cs-CZ" dirty="0" smtClean="0"/>
              <a:t>), „sousedské drama“, l. polemická či obranná (</a:t>
            </a:r>
            <a:r>
              <a:rPr lang="cs-CZ" dirty="0" err="1" smtClean="0"/>
              <a:t>Balbínova</a:t>
            </a:r>
            <a:r>
              <a:rPr lang="cs-CZ" dirty="0" smtClean="0"/>
              <a:t> Rozprava na obranu JČ), knížky lidového čtení, kramářské písně, kroniky, kalendáře, paměti, deníky a dopisy</a:t>
            </a:r>
          </a:p>
          <a:p>
            <a:r>
              <a:rPr lang="cs-CZ" dirty="0" smtClean="0"/>
              <a:t>Psána latinsky, česky a německy – dostává se do všech vrstev (ale ne ve všech svých žánrech a ve všech jazycích)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Autoři: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 smtClean="0">
                <a:hlinkClick r:id="rId2" tooltip="Bohuslav Balbín"/>
              </a:rPr>
              <a:t>Bohuslav </a:t>
            </a:r>
            <a:r>
              <a:rPr lang="cs-CZ" dirty="0" err="1">
                <a:hlinkClick r:id="rId2" tooltip="Bohuslav Balbín"/>
              </a:rPr>
              <a:t>Balbín</a:t>
            </a:r>
            <a:endParaRPr lang="cs-CZ" dirty="0"/>
          </a:p>
          <a:p>
            <a:r>
              <a:rPr lang="cs-CZ" dirty="0">
                <a:hlinkClick r:id="rId3" tooltip="Tomáš Pešina z Čechorodu"/>
              </a:rPr>
              <a:t>Tomáš </a:t>
            </a:r>
            <a:r>
              <a:rPr lang="cs-CZ" dirty="0" err="1">
                <a:hlinkClick r:id="rId3" tooltip="Tomáš Pešina z Čechorodu"/>
              </a:rPr>
              <a:t>Pešina</a:t>
            </a:r>
            <a:r>
              <a:rPr lang="cs-CZ" dirty="0">
                <a:hlinkClick r:id="rId3" tooltip="Tomáš Pešina z Čechorodu"/>
              </a:rPr>
              <a:t> z </a:t>
            </a:r>
            <a:r>
              <a:rPr lang="cs-CZ" dirty="0" err="1">
                <a:hlinkClick r:id="rId3" tooltip="Tomáš Pešina z Čechorodu"/>
              </a:rPr>
              <a:t>Čechorodu</a:t>
            </a:r>
            <a:endParaRPr lang="cs-CZ" dirty="0"/>
          </a:p>
          <a:p>
            <a:r>
              <a:rPr lang="cs-CZ" dirty="0">
                <a:hlinkClick r:id="rId4" tooltip="Jan Kořínek"/>
              </a:rPr>
              <a:t>Jan Kořínek</a:t>
            </a:r>
            <a:endParaRPr lang="cs-CZ" dirty="0"/>
          </a:p>
          <a:p>
            <a:r>
              <a:rPr lang="cs-CZ" u="sng" dirty="0">
                <a:hlinkClick r:id="rId5" tooltip="Adam Václav Michna z Otradovic"/>
              </a:rPr>
              <a:t>Adam Václav Michna z </a:t>
            </a:r>
            <a:r>
              <a:rPr lang="cs-CZ" u="sng" dirty="0" err="1">
                <a:hlinkClick r:id="rId5" tooltip="Adam Václav Michna z Otradovic"/>
              </a:rPr>
              <a:t>Otradovic</a:t>
            </a:r>
            <a:endParaRPr lang="cs-CZ" dirty="0"/>
          </a:p>
          <a:p>
            <a:r>
              <a:rPr lang="cs-CZ" dirty="0">
                <a:hlinkClick r:id="rId6" tooltip="Bedřich Bridel"/>
              </a:rPr>
              <a:t>Bedřich </a:t>
            </a:r>
            <a:r>
              <a:rPr lang="cs-CZ" dirty="0" err="1">
                <a:hlinkClick r:id="rId6" tooltip="Bedřich Bridel"/>
              </a:rPr>
              <a:t>Bridel</a:t>
            </a:r>
            <a:endParaRPr lang="cs-CZ" dirty="0"/>
          </a:p>
          <a:p>
            <a:r>
              <a:rPr lang="cs-CZ" dirty="0">
                <a:hlinkClick r:id="rId7" tooltip="Václav Jan Rosa"/>
              </a:rPr>
              <a:t>Jan Václav Rosa</a:t>
            </a:r>
            <a:endParaRPr lang="cs-CZ" dirty="0"/>
          </a:p>
          <a:p>
            <a:r>
              <a:rPr lang="cs-CZ" dirty="0">
                <a:hlinkClick r:id="rId8" tooltip="Felix Kadlinský"/>
              </a:rPr>
              <a:t>Felix </a:t>
            </a:r>
            <a:r>
              <a:rPr lang="cs-CZ" dirty="0" err="1">
                <a:hlinkClick r:id="rId8" tooltip="Felix Kadlinský"/>
              </a:rPr>
              <a:t>Kadlinský</a:t>
            </a:r>
            <a:endParaRPr lang="cs-CZ" dirty="0"/>
          </a:p>
          <a:p>
            <a:r>
              <a:rPr lang="cs-CZ" dirty="0">
                <a:hlinkClick r:id="rId9" tooltip="Matěj Václav Šteyer"/>
              </a:rPr>
              <a:t>Matěj Václav </a:t>
            </a:r>
            <a:r>
              <a:rPr lang="cs-CZ" dirty="0" err="1">
                <a:hlinkClick r:id="rId9" tooltip="Matěj Václav Šteyer"/>
              </a:rPr>
              <a:t>Šteyer</a:t>
            </a:r>
            <a:endParaRPr lang="cs-CZ" dirty="0"/>
          </a:p>
          <a:p>
            <a:r>
              <a:rPr lang="cs-CZ" dirty="0">
                <a:hlinkClick r:id="rId10" tooltip="Václav František Kocmánek"/>
              </a:rPr>
              <a:t>Václav František </a:t>
            </a:r>
            <a:r>
              <a:rPr lang="cs-CZ" dirty="0" smtClean="0">
                <a:hlinkClick r:id="rId10" tooltip="Václav František Kocmánek"/>
              </a:rPr>
              <a:t>Kocmánek</a:t>
            </a:r>
            <a:endParaRPr lang="cs-CZ" dirty="0" smtClean="0"/>
          </a:p>
          <a:p>
            <a:r>
              <a:rPr lang="cs-CZ" u="sng" dirty="0">
                <a:hlinkClick r:id="rId11" tooltip="Jan František Beckovský"/>
              </a:rPr>
              <a:t>Jan František </a:t>
            </a:r>
            <a:r>
              <a:rPr lang="cs-CZ" u="sng" dirty="0" err="1">
                <a:hlinkClick r:id="rId11" tooltip="Jan František Beckovský"/>
              </a:rPr>
              <a:t>Beckovský</a:t>
            </a:r>
            <a:endParaRPr lang="cs-CZ" dirty="0"/>
          </a:p>
          <a:p>
            <a:r>
              <a:rPr lang="cs-CZ" u="sng" dirty="0">
                <a:hlinkClick r:id="rId12" tooltip="Antonín Koniáš"/>
              </a:rPr>
              <a:t>Antonín Koniáš</a:t>
            </a:r>
            <a:endParaRPr lang="cs-CZ" dirty="0"/>
          </a:p>
          <a:p>
            <a:r>
              <a:rPr lang="cs-CZ" u="sng" dirty="0">
                <a:hlinkClick r:id="rId13"/>
              </a:rPr>
              <a:t>Jan Josef </a:t>
            </a:r>
            <a:r>
              <a:rPr lang="cs-CZ" u="sng" dirty="0" err="1" smtClean="0">
                <a:hlinkClick r:id="rId13"/>
              </a:rPr>
              <a:t>Božan</a:t>
            </a:r>
            <a:r>
              <a:rPr lang="cs-CZ" u="sng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d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baroka dodnes přežívá například: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2"/>
              </a:rPr>
              <a:t>https://www.youtube.com/watch?v=cb86fVwf3aw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https://www.youtube.com/watch?v=zQS9fXIqEB4</a:t>
            </a:r>
            <a:endParaRPr lang="cs-CZ" dirty="0" smtClean="0"/>
          </a:p>
          <a:p>
            <a:r>
              <a:rPr lang="cs-CZ" dirty="0" smtClean="0"/>
              <a:t>Ale také barokní výtvarné umění, architektura, barokní krajina:</a:t>
            </a:r>
          </a:p>
          <a:p>
            <a:r>
              <a:rPr lang="cs-CZ" dirty="0" smtClean="0">
                <a:hlinkClick r:id="rId4"/>
              </a:rPr>
              <a:t>http://botany.cz/foto/lysa5.jpg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https://turistickyatlas.cz/galery/galerie/hlavenec11.jpg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…a baroko samo přežívá a doznívá 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Rokoku</a:t>
            </a:r>
          </a:p>
          <a:p>
            <a:r>
              <a:rPr lang="cs-CZ" dirty="0" smtClean="0"/>
              <a:t>Barokním klasicismu</a:t>
            </a:r>
          </a:p>
          <a:p>
            <a:r>
              <a:rPr lang="cs-CZ" dirty="0" smtClean="0"/>
              <a:t>Selském baroku (vizme barokní prvky ve </a:t>
            </a:r>
            <a:r>
              <a:rPr lang="cs-CZ" dirty="0" err="1" smtClean="0"/>
              <a:t>Vavákových</a:t>
            </a:r>
            <a:r>
              <a:rPr lang="cs-CZ" dirty="0" smtClean="0"/>
              <a:t> pamětech ještě na </a:t>
            </a:r>
            <a:r>
              <a:rPr lang="cs-CZ" dirty="0" err="1" smtClean="0"/>
              <a:t>poč</a:t>
            </a:r>
            <a:r>
              <a:rPr lang="cs-CZ" dirty="0" smtClean="0"/>
              <a:t>. druhého desetiletí 19. století!):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zamky</a:t>
            </a:r>
            <a:r>
              <a:rPr lang="cs-CZ" dirty="0" smtClean="0">
                <a:hlinkClick r:id="rId2"/>
              </a:rPr>
              <a:t>-hrady.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/7/</a:t>
            </a:r>
            <a:r>
              <a:rPr lang="cs-CZ" dirty="0" err="1" smtClean="0">
                <a:hlinkClick r:id="rId2"/>
              </a:rPr>
              <a:t>img</a:t>
            </a:r>
            <a:r>
              <a:rPr lang="cs-CZ" dirty="0" smtClean="0">
                <a:hlinkClick r:id="rId2"/>
              </a:rPr>
              <a:t>/ves_</a:t>
            </a:r>
            <a:r>
              <a:rPr lang="cs-CZ" dirty="0" err="1" smtClean="0">
                <a:hlinkClick r:id="rId2"/>
              </a:rPr>
              <a:t>holasovice.jpg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https://upload.wikimedia.org/wikipedia/commons/d/dc/Obec_bysicky.JPG</a:t>
            </a:r>
            <a:endParaRPr lang="cs-CZ" dirty="0" smtClean="0"/>
          </a:p>
          <a:p>
            <a:r>
              <a:rPr lang="cs-CZ" dirty="0" smtClean="0"/>
              <a:t>(…a to dlouho do 19. století)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 pochopení pocitů barokního člověka pak vřele doporučuji: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Zdeněk </a:t>
            </a:r>
            <a:r>
              <a:rPr lang="cs-CZ" dirty="0" err="1" smtClean="0"/>
              <a:t>Kalista</a:t>
            </a:r>
            <a:r>
              <a:rPr lang="cs-CZ" dirty="0" smtClean="0"/>
              <a:t>: Století andělů a ďáblů. H+H. </a:t>
            </a:r>
            <a:r>
              <a:rPr lang="cs-CZ" dirty="0" err="1" smtClean="0"/>
              <a:t>Jinočany</a:t>
            </a:r>
            <a:r>
              <a:rPr lang="cs-CZ" smtClean="0"/>
              <a:t> 1994.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512</Words>
  <Application>Microsoft Office PowerPoint</Application>
  <PresentationFormat>Předvádění na obrazovce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Baroko</vt:lpstr>
      <vt:lpstr>Baroko v</vt:lpstr>
      <vt:lpstr>Baroko v českých zemích</vt:lpstr>
      <vt:lpstr>České baroko literární</vt:lpstr>
      <vt:lpstr>Baroko domácí (=katolické)</vt:lpstr>
      <vt:lpstr>Autoři: </vt:lpstr>
      <vt:lpstr>Z baroka dodnes přežívá například: </vt:lpstr>
      <vt:lpstr>…a baroko samo přežívá a doznívá v:</vt:lpstr>
      <vt:lpstr>Pro pochopení pocitů barokního člověka pak vřele doporučuji: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Baroko</dc:title>
  <dc:creator>harak</dc:creator>
  <cp:lastModifiedBy>harak</cp:lastModifiedBy>
  <cp:revision>9</cp:revision>
  <dcterms:created xsi:type="dcterms:W3CDTF">2018-03-26T11:55:17Z</dcterms:created>
  <dcterms:modified xsi:type="dcterms:W3CDTF">2018-03-26T13:03:15Z</dcterms:modified>
</cp:coreProperties>
</file>