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D27FCC-68E8-402E-A41A-84E06024AB2F}" type="datetimeFigureOut">
              <a:rPr lang="cs-CZ" smtClean="0"/>
              <a:t>15.4.2019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9C900B-59E1-46CF-AE4B-61A8E9B265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ClmkZWxFJ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bTWrZ7m4w8" TargetMode="External"/><Relationship Id="rId2" Type="http://schemas.openxmlformats.org/officeDocument/2006/relationships/hyperlink" Target="https://www.youtube.com/watch?v=k25mjrcDr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58XWF6B3AA&amp;list=RD8P_PNCbh3QQ&amp;index=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ilm, hudba, divadlo, výtvarné umění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literatury a jiných druhů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</a:t>
            </a:r>
            <a:r>
              <a:rPr lang="cs-CZ" dirty="0" smtClean="0"/>
              <a:t>ení nic nového; je nám známo už od antiky; ve středověku hraje důležitou roli vztah literatury a výtvarného umění (iluminované rukopisy), hudby (duchovní písně, kurtoazní poezie) a dramatu (jak dramatu s tematikou náboženskou; tak i dramatu světského – mezi jaké patří středověká fraška Mastičkář /zde i hudba/)</a:t>
            </a:r>
          </a:p>
          <a:p>
            <a:r>
              <a:rPr lang="cs-CZ" dirty="0" smtClean="0"/>
              <a:t>Snaha o vytvoření </a:t>
            </a:r>
            <a:r>
              <a:rPr lang="cs-CZ" dirty="0" err="1" smtClean="0"/>
              <a:t>gesamtkunstwerku</a:t>
            </a:r>
            <a:r>
              <a:rPr lang="cs-CZ" dirty="0" smtClean="0"/>
              <a:t> – v době manýristické a barokní; u nás jeden z prvních pokusů </a:t>
            </a:r>
            <a:r>
              <a:rPr lang="cs-CZ" dirty="0" err="1" smtClean="0"/>
              <a:t>Sarmacie</a:t>
            </a:r>
            <a:r>
              <a:rPr lang="cs-CZ" dirty="0" smtClean="0"/>
              <a:t> Jana Zajíce z </a:t>
            </a:r>
            <a:r>
              <a:rPr lang="cs-CZ" dirty="0" err="1" smtClean="0"/>
              <a:t>Házmburka</a:t>
            </a:r>
            <a:endParaRPr lang="cs-CZ" dirty="0" smtClean="0"/>
          </a:p>
          <a:p>
            <a:r>
              <a:rPr lang="cs-CZ" dirty="0" smtClean="0"/>
              <a:t>V novodobé české literatuře – zřetelněji především v časech tzv. literární avantgardy</a:t>
            </a:r>
          </a:p>
          <a:p>
            <a:pPr>
              <a:buFontTx/>
              <a:buChar char="-"/>
            </a:pPr>
            <a:r>
              <a:rPr lang="cs-CZ" dirty="0" smtClean="0"/>
              <a:t>Svědectví J. Wericha o důležitosti hudby, baletních a textových / básnických vložek či výtvarného provedení při hrách Osvobozeného divadla;</a:t>
            </a:r>
          </a:p>
          <a:p>
            <a:pPr>
              <a:buFontTx/>
              <a:buChar char="-"/>
            </a:pPr>
            <a:r>
              <a:rPr lang="cs-CZ" dirty="0" smtClean="0"/>
              <a:t>Ale například také: </a:t>
            </a: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www.youtube.com/watch?v=hClmkZWxFJs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Jako součást uměleckého díla podstatou ne-literárního</a:t>
            </a:r>
          </a:p>
          <a:p>
            <a:r>
              <a:rPr lang="cs-CZ" dirty="0" smtClean="0"/>
              <a:t>Vznikající na základě uměleckého díla původně ne-literárního</a:t>
            </a:r>
          </a:p>
          <a:p>
            <a:r>
              <a:rPr lang="cs-CZ" dirty="0" smtClean="0"/>
              <a:t>Jejíž důležitou součástí jsou ne-literární prvky (například ilustrace, notové záznamy /M. </a:t>
            </a:r>
            <a:r>
              <a:rPr lang="cs-CZ" dirty="0" err="1" smtClean="0"/>
              <a:t>Fucimanová</a:t>
            </a:r>
            <a:r>
              <a:rPr lang="cs-CZ" dirty="0" smtClean="0"/>
              <a:t>: Akord </a:t>
            </a:r>
            <a:r>
              <a:rPr lang="cs-CZ" dirty="0" err="1" smtClean="0"/>
              <a:t>dim</a:t>
            </a:r>
            <a:r>
              <a:rPr lang="cs-CZ" dirty="0" smtClean="0"/>
              <a:t>/, fotografie…)</a:t>
            </a:r>
          </a:p>
          <a:p>
            <a:r>
              <a:rPr lang="cs-CZ" dirty="0" smtClean="0"/>
              <a:t>Literatura tvořící jednu z rovnomocných komponent multimediálního uměleckého žánru (slam-</a:t>
            </a:r>
            <a:r>
              <a:rPr lang="cs-CZ" dirty="0" err="1" smtClean="0"/>
              <a:t>poetry</a:t>
            </a:r>
            <a:r>
              <a:rPr lang="cs-CZ" dirty="0" smtClean="0"/>
              <a:t>, folk, vizuální a </a:t>
            </a:r>
            <a:r>
              <a:rPr lang="cs-CZ" dirty="0" err="1" smtClean="0"/>
              <a:t>fónická</a:t>
            </a:r>
            <a:r>
              <a:rPr lang="cs-CZ" dirty="0" smtClean="0"/>
              <a:t> poezie, melodram, komiks; ale vlastně také drama)</a:t>
            </a:r>
          </a:p>
          <a:p>
            <a:r>
              <a:rPr lang="cs-CZ" dirty="0" smtClean="0"/>
              <a:t>Literatura tvořící subdominantní složku multimediálního uměleckého žánru (</a:t>
            </a:r>
            <a:r>
              <a:rPr lang="cs-CZ" dirty="0" err="1" smtClean="0"/>
              <a:t>lettrismus</a:t>
            </a:r>
            <a:r>
              <a:rPr lang="cs-CZ" dirty="0" smtClean="0"/>
              <a:t> ve výtvarném umění, populární hudba, baletní libreto, nově např. i scénáře počítačových her či </a:t>
            </a:r>
            <a:r>
              <a:rPr lang="cs-CZ" dirty="0" err="1" smtClean="0"/>
              <a:t>LARPů</a:t>
            </a:r>
            <a:r>
              <a:rPr lang="cs-CZ" dirty="0" smtClean="0"/>
              <a:t>; ale vlastně také opera)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Multimediálnost = doba postmoderní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= snaha po prolínání nejen jednotlivých žánrů, ale i druhů umění</a:t>
            </a:r>
          </a:p>
          <a:p>
            <a:r>
              <a:rPr lang="cs-CZ" dirty="0" smtClean="0"/>
              <a:t>Využívání prostředků populární kultury =vlastně využívání prostředků reklamy, prvků provázejících masovou spotřebu (pop </a:t>
            </a:r>
            <a:r>
              <a:rPr lang="cs-CZ" dirty="0" err="1" smtClean="0"/>
              <a:t>art</a:t>
            </a:r>
            <a:r>
              <a:rPr lang="cs-CZ" dirty="0" smtClean="0"/>
              <a:t>) – jejich „zcizení“ původním danostem, jejich analýza „štětcem a perem“</a:t>
            </a:r>
          </a:p>
          <a:p>
            <a:r>
              <a:rPr lang="cs-CZ" dirty="0" smtClean="0"/>
              <a:t>Na druhé straně – postupné vyprazdňování uměleckých postupů =už není odkud a co nového brát</a:t>
            </a:r>
          </a:p>
          <a:p>
            <a:r>
              <a:rPr lang="cs-CZ" dirty="0" smtClean="0"/>
              <a:t>Umění jako průmysl, umění jako zboží, umění jako věc denní spotřeby (=obrušování citu pro skutečné umělecké hodnoty)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Divadlo, film, v poslední době i muzikál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</a:t>
            </a:r>
            <a:r>
              <a:rPr lang="cs-CZ" dirty="0" smtClean="0"/>
              <a:t>acházejí ještě neexploatované (ale v obecném povědomí „usazené“) látky v literárních textech</a:t>
            </a:r>
          </a:p>
          <a:p>
            <a:r>
              <a:rPr lang="cs-CZ" dirty="0" smtClean="0"/>
              <a:t>=snaha tyto podat obecněji přístupnou formou masovému publiku</a:t>
            </a:r>
          </a:p>
          <a:p>
            <a:r>
              <a:rPr lang="cs-CZ" dirty="0" smtClean="0"/>
              <a:t>=jde vlastně o využití jednotlivých </a:t>
            </a:r>
            <a:r>
              <a:rPr lang="cs-CZ" dirty="0" err="1" smtClean="0"/>
              <a:t>narativů</a:t>
            </a:r>
            <a:r>
              <a:rPr lang="cs-CZ" dirty="0" smtClean="0"/>
              <a:t>, obecného povědomí o daném díle, jeho přináležitosti ke „světovému kulturnímu dědictví“ </a:t>
            </a:r>
          </a:p>
          <a:p>
            <a:r>
              <a:rPr lang="cs-CZ" dirty="0" smtClean="0"/>
              <a:t>=„usnadnění přístupu i způsobu recepce“</a:t>
            </a:r>
          </a:p>
          <a:p>
            <a:r>
              <a:rPr lang="cs-CZ" dirty="0" smtClean="0"/>
              <a:t>p</a:t>
            </a:r>
            <a:r>
              <a:rPr lang="cs-CZ" dirty="0" smtClean="0"/>
              <a:t>ráce s modelovým divákem a jeho horizontem očekávání</a:t>
            </a:r>
          </a:p>
          <a:p>
            <a:r>
              <a:rPr lang="cs-CZ" dirty="0" smtClean="0"/>
              <a:t>z</a:t>
            </a:r>
            <a:r>
              <a:rPr lang="cs-CZ" dirty="0" smtClean="0"/>
              <a:t> důvodu tržní exploatace látky – možná vlastně i cesta opačná; například od filmu k próze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Adaptace, 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Adaptace = proměna intence nebo žánru (adaptace pro dětského čtenáře; vytvoření dramatu či filmového scénáře z prozaického díla)</a:t>
            </a:r>
          </a:p>
          <a:p>
            <a:r>
              <a:rPr lang="cs-CZ" dirty="0" smtClean="0"/>
              <a:t>Zajímavější z uměleckého hlediska nikoli pouhé „převyprávění jinými prostředky“, ale takové (filmové, divadelní…) dílo, které se původní </a:t>
            </a:r>
            <a:r>
              <a:rPr lang="cs-CZ" i="1" dirty="0" smtClean="0"/>
              <a:t>předlohou </a:t>
            </a:r>
            <a:r>
              <a:rPr lang="cs-CZ" dirty="0" smtClean="0"/>
              <a:t>nechává jen volně inspirovat a tuto vlastně nově interpretuje =</a:t>
            </a:r>
            <a:r>
              <a:rPr lang="cs-CZ" dirty="0" err="1" smtClean="0"/>
              <a:t>Tarkovského</a:t>
            </a:r>
            <a:r>
              <a:rPr lang="cs-CZ" dirty="0" smtClean="0"/>
              <a:t> </a:t>
            </a:r>
            <a:r>
              <a:rPr lang="cs-CZ" dirty="0" err="1" smtClean="0"/>
              <a:t>Stalker</a:t>
            </a:r>
            <a:r>
              <a:rPr lang="cs-CZ" dirty="0" smtClean="0"/>
              <a:t> (x novela bří </a:t>
            </a:r>
            <a:r>
              <a:rPr lang="cs-CZ" dirty="0" err="1" smtClean="0"/>
              <a:t>Strugackých</a:t>
            </a:r>
            <a:r>
              <a:rPr lang="cs-CZ" dirty="0" smtClean="0"/>
              <a:t>), </a:t>
            </a:r>
            <a:r>
              <a:rPr lang="cs-CZ" dirty="0" err="1" smtClean="0"/>
              <a:t>Menzelovy</a:t>
            </a:r>
            <a:r>
              <a:rPr lang="cs-CZ" dirty="0" smtClean="0"/>
              <a:t> Slavnosti sněženek (x Hrabalova povídková kniha), </a:t>
            </a:r>
            <a:r>
              <a:rPr lang="cs-CZ" dirty="0" err="1" smtClean="0"/>
              <a:t>Uhdeho</a:t>
            </a:r>
            <a:r>
              <a:rPr lang="cs-CZ" dirty="0" smtClean="0"/>
              <a:t> Balada pro banditu (x </a:t>
            </a:r>
            <a:r>
              <a:rPr lang="cs-CZ" dirty="0" err="1" smtClean="0"/>
              <a:t>Olbrachtův</a:t>
            </a:r>
            <a:r>
              <a:rPr lang="cs-CZ" dirty="0" smtClean="0"/>
              <a:t> román)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post(post)moderní nabízí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cs-CZ" dirty="0" smtClean="0"/>
              <a:t>epřeberné množství exploatace určité látky(a to na rozličné umělecké úrovni):</a:t>
            </a:r>
          </a:p>
          <a:p>
            <a:r>
              <a:rPr lang="cs-CZ" dirty="0" smtClean="0"/>
              <a:t>Celkem povedené – komiks (</a:t>
            </a:r>
            <a:r>
              <a:rPr lang="cs-CZ" dirty="0" err="1" smtClean="0"/>
              <a:t>Rudiš</a:t>
            </a:r>
            <a:r>
              <a:rPr lang="cs-CZ" dirty="0" smtClean="0"/>
              <a:t> – </a:t>
            </a:r>
            <a:r>
              <a:rPr lang="cs-CZ" dirty="0" err="1" smtClean="0"/>
              <a:t>Švejdík</a:t>
            </a:r>
            <a:r>
              <a:rPr lang="cs-CZ" dirty="0" smtClean="0"/>
              <a:t>), divadelní hra (Činoherní studio ÚNL) a film Tomáše Luňáka s postavou Aloise </a:t>
            </a:r>
            <a:r>
              <a:rPr lang="cs-CZ" dirty="0" err="1" smtClean="0"/>
              <a:t>Nebela</a:t>
            </a:r>
            <a:endParaRPr lang="cs-CZ" dirty="0" smtClean="0"/>
          </a:p>
          <a:p>
            <a:r>
              <a:rPr lang="cs-CZ" dirty="0" smtClean="0"/>
              <a:t>Ale stejnou látku mohou například zužitkovávat komiks, počítačová hra, román i film – někdy je těžké určit, co vlastně vzniklo dříve (o dalších adaptacích mnohdy rozhoduje obliba některého z médií / žánrů)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domácího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Slam </a:t>
            </a:r>
            <a:r>
              <a:rPr lang="cs-CZ" dirty="0" err="1" smtClean="0"/>
              <a:t>poetry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www.youtube.com/watch?v=k25mjrcDrXE</a:t>
            </a:r>
            <a:endParaRPr lang="cs-CZ" dirty="0" smtClean="0"/>
          </a:p>
          <a:p>
            <a:r>
              <a:rPr lang="cs-CZ" dirty="0" smtClean="0"/>
              <a:t>Fyzické básnictví – Petr Váša: </a:t>
            </a:r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www.youtube.com/watch?v=fbTWrZ7m4w8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v rozměru světovém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Nobelova cena za </a:t>
            </a:r>
            <a:r>
              <a:rPr lang="cs-CZ" smtClean="0"/>
              <a:t>literaturu pro: </a:t>
            </a:r>
            <a:r>
              <a:rPr lang="cs-CZ" smtClean="0">
                <a:hlinkClick r:id="rId2"/>
              </a:rPr>
              <a:t>https</a:t>
            </a:r>
            <a:r>
              <a:rPr lang="cs-CZ" smtClean="0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www.youtube.com/watch?v=G58XWF6B3AA&amp;list=RD8P_PNCbh3QQ&amp;index=4</a:t>
            </a: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599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Literatura a</vt:lpstr>
      <vt:lpstr>Propojení literatury a jiných druhů umění</vt:lpstr>
      <vt:lpstr>Literatura </vt:lpstr>
      <vt:lpstr>Multimediálnost = doba postmoderní</vt:lpstr>
      <vt:lpstr>Divadlo, film, v poslední době i muzikál</vt:lpstr>
      <vt:lpstr>Adaptace, inspirace</vt:lpstr>
      <vt:lpstr>Doba post(post)moderní nabízí</vt:lpstr>
      <vt:lpstr>Z domácího prostředí</vt:lpstr>
      <vt:lpstr>A v rozměru světovém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a</dc:title>
  <dc:creator>harak</dc:creator>
  <cp:lastModifiedBy>harak</cp:lastModifiedBy>
  <cp:revision>2</cp:revision>
  <dcterms:created xsi:type="dcterms:W3CDTF">2019-04-15T11:58:56Z</dcterms:created>
  <dcterms:modified xsi:type="dcterms:W3CDTF">2019-04-15T13:14:58Z</dcterms:modified>
</cp:coreProperties>
</file>