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6" d="100"/>
          <a:sy n="76" d="100"/>
        </p:scale>
        <p:origin x="54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BE3C1-DBE1-495D-B57B-2849774B866A}" type="datetimeFigureOut">
              <a:rPr lang="en-US" dirty="0"/>
              <a:t>3/22/2019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C117F-5CCF-4837-BE5F-2B92066CAFAF}" type="datetimeFigureOut">
              <a:rPr lang="en-US" dirty="0"/>
              <a:t>3/22/2019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B90BD-B6CE-46B7-997F-7313B992CCDC}" type="datetimeFigureOut">
              <a:rPr lang="en-US" dirty="0"/>
              <a:t>3/22/2019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9D11F-B188-461D-B23F-39381795C052}" type="datetimeFigureOut">
              <a:rPr lang="en-US" dirty="0"/>
              <a:t>3/22/2019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6D8D9-55A2-4063-B0F3-121F44549695}" type="datetimeFigureOut">
              <a:rPr lang="en-US" dirty="0"/>
              <a:t>3/22/2019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24536-994D-4021-A283-9F449C0DB509}" type="datetimeFigureOut">
              <a:rPr lang="en-US" dirty="0"/>
              <a:t>3/22/2019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 s obráz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BBB78-C96F-47B7-AB17-D852CA960AC9}" type="datetimeFigureOut">
              <a:rPr lang="en-US" dirty="0"/>
              <a:t>3/22/2019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3F48C-C7C6-4055-9F49-3777875E72AE}" type="datetimeFigureOut">
              <a:rPr lang="en-US" dirty="0"/>
              <a:t>3/22/2019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6178E61D-D431-422C-9764-11DAFE33AB63}" type="datetimeFigureOut">
              <a:rPr lang="en-US" dirty="0"/>
              <a:t>3/22/2019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E42F4-6EEF-4EF7-8ED4-2208F0F89A08}" type="datetimeFigureOut">
              <a:rPr lang="en-US" dirty="0"/>
              <a:t>3/22/2019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78ACC-22D6-47C1-A373-4FD133E34F3C}" type="datetimeFigureOut">
              <a:rPr lang="en-US" dirty="0"/>
              <a:t>3/22/2019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A6C69-6797-4E8A-BF37-F2C3751466E9}" type="datetimeFigureOut">
              <a:rPr lang="en-US" dirty="0"/>
              <a:t>3/22/2019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014A1-A632-4878-A0D3-F52BA7563730}" type="datetimeFigureOut">
              <a:rPr lang="en-US" dirty="0"/>
              <a:t>3/22/2019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9F462-093F-4566-844B-4C71F2739DA5}" type="datetimeFigureOut">
              <a:rPr lang="en-US" dirty="0"/>
              <a:t>3/22/2019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4A7AC-904D-4781-85BA-7D10C17ED021}" type="datetimeFigureOut">
              <a:rPr lang="en-US" dirty="0"/>
              <a:t>3/22/2019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1444B-B92B-4E27-8C94-BB93EAF5CB18}" type="datetimeFigureOut">
              <a:rPr lang="en-US" dirty="0"/>
              <a:t>3/22/2019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EFA5E-FA76-400D-B3DC-F0BA90E6D107}" type="datetimeFigureOut">
              <a:rPr lang="en-US" dirty="0"/>
              <a:t>3/22/2019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6E9DEC-419B-4CC5-A080-3B06BD5A8291}" type="datetimeFigureOut">
              <a:rPr lang="en-US" dirty="0"/>
              <a:t>3/22/2019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literatura.cz/" TargetMode="External"/><Relationship Id="rId2" Type="http://schemas.openxmlformats.org/officeDocument/2006/relationships/hyperlink" Target="http://www.dobraadresa.cz/2018/DA10_18.pdf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kulturni-noviny.cz/nezavisle-vydavatelske-a-medialni-druzstvo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Literární časopisy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Celostátní a regionální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42453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Literární časopisy (před rokem 1989)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OFICIÁLNÍ:</a:t>
            </a:r>
          </a:p>
          <a:p>
            <a:r>
              <a:rPr lang="cs-CZ" u="sng" dirty="0" smtClean="0"/>
              <a:t>Čistě literární</a:t>
            </a:r>
            <a:r>
              <a:rPr lang="cs-CZ" dirty="0" smtClean="0"/>
              <a:t>: Literární měsíčník (počátkem „normalizace“)</a:t>
            </a:r>
          </a:p>
          <a:p>
            <a:r>
              <a:rPr lang="cs-CZ" dirty="0" smtClean="0"/>
              <a:t>Kmen (druhá půle 80. let; „perestrojka“)</a:t>
            </a:r>
          </a:p>
          <a:p>
            <a:r>
              <a:rPr lang="cs-CZ" u="sng" dirty="0" smtClean="0"/>
              <a:t>Kulturní</a:t>
            </a:r>
            <a:r>
              <a:rPr lang="cs-CZ" dirty="0" smtClean="0"/>
              <a:t> (a také literární): Tvorba</a:t>
            </a:r>
          </a:p>
          <a:p>
            <a:r>
              <a:rPr lang="cs-CZ" u="sng" dirty="0" smtClean="0"/>
              <a:t>Ideologické</a:t>
            </a:r>
            <a:r>
              <a:rPr lang="cs-CZ" dirty="0" smtClean="0"/>
              <a:t> (s přesahem do sféry kultury; literatury): Tribuna</a:t>
            </a:r>
          </a:p>
          <a:p>
            <a:r>
              <a:rPr lang="cs-CZ" dirty="0" smtClean="0"/>
              <a:t>ŠEDÁ ZÓNA</a:t>
            </a:r>
          </a:p>
          <a:p>
            <a:r>
              <a:rPr lang="cs-CZ" dirty="0" smtClean="0"/>
              <a:t>= bibliofilové, muzea, zájmová sdružení (</a:t>
            </a:r>
            <a:r>
              <a:rPr lang="cs-CZ" dirty="0" err="1" smtClean="0"/>
              <a:t>Jazzpetity</a:t>
            </a:r>
            <a:r>
              <a:rPr lang="cs-CZ" dirty="0" smtClean="0"/>
              <a:t> JS)</a:t>
            </a:r>
          </a:p>
          <a:p>
            <a:r>
              <a:rPr lang="cs-CZ" dirty="0" smtClean="0"/>
              <a:t>SAMIZDATOVÉ</a:t>
            </a:r>
          </a:p>
          <a:p>
            <a:r>
              <a:rPr lang="cs-CZ" dirty="0" err="1" smtClean="0"/>
              <a:t>Vokno</a:t>
            </a:r>
            <a:r>
              <a:rPr lang="cs-CZ" dirty="0" smtClean="0"/>
              <a:t>, Revolver Revue, Akord, HOST a d.</a:t>
            </a:r>
          </a:p>
          <a:p>
            <a:r>
              <a:rPr lang="cs-CZ" dirty="0" smtClean="0"/>
              <a:t>EXILOVÉ</a:t>
            </a:r>
          </a:p>
          <a:p>
            <a:r>
              <a:rPr lang="cs-CZ" dirty="0" smtClean="0"/>
              <a:t>Svědectví (není jen čistě literární), Listy (literární: Čtení na léto)</a:t>
            </a:r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474868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 listopadu 1989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 smtClean="0"/>
              <a:t>- vzniká celá řada nových kulturních; literárních institucí – ne všechny trvají dostatečně dlouhou dobu</a:t>
            </a:r>
          </a:p>
          <a:p>
            <a:r>
              <a:rPr lang="cs-CZ" dirty="0" smtClean="0"/>
              <a:t>- všechny oficiální literární časopisy předchozího období zanikají; byť se některé transformují (co do názvu, složení redakce, obsahu) = z </a:t>
            </a:r>
            <a:r>
              <a:rPr lang="cs-CZ" dirty="0" err="1" smtClean="0"/>
              <a:t>KMENe</a:t>
            </a:r>
            <a:r>
              <a:rPr lang="cs-CZ" dirty="0" smtClean="0"/>
              <a:t> se stává TVAR</a:t>
            </a:r>
          </a:p>
          <a:p>
            <a:r>
              <a:rPr lang="cs-CZ" dirty="0" smtClean="0"/>
              <a:t>- snaha navázat na relativně svobodné období konce 60. let: Literární noviny, Analogon</a:t>
            </a:r>
          </a:p>
          <a:p>
            <a:r>
              <a:rPr lang="cs-CZ" dirty="0" smtClean="0"/>
              <a:t>- převést samizdatové literární revue na oficiální platformu: Revolver Revue, HOST (s vazbou k období 50. – 60. letech a Host do domu a k období předválečnému a </a:t>
            </a:r>
            <a:r>
              <a:rPr lang="cs-CZ" dirty="0" err="1" smtClean="0"/>
              <a:t>HOSTa</a:t>
            </a:r>
            <a:r>
              <a:rPr lang="cs-CZ" dirty="0" smtClean="0"/>
              <a:t> brněnské Literární skupiny, Akord – s vazbou na tvorbu před rokem 1848)</a:t>
            </a:r>
          </a:p>
          <a:p>
            <a:r>
              <a:rPr lang="cs-CZ" dirty="0" smtClean="0"/>
              <a:t>- prezentovat tvůrce a časopisy vzniklé v exilu: A. J. </a:t>
            </a:r>
            <a:r>
              <a:rPr lang="cs-CZ" dirty="0" err="1" smtClean="0"/>
              <a:t>Liehm</a:t>
            </a:r>
            <a:r>
              <a:rPr lang="cs-CZ" dirty="0" smtClean="0"/>
              <a:t> a </a:t>
            </a:r>
            <a:r>
              <a:rPr lang="cs-CZ" dirty="0" err="1" smtClean="0"/>
              <a:t>Lettre</a:t>
            </a:r>
            <a:r>
              <a:rPr lang="cs-CZ" dirty="0" smtClean="0"/>
              <a:t> </a:t>
            </a:r>
            <a:r>
              <a:rPr lang="cs-CZ" dirty="0" err="1" smtClean="0"/>
              <a:t>international</a:t>
            </a: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304791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Možné rozdělení současných literárních časopisů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 smtClean="0"/>
              <a:t>Podle periodicity (některé jako almanach – Tahy, </a:t>
            </a:r>
            <a:r>
              <a:rPr lang="cs-CZ" dirty="0" err="1" smtClean="0"/>
              <a:t>Kalmanach</a:t>
            </a:r>
            <a:r>
              <a:rPr lang="cs-CZ" dirty="0" smtClean="0"/>
              <a:t>), měsíčník, čtrnáctideník, týdeník</a:t>
            </a:r>
          </a:p>
          <a:p>
            <a:r>
              <a:rPr lang="cs-CZ" dirty="0" smtClean="0"/>
              <a:t>Podle zaměření – nakladatelské, knihovnické, čistě informační (Noviny Obce spisovatelů), akademické, skupinové (Analogon), studentské (počátky Pandory a </a:t>
            </a:r>
            <a:r>
              <a:rPr lang="cs-CZ" dirty="0" err="1" smtClean="0"/>
              <a:t>H_aluze</a:t>
            </a:r>
            <a:r>
              <a:rPr lang="cs-CZ" dirty="0" smtClean="0"/>
              <a:t>)…</a:t>
            </a:r>
          </a:p>
          <a:p>
            <a:r>
              <a:rPr lang="cs-CZ" dirty="0" smtClean="0"/>
              <a:t>Elektronické / tištěné</a:t>
            </a:r>
          </a:p>
          <a:p>
            <a:r>
              <a:rPr lang="cs-CZ" dirty="0" smtClean="0"/>
              <a:t>Celostátní / regionální</a:t>
            </a:r>
          </a:p>
          <a:p>
            <a:r>
              <a:rPr lang="cs-CZ" dirty="0" smtClean="0"/>
              <a:t>Obecně dostupné / zájmové (Zprávy SČB; Milíř)</a:t>
            </a:r>
          </a:p>
          <a:p>
            <a:r>
              <a:rPr lang="cs-CZ" dirty="0" smtClean="0"/>
              <a:t>Podle rozsahu</a:t>
            </a:r>
            <a:r>
              <a:rPr lang="cs-CZ" dirty="0"/>
              <a:t>;</a:t>
            </a:r>
            <a:r>
              <a:rPr lang="cs-CZ" dirty="0" smtClean="0"/>
              <a:t> kvality</a:t>
            </a:r>
          </a:p>
          <a:p>
            <a:r>
              <a:rPr lang="cs-CZ" dirty="0" smtClean="0"/>
              <a:t>Podle zaměření na konkrétní literární žánr / druh (Divadelní noviny, Obratník, Psí víno, Kritická příloha RR)</a:t>
            </a:r>
          </a:p>
          <a:p>
            <a:r>
              <a:rPr lang="cs-CZ" dirty="0" smtClean="0"/>
              <a:t>Čistě / také literární (což se může proměňovat; a někdy klame dokonce i název: Literární noviny)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166364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Celostátní literární časopisy elektronické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Dobrá adresa:</a:t>
            </a:r>
          </a:p>
          <a:p>
            <a:r>
              <a:rPr lang="cs-CZ" dirty="0">
                <a:hlinkClick r:id="rId2"/>
              </a:rPr>
              <a:t>http://</a:t>
            </a:r>
            <a:r>
              <a:rPr lang="cs-CZ" dirty="0" smtClean="0">
                <a:hlinkClick r:id="rId2"/>
              </a:rPr>
              <a:t>www.dobraadresa.cz/2018/DA10_18.pdf</a:t>
            </a:r>
            <a:endParaRPr lang="cs-CZ" dirty="0" smtClean="0"/>
          </a:p>
          <a:p>
            <a:r>
              <a:rPr lang="cs-CZ" dirty="0" err="1" smtClean="0"/>
              <a:t>iLiteratura</a:t>
            </a:r>
            <a:r>
              <a:rPr lang="cs-CZ" dirty="0" smtClean="0"/>
              <a:t>:</a:t>
            </a:r>
          </a:p>
          <a:p>
            <a:r>
              <a:rPr lang="cs-CZ" dirty="0">
                <a:hlinkClick r:id="rId3"/>
              </a:rPr>
              <a:t>http://www.iliteratura.cz</a:t>
            </a:r>
            <a:r>
              <a:rPr lang="cs-CZ" dirty="0" smtClean="0">
                <a:hlinkClick r:id="rId3"/>
              </a:rPr>
              <a:t>/</a:t>
            </a:r>
            <a:endParaRPr lang="cs-CZ" dirty="0" smtClean="0"/>
          </a:p>
          <a:p>
            <a:r>
              <a:rPr lang="cs-CZ" dirty="0" smtClean="0"/>
              <a:t>REGIONÁLNÍ:</a:t>
            </a:r>
          </a:p>
          <a:p>
            <a:r>
              <a:rPr lang="cs-CZ" dirty="0" smtClean="0"/>
              <a:t>Kulturní noviny:</a:t>
            </a:r>
          </a:p>
          <a:p>
            <a:r>
              <a:rPr lang="cs-CZ" dirty="0">
                <a:hlinkClick r:id="rId4"/>
              </a:rPr>
              <a:t>https://</a:t>
            </a:r>
            <a:r>
              <a:rPr lang="cs-CZ" dirty="0" smtClean="0">
                <a:hlinkClick r:id="rId4"/>
              </a:rPr>
              <a:t>www.kulturni-noviny.cz/nezavisle-vydavatelske-a-medialni-druzstvo</a:t>
            </a:r>
            <a:r>
              <a:rPr lang="cs-CZ" dirty="0" smtClean="0"/>
              <a:t> (...ale ty nejsou jen literární)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9136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Celostátní literární časopisy tištěné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Měsíčník: HOST</a:t>
            </a:r>
          </a:p>
          <a:p>
            <a:r>
              <a:rPr lang="cs-CZ" dirty="0" err="1" smtClean="0"/>
              <a:t>Obtýdeník</a:t>
            </a:r>
            <a:r>
              <a:rPr lang="cs-CZ" dirty="0" smtClean="0"/>
              <a:t>: Tvar</a:t>
            </a:r>
          </a:p>
          <a:p>
            <a:r>
              <a:rPr lang="cs-CZ" dirty="0" smtClean="0"/>
              <a:t>Týdeník: Literární noviny (ale…)</a:t>
            </a:r>
          </a:p>
          <a:p>
            <a:r>
              <a:rPr lang="cs-CZ" dirty="0" smtClean="0"/>
              <a:t>Skupinově vyhraněné: Analogon; částečně také Revolver Revue</a:t>
            </a:r>
          </a:p>
          <a:p>
            <a:r>
              <a:rPr lang="cs-CZ" dirty="0" smtClean="0"/>
              <a:t>Pro poezii: Psí víno</a:t>
            </a:r>
          </a:p>
          <a:p>
            <a:r>
              <a:rPr lang="cs-CZ" dirty="0" smtClean="0"/>
              <a:t>Akademické prostředí: Slovo a smysl, </a:t>
            </a:r>
            <a:r>
              <a:rPr lang="cs-CZ" dirty="0" err="1" smtClean="0"/>
              <a:t>Bohemica</a:t>
            </a:r>
            <a:r>
              <a:rPr lang="cs-CZ" dirty="0" smtClean="0"/>
              <a:t> </a:t>
            </a:r>
            <a:r>
              <a:rPr lang="cs-CZ" dirty="0" err="1" smtClean="0"/>
              <a:t>litteraria</a:t>
            </a:r>
            <a:r>
              <a:rPr lang="cs-CZ" dirty="0" smtClean="0"/>
              <a:t>, Česká literatura</a:t>
            </a:r>
          </a:p>
          <a:p>
            <a:r>
              <a:rPr lang="cs-CZ" dirty="0" smtClean="0"/>
              <a:t>Pro školskou praxi: Český jazyk a literatura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230038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Regionální literární časopisy: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Čistě literární: PLŽ</a:t>
            </a:r>
          </a:p>
          <a:p>
            <a:r>
              <a:rPr lang="cs-CZ" dirty="0" smtClean="0"/>
              <a:t>…také literární: </a:t>
            </a:r>
            <a:r>
              <a:rPr lang="cs-CZ" dirty="0" err="1" smtClean="0"/>
              <a:t>SvětLiK</a:t>
            </a:r>
            <a:r>
              <a:rPr lang="cs-CZ" dirty="0" smtClean="0"/>
              <a:t> (=svět libereckých knihoven; asi 1/3 věnována tvorbě autorů Liberecka)</a:t>
            </a:r>
          </a:p>
          <a:p>
            <a:r>
              <a:rPr lang="cs-CZ" dirty="0" smtClean="0"/>
              <a:t>Původně regionální </a:t>
            </a:r>
            <a:r>
              <a:rPr lang="cs-CZ" dirty="0" err="1" smtClean="0"/>
              <a:t>Weles</a:t>
            </a:r>
            <a:r>
              <a:rPr lang="cs-CZ" dirty="0" smtClean="0"/>
              <a:t> má nyní rozsah i dosah celostátní;</a:t>
            </a:r>
          </a:p>
          <a:p>
            <a:r>
              <a:rPr lang="cs-CZ" dirty="0"/>
              <a:t>s</a:t>
            </a:r>
            <a:r>
              <a:rPr lang="cs-CZ" dirty="0" smtClean="0"/>
              <a:t>tejně jako z labskoústeckého studentského prostředí vzešlé Pandora či </a:t>
            </a:r>
            <a:r>
              <a:rPr lang="cs-CZ" dirty="0" err="1" smtClean="0"/>
              <a:t>H_aluze</a:t>
            </a:r>
            <a:endParaRPr lang="cs-CZ" dirty="0" smtClean="0"/>
          </a:p>
          <a:p>
            <a:r>
              <a:rPr lang="cs-CZ" dirty="0" smtClean="0"/>
              <a:t>Na pomezí mezi sborníkem a časopisem – jednou či dvakrát do roka v rámci určitého regionu vydávané almanachy nebo časopisy: liberecké </a:t>
            </a:r>
            <a:r>
              <a:rPr lang="cs-CZ" dirty="0" err="1" smtClean="0"/>
              <a:t>Kalmanachy</a:t>
            </a:r>
            <a:r>
              <a:rPr lang="cs-CZ" dirty="0" smtClean="0"/>
              <a:t> nebo východočeské Tahy</a:t>
            </a:r>
          </a:p>
          <a:p>
            <a:r>
              <a:rPr lang="cs-CZ" dirty="0" smtClean="0"/>
              <a:t>Sever, západ, východ vzniklý na UJEP v Ústí nad Labem je už spíše publikací </a:t>
            </a:r>
            <a:r>
              <a:rPr lang="cs-CZ" smtClean="0"/>
              <a:t>sborníkového charakteru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27098429"/>
      </p:ext>
    </p:extLst>
  </p:cSld>
  <p:clrMapOvr>
    <a:masterClrMapping/>
  </p:clrMapOvr>
</p:sld>
</file>

<file path=ppt/theme/theme1.xml><?xml version="1.0" encoding="utf-8"?>
<a:theme xmlns:a="http://schemas.openxmlformats.org/drawingml/2006/main" name="Berlín">
  <a:themeElements>
    <a:clrScheme name="Berlin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0CBE056-4EF4-4D92-969E-947779DA7AA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TM04033917[[fn=Berlín]]</Template>
  <TotalTime>48</TotalTime>
  <Words>503</Words>
  <Application>Microsoft Office PowerPoint</Application>
  <PresentationFormat>Širokoúhlá obrazovka</PresentationFormat>
  <Paragraphs>52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0" baseType="lpstr">
      <vt:lpstr>Arial</vt:lpstr>
      <vt:lpstr>Trebuchet MS</vt:lpstr>
      <vt:lpstr>Berlín</vt:lpstr>
      <vt:lpstr>Literární časopisy</vt:lpstr>
      <vt:lpstr>Literární časopisy (před rokem 1989)</vt:lpstr>
      <vt:lpstr>Po listopadu 1989 </vt:lpstr>
      <vt:lpstr>Možné rozdělení současných literárních časopisů</vt:lpstr>
      <vt:lpstr>Celostátní literární časopisy elektronické</vt:lpstr>
      <vt:lpstr>Celostátní literární časopisy tištěné</vt:lpstr>
      <vt:lpstr>Regionální literární časopisy: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Literární časopisy</dc:title>
  <dc:creator>fibigerm</dc:creator>
  <cp:lastModifiedBy>fibigerm</cp:lastModifiedBy>
  <cp:revision>5</cp:revision>
  <dcterms:created xsi:type="dcterms:W3CDTF">2019-03-22T14:15:24Z</dcterms:created>
  <dcterms:modified xsi:type="dcterms:W3CDTF">2019-03-22T15:03:44Z</dcterms:modified>
</cp:coreProperties>
</file>