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FCECD3-2B3F-4CE1-BC40-E3225ADF3D61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DA37A1-0918-4D35-9F83-1C7C194D9C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Literatura v době májovců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Postobrozenecká</a:t>
            </a:r>
            <a:r>
              <a:rPr lang="cs-CZ" dirty="0" smtClean="0"/>
              <a:t> a realistická fáze vývoje české literatury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Přestože je v české literatuře přítomna také tvorba ještě romantická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J. K. Tyl umírá až v roce 1856</a:t>
            </a:r>
          </a:p>
          <a:p>
            <a:r>
              <a:rPr lang="cs-CZ" dirty="0" smtClean="0"/>
              <a:t>V dané době vrcholí tvorba tzv. revolučních romantiků (K. Sabiny, J. V. Friče) – Sabina se ovšem dostává do vězení, Frič emigruje</a:t>
            </a:r>
          </a:p>
          <a:p>
            <a:r>
              <a:rPr lang="cs-CZ" dirty="0" smtClean="0"/>
              <a:t>Žije také (až do roku 1882) V. V. Nebeský, čelný představitel metafyzické romantiky, po vydání filozofické básně Protichůdci (1844) se však odmlčel</a:t>
            </a:r>
          </a:p>
          <a:p>
            <a:r>
              <a:rPr lang="cs-CZ" dirty="0" smtClean="0"/>
              <a:t>Ke konzervativním romantikům patří např. Vincenc </a:t>
            </a:r>
            <a:r>
              <a:rPr lang="cs-CZ" dirty="0" err="1" smtClean="0"/>
              <a:t>Furch</a:t>
            </a:r>
            <a:r>
              <a:rPr lang="cs-CZ" dirty="0" smtClean="0"/>
              <a:t> nebo František </a:t>
            </a:r>
            <a:r>
              <a:rPr lang="cs-CZ" dirty="0" err="1" smtClean="0"/>
              <a:t>Doucha</a:t>
            </a:r>
            <a:r>
              <a:rPr lang="cs-CZ" dirty="0" smtClean="0"/>
              <a:t> (jinak významný tvůrce pro mládež)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Romantické rysy můžeme najít také v jinak realistické tvorbě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Boženy Němcové (romantická zápletka Divé Báry, idealizace šlechtického prostředí v některých textech a idealizace vztahu mezi venkovským lidem a šlechtou, vztahem k folklóru)</a:t>
            </a:r>
          </a:p>
          <a:p>
            <a:r>
              <a:rPr lang="cs-CZ" dirty="0" smtClean="0"/>
              <a:t>nebo Františka Pravdy (</a:t>
            </a:r>
            <a:r>
              <a:rPr lang="cs-CZ" dirty="0" err="1" smtClean="0"/>
              <a:t>vl</a:t>
            </a:r>
            <a:r>
              <a:rPr lang="cs-CZ" dirty="0" smtClean="0"/>
              <a:t>. </a:t>
            </a:r>
            <a:r>
              <a:rPr lang="cs-CZ" dirty="0" err="1"/>
              <a:t>j</a:t>
            </a:r>
            <a:r>
              <a:rPr lang="cs-CZ" dirty="0" err="1" smtClean="0"/>
              <a:t>m</a:t>
            </a:r>
            <a:r>
              <a:rPr lang="cs-CZ" dirty="0" smtClean="0"/>
              <a:t>. Vojtěcha Hlinky) (výchovná tendence, charakteristika postav, vztah k lidovému prostředí)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Kulturně – politická situace v době nástupu májovců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Jejich počátky spojeny s dobou </a:t>
            </a:r>
            <a:r>
              <a:rPr lang="cs-CZ" dirty="0" err="1" smtClean="0"/>
              <a:t>Bachova</a:t>
            </a:r>
            <a:r>
              <a:rPr lang="cs-CZ" dirty="0" smtClean="0"/>
              <a:t> absolutismu (podle Nerudy „čas zaživa pohřbených“)</a:t>
            </a:r>
          </a:p>
          <a:p>
            <a:r>
              <a:rPr lang="cs-CZ" dirty="0" smtClean="0"/>
              <a:t>V polovině 60. let 19. století rozštěpení politické reprezentace na staročechy a mladočechy</a:t>
            </a:r>
          </a:p>
          <a:p>
            <a:r>
              <a:rPr lang="cs-CZ" dirty="0" smtClean="0"/>
              <a:t>Literární jazyk – zejména v próze – se přibližuje běžně mluvené řeči</a:t>
            </a:r>
          </a:p>
          <a:p>
            <a:r>
              <a:rPr lang="cs-CZ" dirty="0" smtClean="0"/>
              <a:t>V čele vědy a kultury inteligence vzešlá ze středostavovského prostředí venkovského a městského</a:t>
            </a:r>
          </a:p>
          <a:p>
            <a:r>
              <a:rPr lang="cs-CZ" dirty="0" smtClean="0"/>
              <a:t>Praha se stává skutečným kulturním centrem</a:t>
            </a:r>
          </a:p>
          <a:p>
            <a:r>
              <a:rPr lang="cs-CZ" dirty="0" smtClean="0"/>
              <a:t>Idea národnostní x potřeba dohnat Evropu</a:t>
            </a:r>
          </a:p>
          <a:p>
            <a:r>
              <a:rPr lang="cs-CZ" dirty="0" smtClean="0"/>
              <a:t>A. Novák: „Doba tendenčního realismu v duchu světoobčanském“</a:t>
            </a:r>
          </a:p>
          <a:p>
            <a:r>
              <a:rPr lang="cs-CZ" dirty="0" smtClean="0"/>
              <a:t>1862 založen Sokol, 1868 položen základní kámen k Národnímu divadlu – nicméně májovci jako generace divadla Prozatímního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Májovci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1854 Lada </a:t>
            </a:r>
            <a:r>
              <a:rPr lang="cs-CZ" dirty="0" err="1" smtClean="0"/>
              <a:t>Nióla</a:t>
            </a:r>
            <a:r>
              <a:rPr lang="cs-CZ" dirty="0" smtClean="0"/>
              <a:t> J. V. Friče – s tendencemi ještě romantickými</a:t>
            </a:r>
          </a:p>
          <a:p>
            <a:r>
              <a:rPr lang="cs-CZ" dirty="0" smtClean="0"/>
              <a:t>1858 – Máj – pod redakcí Josefa Baráka; vycházejí z domácí politické a kulturní situace (Mácha, Erben, revoluční romantici), ale také z evropského (mladoněmeckého) hnutí politicko-kulturního a z evropských tvůrců romantických (</a:t>
            </a:r>
            <a:r>
              <a:rPr lang="cs-CZ" dirty="0" err="1" smtClean="0"/>
              <a:t>Lermontov</a:t>
            </a:r>
            <a:r>
              <a:rPr lang="cs-CZ" dirty="0" smtClean="0"/>
              <a:t>, </a:t>
            </a:r>
            <a:r>
              <a:rPr lang="cs-CZ" dirty="0" err="1" smtClean="0"/>
              <a:t>Petöfi</a:t>
            </a:r>
            <a:r>
              <a:rPr lang="cs-CZ" dirty="0" smtClean="0"/>
              <a:t>, </a:t>
            </a:r>
            <a:r>
              <a:rPr lang="cs-CZ" dirty="0" err="1" smtClean="0"/>
              <a:t>Puškin</a:t>
            </a:r>
            <a:r>
              <a:rPr lang="cs-CZ" dirty="0" smtClean="0"/>
              <a:t>) i realistických (</a:t>
            </a:r>
            <a:r>
              <a:rPr lang="cs-CZ" dirty="0" err="1" smtClean="0"/>
              <a:t>Heine</a:t>
            </a:r>
            <a:r>
              <a:rPr lang="cs-CZ" dirty="0" smtClean="0"/>
              <a:t>, </a:t>
            </a:r>
            <a:r>
              <a:rPr lang="cs-CZ" dirty="0" err="1" smtClean="0"/>
              <a:t>Béranger</a:t>
            </a:r>
            <a:r>
              <a:rPr lang="cs-CZ" dirty="0" smtClean="0"/>
              <a:t>, Gogol)</a:t>
            </a:r>
          </a:p>
          <a:p>
            <a:r>
              <a:rPr lang="cs-CZ" dirty="0" smtClean="0"/>
              <a:t>Redaktorem dalších ročníků (1859, 1860, 1862) V. Hálek</a:t>
            </a:r>
          </a:p>
          <a:p>
            <a:r>
              <a:rPr lang="cs-CZ" dirty="0" smtClean="0"/>
              <a:t>Hlavní publikační orgány časopisecké: Obrazy života, Rodinná kronika, Lumír, Květy, Světozor, později Osvěta</a:t>
            </a:r>
          </a:p>
          <a:p>
            <a:r>
              <a:rPr lang="cs-CZ" dirty="0" smtClean="0"/>
              <a:t>Z novin především Národní listy</a:t>
            </a:r>
          </a:p>
          <a:p>
            <a:r>
              <a:rPr lang="cs-CZ" dirty="0" smtClean="0"/>
              <a:t>V čele českého politického dění historik F. Palacký a jeho zeť - právník F. L. </a:t>
            </a:r>
            <a:r>
              <a:rPr lang="cs-CZ" dirty="0" err="1" smtClean="0"/>
              <a:t>Rieger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Nejvýznamnější představitelé </a:t>
            </a:r>
            <a:r>
              <a:rPr lang="cs-CZ" i="1" dirty="0" smtClean="0"/>
              <a:t>družiny májové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Vítězslav Hálek </a:t>
            </a:r>
            <a:r>
              <a:rPr lang="cs-CZ" dirty="0" smtClean="0"/>
              <a:t>(1835 – 1874): novinář, prozaik, básník, dramatik. Jeho delší epické básně nesou ještě vliv byronovský.  Pohádky z naší vesnice ovšem předjímají tvorbu Sládkovu či Čechovu.</a:t>
            </a:r>
          </a:p>
          <a:p>
            <a:r>
              <a:rPr lang="cs-CZ" b="1" dirty="0" smtClean="0"/>
              <a:t>Jan Neruda</a:t>
            </a:r>
            <a:r>
              <a:rPr lang="cs-CZ" dirty="0" smtClean="0"/>
              <a:t> (1834 – 1891): novinář, prozaik, básník, dramatik. Za života uznáván především jako jedna ze zakladatelských osobností novodobé české žurnalistiky. Prvotina Hřbitovní kvítí (1857) ovlivněna ještě romantismem. </a:t>
            </a:r>
          </a:p>
          <a:p>
            <a:r>
              <a:rPr lang="cs-CZ" b="1" dirty="0" smtClean="0"/>
              <a:t>Adolf </a:t>
            </a:r>
            <a:r>
              <a:rPr lang="cs-CZ" b="1" dirty="0" err="1" smtClean="0"/>
              <a:t>Heyduk</a:t>
            </a:r>
            <a:r>
              <a:rPr lang="cs-CZ" b="1" dirty="0" smtClean="0"/>
              <a:t> </a:t>
            </a:r>
            <a:r>
              <a:rPr lang="cs-CZ" dirty="0" smtClean="0"/>
              <a:t> (1835 – 1923): básník přírodních motivů z jihu Čech (dlouho žil v Písku jako SŠ profesor kreslení), ale také ze Slovenska</a:t>
            </a:r>
          </a:p>
          <a:p>
            <a:r>
              <a:rPr lang="cs-CZ" b="1" dirty="0" smtClean="0"/>
              <a:t>Rudolf Mayer </a:t>
            </a:r>
            <a:r>
              <a:rPr lang="cs-CZ" dirty="0" smtClean="0"/>
              <a:t>(1837 – 1865) patří k zakladatelským osobnostem našeho básnění sociálního</a:t>
            </a:r>
          </a:p>
          <a:p>
            <a:r>
              <a:rPr lang="cs-CZ" b="1" dirty="0" smtClean="0"/>
              <a:t>Václav Šolc </a:t>
            </a:r>
            <a:r>
              <a:rPr lang="cs-CZ" dirty="0" smtClean="0"/>
              <a:t>(1838 – 1871): doznívání romantismu; jediná vydaná sb. Prvosenky</a:t>
            </a:r>
          </a:p>
          <a:p>
            <a:r>
              <a:rPr lang="cs-CZ" b="1" dirty="0" smtClean="0"/>
              <a:t>František Šimeček </a:t>
            </a:r>
            <a:r>
              <a:rPr lang="cs-CZ" dirty="0" smtClean="0"/>
              <a:t>(1842 – 1877): zakladatel žánru soudničky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Prozaická tvorba májovců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Vedle Nerudy a Hálka zejména:</a:t>
            </a:r>
          </a:p>
          <a:p>
            <a:r>
              <a:rPr lang="cs-CZ" b="1" dirty="0" smtClean="0"/>
              <a:t>Karolina Světlá </a:t>
            </a:r>
            <a:r>
              <a:rPr lang="cs-CZ" dirty="0" smtClean="0"/>
              <a:t>(</a:t>
            </a:r>
            <a:r>
              <a:rPr lang="cs-CZ" dirty="0" err="1" smtClean="0"/>
              <a:t>vl</a:t>
            </a:r>
            <a:r>
              <a:rPr lang="cs-CZ" dirty="0" smtClean="0"/>
              <a:t>. </a:t>
            </a:r>
            <a:r>
              <a:rPr lang="cs-CZ" dirty="0" err="1" smtClean="0"/>
              <a:t>jm</a:t>
            </a:r>
            <a:r>
              <a:rPr lang="cs-CZ" dirty="0" smtClean="0"/>
              <a:t>. </a:t>
            </a:r>
            <a:r>
              <a:rPr lang="cs-CZ" dirty="0" err="1" smtClean="0"/>
              <a:t>Johanna</a:t>
            </a:r>
            <a:r>
              <a:rPr lang="cs-CZ" dirty="0" smtClean="0"/>
              <a:t> Rottová; 1830 – 1899): prozaické texty (od povídky po román) z prostředí jednak (staro)pražského, jednak z venkovského prostředí z Podještědí (z okolí Světlé pod Ještědem; rodiště svého muže Petra Mužáka). Bývá považována za zakladatelku tzv. vesnického románu</a:t>
            </a:r>
          </a:p>
          <a:p>
            <a:r>
              <a:rPr lang="cs-CZ" b="1" dirty="0" smtClean="0"/>
              <a:t>Gustav </a:t>
            </a:r>
            <a:r>
              <a:rPr lang="cs-CZ" b="1" dirty="0" err="1" smtClean="0"/>
              <a:t>Pfleger</a:t>
            </a:r>
            <a:r>
              <a:rPr lang="cs-CZ" b="1" dirty="0" smtClean="0"/>
              <a:t> Moravský </a:t>
            </a:r>
            <a:r>
              <a:rPr lang="cs-CZ" dirty="0" smtClean="0"/>
              <a:t>(1833 – 1875): začal jako básník, významný divadelní kritik. Z malého světa (1864) je prvním českým románem z dělnického prostředí; výrazný sociální akcent najdeme také v r. Paní </a:t>
            </a:r>
            <a:r>
              <a:rPr lang="cs-CZ" dirty="0" err="1" smtClean="0"/>
              <a:t>fabrikantová</a:t>
            </a:r>
            <a:r>
              <a:rPr lang="cs-CZ" dirty="0" smtClean="0"/>
              <a:t> (1867, knižně 1873)</a:t>
            </a:r>
          </a:p>
          <a:p>
            <a:r>
              <a:rPr lang="cs-CZ" b="1" dirty="0" smtClean="0"/>
              <a:t>Jakub Arbes </a:t>
            </a:r>
            <a:r>
              <a:rPr lang="cs-CZ" dirty="0" smtClean="0"/>
              <a:t>(1840 – 1914) je zakladatelskou osobností původního českého prozaického žánru – romaneta. Byl také významným novinářem.</a:t>
            </a:r>
          </a:p>
          <a:p>
            <a:r>
              <a:rPr lang="cs-CZ" b="1" dirty="0" smtClean="0"/>
              <a:t>Antal Stašek </a:t>
            </a:r>
            <a:r>
              <a:rPr lang="cs-CZ" dirty="0" smtClean="0"/>
              <a:t>(1843 – 1931; </a:t>
            </a:r>
            <a:r>
              <a:rPr lang="cs-CZ" dirty="0" err="1" smtClean="0"/>
              <a:t>vl</a:t>
            </a:r>
            <a:r>
              <a:rPr lang="cs-CZ" dirty="0" smtClean="0"/>
              <a:t>. </a:t>
            </a:r>
            <a:r>
              <a:rPr lang="cs-CZ" dirty="0" err="1" smtClean="0"/>
              <a:t>jm</a:t>
            </a:r>
            <a:r>
              <a:rPr lang="cs-CZ" dirty="0" smtClean="0"/>
              <a:t>. Antonín Zeman) Psychologická drobnokresba se zejména v jeho tvorbě románové snoubí se zřetelem sociálním.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Dramatická tvorba daného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Silně ovlivněna vznikem Prozatímního divadla (v květnu 1862 započato se stavbou, 18. listopadu 1862 otevřeno </a:t>
            </a:r>
            <a:r>
              <a:rPr lang="cs-CZ" dirty="0" err="1" smtClean="0"/>
              <a:t>Hálkovým</a:t>
            </a:r>
            <a:r>
              <a:rPr lang="cs-CZ" dirty="0" smtClean="0"/>
              <a:t> Králem </a:t>
            </a:r>
            <a:r>
              <a:rPr lang="cs-CZ" dirty="0" err="1" smtClean="0"/>
              <a:t>Vukašínem</a:t>
            </a:r>
            <a:r>
              <a:rPr lang="cs-CZ" dirty="0" smtClean="0"/>
              <a:t>) </a:t>
            </a:r>
          </a:p>
          <a:p>
            <a:r>
              <a:rPr lang="cs-CZ" dirty="0" smtClean="0"/>
              <a:t>Vedle toho tradice „kočovných divadelních společností“ – zde s vlivy „doby předbřeznové“ (…tedy </a:t>
            </a:r>
            <a:r>
              <a:rPr lang="cs-CZ" dirty="0" smtClean="0"/>
              <a:t>z </a:t>
            </a:r>
            <a:r>
              <a:rPr lang="cs-CZ" dirty="0" smtClean="0"/>
              <a:t>romantických časů tylovských)</a:t>
            </a:r>
          </a:p>
          <a:p>
            <a:r>
              <a:rPr lang="cs-CZ" dirty="0" smtClean="0"/>
              <a:t>Prozatímní a zejména později Národní divadlo = přechod k realistické tvorbě i realistickému jevištnímu ztvárnění</a:t>
            </a:r>
          </a:p>
          <a:p>
            <a:r>
              <a:rPr lang="cs-CZ" dirty="0" smtClean="0"/>
              <a:t>Důležitou roli: překlady cizích dramat realistické ražby, divadelní dramaturgie (</a:t>
            </a:r>
            <a:r>
              <a:rPr lang="cs-CZ" dirty="0" err="1" smtClean="0"/>
              <a:t>Pfleger</a:t>
            </a:r>
            <a:r>
              <a:rPr lang="cs-CZ" dirty="0" smtClean="0"/>
              <a:t>, Švanda ze </a:t>
            </a:r>
            <a:r>
              <a:rPr lang="cs-CZ" dirty="0" err="1" smtClean="0"/>
              <a:t>Semčic</a:t>
            </a:r>
            <a:r>
              <a:rPr lang="cs-CZ" dirty="0" smtClean="0"/>
              <a:t>), divadelní kritika (Neruda, </a:t>
            </a:r>
            <a:r>
              <a:rPr lang="cs-CZ" dirty="0" err="1" smtClean="0"/>
              <a:t>Pfleger</a:t>
            </a:r>
            <a:r>
              <a:rPr lang="cs-CZ" dirty="0" smtClean="0"/>
              <a:t>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Autoři dramat daného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Josef Jiří </a:t>
            </a:r>
            <a:r>
              <a:rPr lang="cs-CZ" b="1" dirty="0" err="1" smtClean="0"/>
              <a:t>Kolar</a:t>
            </a:r>
            <a:r>
              <a:rPr lang="cs-CZ" dirty="0" smtClean="0"/>
              <a:t> (1812 – 1896): pokračovatel tylovského romantismu</a:t>
            </a:r>
          </a:p>
          <a:p>
            <a:r>
              <a:rPr lang="cs-CZ" b="1" dirty="0" smtClean="0"/>
              <a:t>Ferdinand Břetislav </a:t>
            </a:r>
            <a:r>
              <a:rPr lang="cs-CZ" b="1" dirty="0" err="1" smtClean="0"/>
              <a:t>Mikovec</a:t>
            </a:r>
            <a:r>
              <a:rPr lang="cs-CZ" b="1" dirty="0" smtClean="0"/>
              <a:t> </a:t>
            </a:r>
            <a:r>
              <a:rPr lang="cs-CZ" dirty="0" smtClean="0"/>
              <a:t>(1826 – 1862): důležitý zejména jako organizátor divadelního života</a:t>
            </a:r>
          </a:p>
          <a:p>
            <a:r>
              <a:rPr lang="cs-CZ" b="1" dirty="0" smtClean="0"/>
              <a:t>František Věnceslav Jeřábek </a:t>
            </a:r>
            <a:r>
              <a:rPr lang="cs-CZ" dirty="0" smtClean="0"/>
              <a:t>(1836 – 1893): sociálně laděná hra z továrního prostředí Služebník svého pána (1870); autor také historických dramat a veseloher</a:t>
            </a:r>
          </a:p>
          <a:p>
            <a:r>
              <a:rPr lang="cs-CZ" b="1" dirty="0" smtClean="0"/>
              <a:t>Emanuel </a:t>
            </a:r>
            <a:r>
              <a:rPr lang="cs-CZ" b="1" dirty="0" err="1" smtClean="0"/>
              <a:t>Bozděch</a:t>
            </a:r>
            <a:r>
              <a:rPr lang="cs-CZ" b="1" dirty="0" smtClean="0"/>
              <a:t> </a:t>
            </a:r>
            <a:r>
              <a:rPr lang="cs-CZ" dirty="0" smtClean="0"/>
              <a:t>(1841 – 1889): historické drama ze švédských dějin Baron </a:t>
            </a:r>
            <a:r>
              <a:rPr lang="cs-CZ" dirty="0" err="1" smtClean="0"/>
              <a:t>Goertz</a:t>
            </a:r>
            <a:r>
              <a:rPr lang="cs-CZ" dirty="0" smtClean="0"/>
              <a:t> (1871), veselohry z doby rokoka Z doby </a:t>
            </a:r>
            <a:r>
              <a:rPr lang="cs-CZ" dirty="0" err="1" smtClean="0"/>
              <a:t>kotilionův</a:t>
            </a:r>
            <a:r>
              <a:rPr lang="cs-CZ" dirty="0" smtClean="0"/>
              <a:t> (1872) či </a:t>
            </a:r>
            <a:r>
              <a:rPr lang="cs-CZ" smtClean="0"/>
              <a:t>Zkouška státníkova (1874)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</TotalTime>
  <Words>876</Words>
  <Application>Microsoft Office PowerPoint</Application>
  <PresentationFormat>Předvádění na obrazovce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Franklin Gothic Book</vt:lpstr>
      <vt:lpstr>Franklin Gothic Medium</vt:lpstr>
      <vt:lpstr>Wingdings 2</vt:lpstr>
      <vt:lpstr>Cesta</vt:lpstr>
      <vt:lpstr>Literatura v době májovců</vt:lpstr>
      <vt:lpstr>Přestože je v české literatuře přítomna také tvorba ještě romantická</vt:lpstr>
      <vt:lpstr>Romantické rysy můžeme najít také v jinak realistické tvorbě</vt:lpstr>
      <vt:lpstr>Kulturně – politická situace v době nástupu májovců</vt:lpstr>
      <vt:lpstr>Májovci</vt:lpstr>
      <vt:lpstr>Nejvýznamnější představitelé družiny májové</vt:lpstr>
      <vt:lpstr>Prozaická tvorba májovců</vt:lpstr>
      <vt:lpstr>Dramatická tvorba daného období</vt:lpstr>
      <vt:lpstr>Autoři dramat daného období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harak</dc:creator>
  <cp:lastModifiedBy>fibigerm</cp:lastModifiedBy>
  <cp:revision>9</cp:revision>
  <dcterms:created xsi:type="dcterms:W3CDTF">2019-04-15T08:35:53Z</dcterms:created>
  <dcterms:modified xsi:type="dcterms:W3CDTF">2020-04-14T13:03:27Z</dcterms:modified>
</cp:coreProperties>
</file>