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3" d="100"/>
          <a:sy n="123" d="100"/>
        </p:scale>
        <p:origin x="-10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se zakulaceným příčným rohem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Nadpis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10" name="Zástupný symbol pro datum 9"/>
          <p:cNvSpPr>
            <a:spLocks noGrp="1"/>
          </p:cNvSpPr>
          <p:nvPr>
            <p:ph type="dt" sz="half" idx="10"/>
          </p:nvPr>
        </p:nvSpPr>
        <p:spPr>
          <a:xfrm>
            <a:off x="5562600" y="6509004"/>
            <a:ext cx="3002280" cy="274320"/>
          </a:xfrm>
        </p:spPr>
        <p:txBody>
          <a:bodyPr vert="horz" rtlCol="0"/>
          <a:lstStyle>
            <a:extLst/>
          </a:lstStyle>
          <a:p>
            <a:fld id="{8C5E33D2-5A37-421A-ADD2-D238A1E80405}" type="datetimeFigureOut">
              <a:rPr lang="cs-CZ" smtClean="0"/>
              <a:pPr/>
              <a:t>21.4.2020</a:t>
            </a:fld>
            <a:endParaRPr lang="cs-CZ"/>
          </a:p>
        </p:txBody>
      </p:sp>
      <p:sp>
        <p:nvSpPr>
          <p:cNvPr id="11" name="Zástupný symbol pro číslo snímk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8A9502C-D0F6-41DA-955C-F730422FE341}" type="slidenum">
              <a:rPr lang="cs-CZ" smtClean="0"/>
              <a:pPr/>
              <a:t>‹#›</a:t>
            </a:fld>
            <a:endParaRPr lang="cs-CZ"/>
          </a:p>
        </p:txBody>
      </p:sp>
      <p:sp>
        <p:nvSpPr>
          <p:cNvPr id="12" name="Zástupný symbol pro zápatí 11"/>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8A9502C-D0F6-41DA-955C-F730422FE34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lvl1pPr algn="l">
              <a:defRPr/>
            </a:lvl1pPr>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8A9502C-D0F6-41DA-955C-F730422FE34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8A9502C-D0F6-41DA-955C-F730422FE34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7" name="Obdélní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a:xfrm>
            <a:off x="5562600" y="6513670"/>
            <a:ext cx="3002280" cy="274320"/>
          </a:xfrm>
        </p:spPr>
        <p:txBody>
          <a:bodyPr vert="horz" rtlCol="0"/>
          <a:lstStyle>
            <a:extLst/>
          </a:lstStyle>
          <a:p>
            <a:fld id="{8C5E33D2-5A37-421A-ADD2-D238A1E80405}" type="datetimeFigureOut">
              <a:rPr lang="cs-CZ" smtClean="0"/>
              <a:pPr/>
              <a:t>21.4.2020</a:t>
            </a:fld>
            <a:endParaRPr lang="cs-CZ"/>
          </a:p>
        </p:txBody>
      </p:sp>
      <p:sp>
        <p:nvSpPr>
          <p:cNvPr id="9" name="Zástupný symbol pro číslo snímk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8A9502C-D0F6-41DA-955C-F730422FE341}" type="slidenum">
              <a:rPr lang="cs-CZ" smtClean="0"/>
              <a:pPr/>
              <a:t>‹#›</a:t>
            </a:fld>
            <a:endParaRPr lang="cs-CZ"/>
          </a:p>
        </p:txBody>
      </p:sp>
      <p:sp>
        <p:nvSpPr>
          <p:cNvPr id="10" name="Zástupný symbol pro zápatí 9"/>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a:xfrm>
            <a:off x="8641080" y="6514568"/>
            <a:ext cx="464288" cy="274320"/>
          </a:xfrm>
        </p:spPr>
        <p:txBody>
          <a:bodyPr/>
          <a:lstStyle>
            <a:extLst/>
          </a:lstStyle>
          <a:p>
            <a:fld id="{A8A9502C-D0F6-41DA-955C-F730422FE341}" type="slidenum">
              <a:rPr lang="cs-CZ" smtClean="0"/>
              <a:pPr/>
              <a:t>‹#›</a:t>
            </a:fld>
            <a:endParaRPr lang="cs-CZ"/>
          </a:p>
        </p:txBody>
      </p:sp>
      <p:sp>
        <p:nvSpPr>
          <p:cNvPr id="10" name="Obdélní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Obdélní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Obdélní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Nadpis 1"/>
          <p:cNvSpPr>
            <a:spLocks noGrp="1"/>
          </p:cNvSpPr>
          <p:nvPr>
            <p:ph type="title"/>
          </p:nvPr>
        </p:nvSpPr>
        <p:spPr>
          <a:xfrm>
            <a:off x="457200" y="251948"/>
            <a:ext cx="8229600"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a:xfrm>
            <a:off x="8641080" y="6514568"/>
            <a:ext cx="464288" cy="274320"/>
          </a:xfrm>
        </p:spPr>
        <p:txBody>
          <a:bodyPr/>
          <a:lstStyle>
            <a:extLst/>
          </a:lstStyle>
          <a:p>
            <a:fld id="{A8A9502C-D0F6-41DA-955C-F730422FE34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53218"/>
            <a:ext cx="8229600"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A8A9502C-D0F6-41DA-955C-F730422FE341}" type="slidenum">
              <a:rPr lang="cs-CZ" smtClean="0"/>
              <a:pPr/>
              <a:t>‹#›</a:t>
            </a:fld>
            <a:endParaRPr lang="cs-CZ"/>
          </a:p>
        </p:txBody>
      </p:sp>
      <p:sp>
        <p:nvSpPr>
          <p:cNvPr id="7" name="Obdélní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8C5E33D2-5A37-421A-ADD2-D238A1E80405}" type="datetimeFigureOut">
              <a:rPr lang="cs-CZ" smtClean="0"/>
              <a:pPr/>
              <a:t>21.4.2020</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A8A9502C-D0F6-41DA-955C-F730422FE34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2"/>
      </p:bgRef>
    </p:bg>
    <p:spTree>
      <p:nvGrpSpPr>
        <p:cNvPr id="1" name=""/>
        <p:cNvGrpSpPr/>
        <p:nvPr/>
      </p:nvGrpSpPr>
      <p:grpSpPr>
        <a:xfrm>
          <a:off x="0" y="0"/>
          <a:ext cx="0" cy="0"/>
          <a:chOff x="0" y="0"/>
          <a:chExt cx="0" cy="0"/>
        </a:xfrm>
      </p:grpSpPr>
      <p:sp>
        <p:nvSpPr>
          <p:cNvPr id="8" name="Obdélní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4963136" y="304800"/>
            <a:ext cx="3931920" cy="762000"/>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9" name="Zástupný symbol pro datum 8"/>
          <p:cNvSpPr>
            <a:spLocks noGrp="1"/>
          </p:cNvSpPr>
          <p:nvPr>
            <p:ph type="dt" sz="half" idx="10"/>
          </p:nvPr>
        </p:nvSpPr>
        <p:spPr>
          <a:xfrm>
            <a:off x="5562600" y="6513670"/>
            <a:ext cx="3002280" cy="274320"/>
          </a:xfrm>
        </p:spPr>
        <p:txBody>
          <a:bodyPr vert="horz" rtlCol="0"/>
          <a:lstStyle>
            <a:extLst/>
          </a:lstStyle>
          <a:p>
            <a:fld id="{8C5E33D2-5A37-421A-ADD2-D238A1E80405}" type="datetimeFigureOut">
              <a:rPr lang="cs-CZ" smtClean="0"/>
              <a:pPr/>
              <a:t>21.4.2020</a:t>
            </a:fld>
            <a:endParaRPr lang="cs-CZ"/>
          </a:p>
        </p:txBody>
      </p:sp>
      <p:sp>
        <p:nvSpPr>
          <p:cNvPr id="10" name="Zástupný symbol pro číslo snímk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8A9502C-D0F6-41DA-955C-F730422FE341}" type="slidenum">
              <a:rPr lang="cs-CZ" smtClean="0"/>
              <a:pPr/>
              <a:t>‹#›</a:t>
            </a:fld>
            <a:endParaRPr lang="cs-CZ"/>
          </a:p>
        </p:txBody>
      </p:sp>
      <p:sp>
        <p:nvSpPr>
          <p:cNvPr id="11" name="Zástupný symbol pro zápatí 10"/>
          <p:cNvSpPr>
            <a:spLocks noGrp="1"/>
          </p:cNvSpPr>
          <p:nvPr>
            <p:ph type="ftr" sz="quarter" idx="12"/>
          </p:nvPr>
        </p:nvSpPr>
        <p:spPr>
          <a:xfrm>
            <a:off x="1600200" y="6513670"/>
            <a:ext cx="3907464" cy="274320"/>
          </a:xfrm>
        </p:spPr>
        <p:txBody>
          <a:bodyPr vert="horz" rtlCol="0"/>
          <a:lstStyle>
            <a:extLst/>
          </a:lstStyle>
          <a:p>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040443" y="4724400"/>
            <a:ext cx="5486400" cy="664536"/>
          </a:xfrm>
        </p:spPr>
        <p:txBody>
          <a:bodyPr anchor="b"/>
          <a:lstStyle>
            <a:lvl1pPr marL="0" algn="r">
              <a:buNone/>
              <a:defRPr sz="2000" b="1"/>
            </a:lvl1pPr>
            <a:extLst/>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13" name="Zástupný symbol pro obrázek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8" name="Zástupný symbol pro datum 7"/>
          <p:cNvSpPr>
            <a:spLocks noGrp="1"/>
          </p:cNvSpPr>
          <p:nvPr>
            <p:ph type="dt" sz="half" idx="10"/>
          </p:nvPr>
        </p:nvSpPr>
        <p:spPr>
          <a:xfrm>
            <a:off x="5562600" y="6509004"/>
            <a:ext cx="3002280" cy="274320"/>
          </a:xfrm>
        </p:spPr>
        <p:txBody>
          <a:bodyPr vert="horz" rtlCol="0"/>
          <a:lstStyle>
            <a:extLst/>
          </a:lstStyle>
          <a:p>
            <a:fld id="{8C5E33D2-5A37-421A-ADD2-D238A1E80405}" type="datetimeFigureOut">
              <a:rPr lang="cs-CZ" smtClean="0"/>
              <a:pPr/>
              <a:t>21.4.2020</a:t>
            </a:fld>
            <a:endParaRPr lang="cs-CZ"/>
          </a:p>
        </p:txBody>
      </p:sp>
      <p:sp>
        <p:nvSpPr>
          <p:cNvPr id="9" name="Zástupný symbol pro číslo snímk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8A9502C-D0F6-41DA-955C-F730422FE341}" type="slidenum">
              <a:rPr lang="cs-CZ" smtClean="0"/>
              <a:pPr/>
              <a:t>‹#›</a:t>
            </a:fld>
            <a:endParaRPr lang="cs-CZ"/>
          </a:p>
        </p:txBody>
      </p:sp>
      <p:sp>
        <p:nvSpPr>
          <p:cNvPr id="10" name="Zástupný symbol pro zápatí 9"/>
          <p:cNvSpPr>
            <a:spLocks noGrp="1"/>
          </p:cNvSpPr>
          <p:nvPr>
            <p:ph type="ftr" sz="quarter" idx="12"/>
          </p:nvPr>
        </p:nvSpPr>
        <p:spPr>
          <a:xfrm>
            <a:off x="1600200" y="6509004"/>
            <a:ext cx="3907464" cy="274320"/>
          </a:xfrm>
        </p:spPr>
        <p:txBody>
          <a:bodyPr vert="horz" rtlCol="0"/>
          <a:lstStyle>
            <a:extLst/>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Obdélník se zakulaceným příčným rohem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zápatí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cs-CZ"/>
          </a:p>
        </p:txBody>
      </p:sp>
      <p:sp>
        <p:nvSpPr>
          <p:cNvPr id="14" name="Zástupný symbol pro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C5E33D2-5A37-421A-ADD2-D238A1E80405}" type="datetimeFigureOut">
              <a:rPr lang="cs-CZ" smtClean="0"/>
              <a:pPr/>
              <a:t>21.4.2020</a:t>
            </a:fld>
            <a:endParaRPr lang="cs-CZ"/>
          </a:p>
        </p:txBody>
      </p:sp>
      <p:sp>
        <p:nvSpPr>
          <p:cNvPr id="23" name="Zástupný symbol pro číslo snímk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8A9502C-D0F6-41DA-955C-F730422FE341}" type="slidenum">
              <a:rPr lang="cs-CZ" smtClean="0"/>
              <a:pPr/>
              <a:t>‹#›</a:t>
            </a:fld>
            <a:endParaRPr lang="cs-CZ"/>
          </a:p>
        </p:txBody>
      </p:sp>
      <p:sp>
        <p:nvSpPr>
          <p:cNvPr id="22" name="Zástupný symbol pro nadpis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cs.wikipedia.org/wiki/Alois_Jir%C3%A1sek" TargetMode="External"/><Relationship Id="rId3" Type="http://schemas.openxmlformats.org/officeDocument/2006/relationships/hyperlink" Target="https://cs.wikipedia.org/wiki/Karel_V%C3%A1clav_Rais" TargetMode="External"/><Relationship Id="rId7" Type="http://schemas.openxmlformats.org/officeDocument/2006/relationships/hyperlink" Target="https://cs.wikipedia.org/wiki/Ign%C3%A1t_Herrmann" TargetMode="External"/><Relationship Id="rId2" Type="http://schemas.openxmlformats.org/officeDocument/2006/relationships/hyperlink" Target="https://cs.wikipedia.org/wiki/Rom%C3%A1n" TargetMode="External"/><Relationship Id="rId1" Type="http://schemas.openxmlformats.org/officeDocument/2006/relationships/slideLayout" Target="../slideLayouts/slideLayout2.xml"/><Relationship Id="rId6" Type="http://schemas.openxmlformats.org/officeDocument/2006/relationships/hyperlink" Target="https://cs.wikipedia.org/wiki/Antal_Sta%C5%A1ek" TargetMode="External"/><Relationship Id="rId11" Type="http://schemas.openxmlformats.org/officeDocument/2006/relationships/hyperlink" Target="https://cs.wikipedia.org/wiki/Gabriela_Preissov%C3%A1" TargetMode="External"/><Relationship Id="rId5" Type="http://schemas.openxmlformats.org/officeDocument/2006/relationships/hyperlink" Target="https://cs.wikipedia.org/wiki/Ter%C3%A9za_Nov%C3%A1kov%C3%A1" TargetMode="External"/><Relationship Id="rId10" Type="http://schemas.openxmlformats.org/officeDocument/2006/relationships/hyperlink" Target="https://cs.wikipedia.org/wiki/Ladislav_Stroupe%C5%BEnick%C3%BD" TargetMode="External"/><Relationship Id="rId4" Type="http://schemas.openxmlformats.org/officeDocument/2006/relationships/hyperlink" Target="https://cs.wikipedia.org/wiki/Josef_Hole%C4%8Dek" TargetMode="External"/><Relationship Id="rId9" Type="http://schemas.openxmlformats.org/officeDocument/2006/relationships/hyperlink" Target="https://cs.wikipedia.org/wiki/Zikmund_Winte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arodni-divadlo.cz/uploads/assets/Narodni-divadlo-9.jpg" TargetMode="External"/><Relationship Id="rId2" Type="http://schemas.openxmlformats.org/officeDocument/2006/relationships/hyperlink" Target="http://im.novinky.cz/345/203452-top_foto1-ho1fq.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BUBhZkMn228" TargetMode="External"/><Relationship Id="rId2" Type="http://schemas.openxmlformats.org/officeDocument/2006/relationships/hyperlink" Target="https://www.youtube.com/watch?v=d7gNaf4oT5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solidFill>
            <a:srgbClr val="FF0000"/>
          </a:solidFill>
          <a:effectLst>
            <a:glow rad="228600">
              <a:schemeClr val="accent4">
                <a:satMod val="175000"/>
                <a:alpha val="40000"/>
              </a:schemeClr>
            </a:glow>
          </a:effectLst>
        </p:spPr>
        <p:txBody>
          <a:bodyPr/>
          <a:lstStyle/>
          <a:p>
            <a:r>
              <a:rPr lang="cs-CZ" dirty="0" smtClean="0"/>
              <a:t>Ruchovci a lumírovci aneb:</a:t>
            </a:r>
            <a:endParaRPr lang="cs-CZ" dirty="0"/>
          </a:p>
        </p:txBody>
      </p:sp>
      <p:sp>
        <p:nvSpPr>
          <p:cNvPr id="3" name="Podnadpis 2"/>
          <p:cNvSpPr>
            <a:spLocks noGrp="1"/>
          </p:cNvSpPr>
          <p:nvPr>
            <p:ph type="subTitle" idx="1"/>
          </p:nvPr>
        </p:nvSpPr>
        <p:spPr>
          <a:solidFill>
            <a:srgbClr val="FF0000"/>
          </a:solidFill>
          <a:ln>
            <a:solidFill>
              <a:srgbClr val="7030A0"/>
            </a:solidFill>
          </a:ln>
        </p:spPr>
        <p:txBody>
          <a:bodyPr/>
          <a:lstStyle/>
          <a:p>
            <a:r>
              <a:rPr lang="cs-CZ" dirty="0" err="1" smtClean="0"/>
              <a:t>Gererace</a:t>
            </a:r>
            <a:r>
              <a:rPr lang="cs-CZ" dirty="0" smtClean="0"/>
              <a:t> Národního divadla či nám už známý protiklad literatury národní a literatury kosmopolitní</a:t>
            </a:r>
            <a:endParaRPr lang="cs-CZ"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cs-CZ" dirty="0" smtClean="0"/>
              <a:t>Škola národní a škola kosmopolitní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Vlastně už od preromantismu / romantismu – vizme Máchu a jeho obvinění z </a:t>
            </a:r>
            <a:r>
              <a:rPr lang="cs-CZ" i="1" dirty="0" smtClean="0"/>
              <a:t>nečeskosti </a:t>
            </a:r>
            <a:r>
              <a:rPr lang="cs-CZ" dirty="0" smtClean="0"/>
              <a:t>Máje</a:t>
            </a:r>
          </a:p>
          <a:p>
            <a:r>
              <a:rPr lang="cs-CZ" dirty="0" smtClean="0"/>
              <a:t>a také májovce a jejich konzervativní oponenty</a:t>
            </a:r>
          </a:p>
          <a:p>
            <a:r>
              <a:rPr lang="cs-CZ" dirty="0" smtClean="0"/>
              <a:t>ale tento protiklad nelze absolutizovat: </a:t>
            </a:r>
            <a:r>
              <a:rPr lang="cs-CZ" dirty="0" err="1" smtClean="0"/>
              <a:t>Čelakovský</a:t>
            </a:r>
            <a:r>
              <a:rPr lang="cs-CZ" dirty="0" smtClean="0"/>
              <a:t> začíná Ohlasem písní ruských, Jakub Malý je anglista</a:t>
            </a:r>
          </a:p>
          <a:p>
            <a:r>
              <a:rPr lang="cs-CZ" dirty="0" smtClean="0"/>
              <a:t>ostatně k diferenciaci dochází také uvnitř školy takzvaně kosmopolitní (Hálek x Neruda); dokonce uvnitř téže osobnosti (staropražská x vesnická próza K. Světlé)</a:t>
            </a:r>
            <a:endParaRPr lang="cs-CZ"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cs-CZ" dirty="0" smtClean="0"/>
              <a:t>Kritický realismus</a:t>
            </a:r>
            <a:endParaRPr lang="cs-CZ" dirty="0"/>
          </a:p>
        </p:txBody>
      </p:sp>
      <p:sp>
        <p:nvSpPr>
          <p:cNvPr id="3" name="Zástupný symbol pro obsah 2"/>
          <p:cNvSpPr>
            <a:spLocks noGrp="1"/>
          </p:cNvSpPr>
          <p:nvPr>
            <p:ph idx="1"/>
          </p:nvPr>
        </p:nvSpPr>
        <p:spPr/>
        <p:txBody>
          <a:bodyPr>
            <a:normAutofit fontScale="25000" lnSpcReduction="20000"/>
          </a:bodyPr>
          <a:lstStyle/>
          <a:p>
            <a:r>
              <a:rPr lang="cs-CZ" sz="5500" b="1" dirty="0" smtClean="0"/>
              <a:t>Kritický realismus</a:t>
            </a:r>
            <a:r>
              <a:rPr lang="cs-CZ" sz="5500" dirty="0" smtClean="0"/>
              <a:t> byl umělecký a literární směr druhé poloviny (u nás poslední třetiny) 19. </a:t>
            </a:r>
            <a:r>
              <a:rPr lang="cs-CZ" sz="5500" dirty="0" smtClean="0"/>
              <a:t>století. </a:t>
            </a:r>
            <a:r>
              <a:rPr lang="cs-CZ" sz="5500" dirty="0" smtClean="0"/>
              <a:t>Staví do středu pozornosti člověka socializovaného (společenského)  v jeho konkrétní podobě a souvislostech. Do popředí se dostává próza, a to zejména </a:t>
            </a:r>
            <a:r>
              <a:rPr lang="cs-CZ" sz="5500" dirty="0" smtClean="0">
                <a:hlinkClick r:id="rId2" tooltip="Román"/>
              </a:rPr>
              <a:t>román</a:t>
            </a:r>
            <a:r>
              <a:rPr lang="cs-CZ" sz="5500" dirty="0" smtClean="0"/>
              <a:t>. Spisovatelé kritického realismu záměrně zobrazovali střízlivou skutečnost plnou sociálních konfliktů, sledovali člověka i s jeho vztahy k okolí, analyzovali poměry ve společnosti. Právě nesmlouvavý a ostrý úhel pohledu vytvořil z autorů kritického realismu kvalitativně vyšší stupeň realistického vnímání světa.</a:t>
            </a:r>
          </a:p>
          <a:p>
            <a:r>
              <a:rPr lang="cs-CZ" sz="5500" dirty="0" smtClean="0"/>
              <a:t>K nejvýznamnějším představitelům v literatuře patří například Stendhal, </a:t>
            </a:r>
            <a:r>
              <a:rPr lang="cs-CZ" sz="5500" dirty="0" err="1" smtClean="0"/>
              <a:t>Honoré</a:t>
            </a:r>
            <a:r>
              <a:rPr lang="cs-CZ" sz="5500" dirty="0" smtClean="0"/>
              <a:t> de Balzac, N. V. Gogol, L. N. Tolstoj, F. M. </a:t>
            </a:r>
            <a:r>
              <a:rPr lang="cs-CZ" sz="5500" dirty="0" err="1" smtClean="0"/>
              <a:t>Dostojevskij</a:t>
            </a:r>
            <a:r>
              <a:rPr lang="cs-CZ" sz="5500" dirty="0" smtClean="0"/>
              <a:t> (ten v ruské literatuře předchůdcem naturalismu </a:t>
            </a:r>
            <a:r>
              <a:rPr lang="cs-CZ" sz="5500" dirty="0" smtClean="0"/>
              <a:t>– jehož představitelem byl až  </a:t>
            </a:r>
            <a:r>
              <a:rPr lang="cs-CZ" sz="5500" dirty="0" smtClean="0"/>
              <a:t>N. S. </a:t>
            </a:r>
            <a:r>
              <a:rPr lang="cs-CZ" sz="5500" dirty="0" err="1" smtClean="0"/>
              <a:t>Leskov</a:t>
            </a:r>
            <a:r>
              <a:rPr lang="cs-CZ" sz="5500" dirty="0" smtClean="0"/>
              <a:t>), Charles Dickens. </a:t>
            </a:r>
          </a:p>
          <a:p>
            <a:r>
              <a:rPr lang="cs-CZ" sz="5500" dirty="0" smtClean="0"/>
              <a:t>Kritický realismus v české literatuře – poslední čtvrtina 19. století; spojen především s aktivitou </a:t>
            </a:r>
            <a:r>
              <a:rPr lang="cs-CZ" sz="5500" u="sng" dirty="0" smtClean="0">
                <a:solidFill>
                  <a:srgbClr val="FF0000"/>
                </a:solidFill>
              </a:rPr>
              <a:t>lumírovců</a:t>
            </a:r>
            <a:r>
              <a:rPr lang="cs-CZ" sz="5500" dirty="0" smtClean="0"/>
              <a:t> (ale – návaznost na </a:t>
            </a:r>
            <a:r>
              <a:rPr lang="cs-CZ" sz="5500" dirty="0" err="1" smtClean="0"/>
              <a:t>předch</a:t>
            </a:r>
            <a:r>
              <a:rPr lang="cs-CZ" sz="5500" dirty="0" smtClean="0"/>
              <a:t>. období /Hálek, Neruda, Světlá, Arbes – sociální román/) a románovým tvarem venkovské, historické či městské prózy ostřeji kritické k zobrazované látce i postavám a také silněji sociálně vyhraněné.</a:t>
            </a:r>
          </a:p>
          <a:p>
            <a:r>
              <a:rPr lang="cs-CZ" sz="5500" dirty="0" smtClean="0"/>
              <a:t>Představitelé: </a:t>
            </a:r>
            <a:r>
              <a:rPr lang="cs-CZ" sz="5500" i="1" dirty="0" smtClean="0"/>
              <a:t>venkovská tematika (</a:t>
            </a:r>
            <a:r>
              <a:rPr lang="cs-CZ" sz="5500" i="1" dirty="0" smtClean="0">
                <a:hlinkClick r:id="rId3" tooltip="Karel Václav Rais"/>
              </a:rPr>
              <a:t>Karel Václav Rais</a:t>
            </a:r>
            <a:r>
              <a:rPr lang="cs-CZ" sz="5500" i="1" dirty="0" smtClean="0"/>
              <a:t>, </a:t>
            </a:r>
            <a:r>
              <a:rPr lang="cs-CZ" sz="5500" i="1" u="sng" dirty="0" smtClean="0">
                <a:hlinkClick r:id="rId4" tooltip="Josef Holeček"/>
              </a:rPr>
              <a:t>Josef Holeček</a:t>
            </a:r>
            <a:r>
              <a:rPr lang="cs-CZ" sz="5500" i="1" dirty="0" smtClean="0"/>
              <a:t>, </a:t>
            </a:r>
            <a:r>
              <a:rPr lang="cs-CZ" sz="5500" i="1" dirty="0" smtClean="0">
                <a:hlinkClick r:id="rId5" tooltip="Teréza Nováková"/>
              </a:rPr>
              <a:t>Tereza Nováková</a:t>
            </a:r>
            <a:r>
              <a:rPr lang="cs-CZ" sz="5500" i="1" dirty="0" smtClean="0"/>
              <a:t>); městská tematika (</a:t>
            </a:r>
            <a:r>
              <a:rPr lang="cs-CZ" sz="5500" i="1" dirty="0" smtClean="0">
                <a:hlinkClick r:id="rId6" tooltip="Antal Stašek"/>
              </a:rPr>
              <a:t>Antal Stašek</a:t>
            </a:r>
            <a:r>
              <a:rPr lang="cs-CZ" sz="5500" i="1" dirty="0" smtClean="0"/>
              <a:t>, </a:t>
            </a:r>
            <a:r>
              <a:rPr lang="cs-CZ" sz="5500" i="1" dirty="0" smtClean="0">
                <a:hlinkClick r:id="rId7" tooltip="Ignát Herrmann"/>
              </a:rPr>
              <a:t>Ignát </a:t>
            </a:r>
            <a:r>
              <a:rPr lang="cs-CZ" sz="5500" i="1" dirty="0" err="1" smtClean="0">
                <a:hlinkClick r:id="rId7" tooltip="Ignát Herrmann"/>
              </a:rPr>
              <a:t>Herrmann</a:t>
            </a:r>
            <a:r>
              <a:rPr lang="cs-CZ" sz="5500" i="1" dirty="0" smtClean="0"/>
              <a:t>); historická tematika (</a:t>
            </a:r>
            <a:r>
              <a:rPr lang="cs-CZ" sz="5500" i="1" dirty="0" smtClean="0">
                <a:hlinkClick r:id="rId8" tooltip="Alois Jirásek"/>
              </a:rPr>
              <a:t>Alois Jirásek</a:t>
            </a:r>
            <a:r>
              <a:rPr lang="cs-CZ" sz="5500" i="1" dirty="0" smtClean="0"/>
              <a:t>, </a:t>
            </a:r>
            <a:r>
              <a:rPr lang="cs-CZ" sz="5500" i="1" u="sng" dirty="0" smtClean="0">
                <a:hlinkClick r:id="rId9"/>
              </a:rPr>
              <a:t>Zikmund Winter</a:t>
            </a:r>
            <a:r>
              <a:rPr lang="cs-CZ" sz="5500" i="1" dirty="0" smtClean="0"/>
              <a:t>); dramatická tvorba (</a:t>
            </a:r>
            <a:r>
              <a:rPr lang="cs-CZ" sz="5500" i="1" dirty="0" smtClean="0">
                <a:hlinkClick r:id="rId10" tooltip="Ladislav Stroupežnický"/>
              </a:rPr>
              <a:t>Ladislav Stroupežnický</a:t>
            </a:r>
            <a:r>
              <a:rPr lang="cs-CZ" sz="5500" i="1" dirty="0" smtClean="0"/>
              <a:t>, </a:t>
            </a:r>
            <a:r>
              <a:rPr lang="cs-CZ" sz="5500" i="1" u="sng" dirty="0" smtClean="0">
                <a:hlinkClick r:id="rId11" tooltip="Gabriela Preissová"/>
              </a:rPr>
              <a:t>Gabriela Preissová</a:t>
            </a:r>
            <a:r>
              <a:rPr lang="cs-CZ" sz="5500" i="1" dirty="0" smtClean="0"/>
              <a:t>).</a:t>
            </a:r>
            <a:endParaRPr lang="cs-CZ" sz="5500" dirty="0" smtClean="0"/>
          </a:p>
          <a:p>
            <a:endParaRPr lang="cs-CZ" dirty="0" smtClean="0"/>
          </a:p>
          <a:p>
            <a:endParaRPr lang="cs-CZ" dirty="0" smtClean="0"/>
          </a:p>
          <a:p>
            <a:r>
              <a:rPr lang="cs-CZ" sz="6400" dirty="0" smtClean="0"/>
              <a:t>Ve vědě a filozofii – tzv. generace realistů (T. G. Masaryk) – např. rukopisné boje </a:t>
            </a:r>
            <a:endParaRPr lang="cs-CZ" sz="6400" dirty="0" smtClean="0"/>
          </a:p>
          <a:p>
            <a:pPr marL="0" indent="0">
              <a:buNone/>
            </a:pPr>
            <a:r>
              <a:rPr lang="cs-CZ" sz="6400" dirty="0" smtClean="0"/>
              <a:t>(</a:t>
            </a:r>
            <a:r>
              <a:rPr lang="cs-CZ" sz="6400" dirty="0" smtClean="0"/>
              <a:t>J. </a:t>
            </a:r>
            <a:r>
              <a:rPr lang="cs-CZ" sz="6400" dirty="0" err="1" smtClean="0"/>
              <a:t>Gebauer</a:t>
            </a:r>
            <a:r>
              <a:rPr lang="cs-CZ" sz="6400" dirty="0" smtClean="0"/>
              <a:t>,  J. </a:t>
            </a:r>
            <a:r>
              <a:rPr lang="cs-CZ" sz="6400" dirty="0" err="1" smtClean="0"/>
              <a:t>Goll</a:t>
            </a:r>
            <a:r>
              <a:rPr lang="cs-CZ" sz="6400" dirty="0" smtClean="0"/>
              <a:t>), úsilí o samostatnou českou univerzitu;</a:t>
            </a:r>
          </a:p>
          <a:p>
            <a:r>
              <a:rPr lang="cs-CZ" sz="6400" dirty="0" smtClean="0"/>
              <a:t>ve vědě pak směr zvaný pozitivismus – také v literární vědě (teorii a kritice): Jaroslav Vlček, Jan Jakubec (ve Fr. H. </a:t>
            </a:r>
            <a:r>
              <a:rPr lang="cs-CZ" sz="6400" dirty="0" err="1" smtClean="0"/>
              <a:t>Taine</a:t>
            </a:r>
            <a:r>
              <a:rPr lang="cs-CZ" sz="6400" dirty="0" smtClean="0"/>
              <a:t>) – determinace rasou, společenskou úrovní, dobou, v níž autor žije    =úsilí o objektivní postižení obecně platných zákonitostí determinujících literární tvorbu; literární </a:t>
            </a:r>
            <a:r>
              <a:rPr lang="cs-CZ" sz="6400" dirty="0" smtClean="0"/>
              <a:t>věda </a:t>
            </a:r>
            <a:r>
              <a:rPr lang="cs-CZ" sz="6400" dirty="0" smtClean="0"/>
              <a:t>(a vůbec společenské vědy) se usiluje </a:t>
            </a:r>
            <a:r>
              <a:rPr lang="cs-CZ" sz="6400" dirty="0" smtClean="0"/>
              <a:t>(usilují) dostat </a:t>
            </a:r>
            <a:r>
              <a:rPr lang="cs-CZ" sz="6400" dirty="0" smtClean="0"/>
              <a:t>na úroveň věd </a:t>
            </a:r>
            <a:r>
              <a:rPr lang="cs-CZ" sz="6400" dirty="0" smtClean="0"/>
              <a:t>přírodních.</a:t>
            </a:r>
            <a:endParaRPr lang="cs-CZ" sz="6400" dirty="0" smtClean="0"/>
          </a:p>
          <a:p>
            <a:endParaRPr lang="cs-CZ" dirty="0" smtClean="0"/>
          </a:p>
          <a:p>
            <a:endParaRPr lang="cs-CZ"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20000"/>
              <a:lumOff val="80000"/>
            </a:schemeClr>
          </a:solidFill>
        </p:spPr>
        <p:txBody>
          <a:bodyPr/>
          <a:lstStyle/>
          <a:p>
            <a:r>
              <a:rPr lang="cs-CZ" dirty="0" smtClean="0"/>
              <a:t>Ideální realismus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Spojen s aktivitami ruchovců =směr národní =idealizace či dokonce </a:t>
            </a:r>
            <a:r>
              <a:rPr lang="cs-CZ" dirty="0" err="1" smtClean="0"/>
              <a:t>idylizace</a:t>
            </a:r>
            <a:r>
              <a:rPr lang="cs-CZ" dirty="0" smtClean="0"/>
              <a:t> národního života</a:t>
            </a:r>
          </a:p>
          <a:p>
            <a:r>
              <a:rPr lang="cs-CZ" dirty="0" smtClean="0"/>
              <a:t>Hledání ideálních typů a ideálu národního charakteru =spíše ve venkovském prostředí (x prostředí městské: Čechovy </a:t>
            </a:r>
            <a:r>
              <a:rPr lang="cs-CZ" i="1" dirty="0" smtClean="0"/>
              <a:t>Broučkiády</a:t>
            </a:r>
            <a:r>
              <a:rPr lang="cs-CZ" dirty="0" smtClean="0"/>
              <a:t>) či v určitých historických obdobích (husité ve druhé z Broučkiád)</a:t>
            </a:r>
          </a:p>
          <a:p>
            <a:r>
              <a:rPr lang="cs-CZ" dirty="0" smtClean="0"/>
              <a:t>Vedle prózy – důl. roli hraje poezie (S. Čech, E. Krásnohorská)</a:t>
            </a:r>
          </a:p>
          <a:p>
            <a:r>
              <a:rPr lang="cs-CZ" dirty="0" smtClean="0"/>
              <a:t>Vrcholem – Holečkova jihočeská románová epopej Naši</a:t>
            </a:r>
            <a:endParaRPr lang="cs-CZ" dirty="0"/>
          </a:p>
        </p:txBody>
      </p:sp>
    </p:spTree>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0000"/>
          </a:solidFill>
        </p:spPr>
        <p:txBody>
          <a:bodyPr/>
          <a:lstStyle/>
          <a:p>
            <a:r>
              <a:rPr lang="cs-CZ" dirty="0" smtClean="0"/>
              <a:t>Lumírovci</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Období nejvýznamnějších aktivit – 70. a 80. léta 19. století (což neznamená, že pak přestávají tvořit!)</a:t>
            </a:r>
          </a:p>
          <a:p>
            <a:r>
              <a:rPr lang="cs-CZ" dirty="0" smtClean="0"/>
              <a:t>Povznést českou literaturu na evropskou úroveň (nové žánry a lit. útvary do ČL; překlady)</a:t>
            </a:r>
          </a:p>
          <a:p>
            <a:r>
              <a:rPr lang="cs-CZ" dirty="0" smtClean="0"/>
              <a:t>Návaznost na májovce, připravují cestu moderně </a:t>
            </a:r>
          </a:p>
          <a:p>
            <a:r>
              <a:rPr lang="cs-CZ" dirty="0" smtClean="0"/>
              <a:t>s níž mají rozporuplný vztah – stejně jako s ruchovci</a:t>
            </a:r>
          </a:p>
          <a:p>
            <a:r>
              <a:rPr lang="cs-CZ" dirty="0" smtClean="0"/>
              <a:t>Název – podle časopisu Lumír</a:t>
            </a:r>
          </a:p>
          <a:p>
            <a:r>
              <a:rPr lang="cs-CZ" dirty="0" smtClean="0"/>
              <a:t>Představitelé: Jaroslav Vrchlický, Julius Zeyer, Josef Václav Sládek…</a:t>
            </a:r>
            <a:endParaRPr lang="cs-CZ"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7030A0"/>
          </a:solidFill>
        </p:spPr>
        <p:txBody>
          <a:bodyPr/>
          <a:lstStyle/>
          <a:p>
            <a:r>
              <a:rPr lang="cs-CZ" dirty="0" smtClean="0"/>
              <a:t>Ruchovci</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Ruchovci</a:t>
            </a:r>
            <a:r>
              <a:rPr lang="cs-CZ" dirty="0" smtClean="0"/>
              <a:t> (takzvaná </a:t>
            </a:r>
            <a:r>
              <a:rPr lang="cs-CZ" i="1" dirty="0" smtClean="0"/>
              <a:t>škola národní</a:t>
            </a:r>
            <a:r>
              <a:rPr lang="cs-CZ" dirty="0" smtClean="0"/>
              <a:t>) byli čeští básníci a spisovatelé narozeni mezi lety 1845–1855. Pocházejí vesměs ze zámožnějších středních vrstev nebo inteligence. Almanach Ruch, který poprvé vyšel roku 1868 při příležitosti položení základního kamene Národního divadla, se nápadně odlišoval od almanachu Máj. Vanulo z něho nadšení, odhodlané vlastenectví. U ruchovců znovu ožívá myšlenka slovanské jednoty a do její utopické vize proniká ohlas soudobého sociálního anarchismu. Přispívali do časopisu Osvěta.</a:t>
            </a:r>
          </a:p>
          <a:p>
            <a:r>
              <a:rPr lang="cs-CZ" dirty="0" smtClean="0"/>
              <a:t>Představitelé: Josef Václav Sládek, Eliška Krásnohorská, Svatopluk Čech…</a:t>
            </a:r>
          </a:p>
          <a:p>
            <a:r>
              <a:rPr lang="cs-CZ" dirty="0" smtClean="0"/>
              <a:t>Spor mezi ruchovci a lumírovci: K vymezování obou skupin spisovatelů došlo na základě sporu, který zažehla Eliška Krásnohorská svou statí </a:t>
            </a:r>
            <a:r>
              <a:rPr lang="cs-CZ" i="1" dirty="0" smtClean="0"/>
              <a:t>Obraz novějšího básnictví českého</a:t>
            </a:r>
            <a:r>
              <a:rPr lang="cs-CZ" dirty="0" smtClean="0"/>
              <a:t> (Časopis národního muzea, 1877</a:t>
            </a:r>
            <a:r>
              <a:rPr lang="cs-CZ" dirty="0" smtClean="0"/>
              <a:t>).</a:t>
            </a:r>
          </a:p>
          <a:p>
            <a:pPr marL="0" indent="0">
              <a:buNone/>
            </a:pPr>
            <a:r>
              <a:rPr lang="cs-CZ" dirty="0" smtClean="0"/>
              <a:t>V </a:t>
            </a:r>
            <a:r>
              <a:rPr lang="cs-CZ" dirty="0" smtClean="0"/>
              <a:t>ní se dovolává básníka ryze národního. Jeho opak pak vidí ve Vrchlickém. Soběslav Pinkas naopak o dva roky později kritizoval Hálka, české literatuře vytkl její uzavřenost a vyzdvihl lumírovce. V následných sporech se počala profilovat škola </a:t>
            </a:r>
            <a:r>
              <a:rPr lang="cs-CZ" i="1" dirty="0" smtClean="0"/>
              <a:t>kosmopolitní</a:t>
            </a:r>
            <a:r>
              <a:rPr lang="cs-CZ" dirty="0" smtClean="0"/>
              <a:t> (lumírovci) a škola </a:t>
            </a:r>
            <a:r>
              <a:rPr lang="cs-CZ" i="1" dirty="0" smtClean="0"/>
              <a:t>národní</a:t>
            </a:r>
            <a:r>
              <a:rPr lang="cs-CZ" dirty="0" smtClean="0"/>
              <a:t> (ruchovci). Proti Krásnohorské se ozval také J. V. Sládek článkem Kritika a kritikářství =v té době se již staví na stranu </a:t>
            </a:r>
            <a:r>
              <a:rPr lang="cs-CZ" dirty="0" smtClean="0"/>
              <a:t>lumírovců.</a:t>
            </a:r>
            <a:endParaRPr lang="cs-CZ" dirty="0"/>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50"/>
          </a:solidFill>
        </p:spPr>
        <p:txBody>
          <a:bodyPr/>
          <a:lstStyle/>
          <a:p>
            <a:r>
              <a:rPr lang="cs-CZ" dirty="0" smtClean="0"/>
              <a:t>Národní divadlo</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1868 položen základní kámen; otevřeno 1881, po požáru pak 1883</a:t>
            </a:r>
          </a:p>
          <a:p>
            <a:r>
              <a:rPr lang="cs-CZ" dirty="0" smtClean="0"/>
              <a:t>„generace Národního divadla“ – architekti a výtvarníci podílející se na jeho výstavbě, politici prosazující jeho postavení, literáti či kritici pro něj / o něm píšící – v literatuře: zejména generace ruchovsko-lumírovská</a:t>
            </a:r>
          </a:p>
          <a:p>
            <a:r>
              <a:rPr lang="cs-CZ" dirty="0" smtClean="0">
                <a:hlinkClick r:id="rId2"/>
              </a:rPr>
              <a:t>http://im.novinky.cz/345/203452-top_foto1-ho1fq.jpg</a:t>
            </a:r>
            <a:endParaRPr lang="cs-CZ" dirty="0" smtClean="0"/>
          </a:p>
          <a:p>
            <a:r>
              <a:rPr lang="cs-CZ" dirty="0" smtClean="0">
                <a:hlinkClick r:id="rId3"/>
              </a:rPr>
              <a:t>https://www.narodni-divadlo.cz/uploads/assets/Narodni-divadlo-9.jpg</a:t>
            </a:r>
            <a:endParaRPr lang="cs-CZ" dirty="0" smtClean="0"/>
          </a:p>
          <a:p>
            <a:endParaRPr lang="cs-CZ" dirty="0"/>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1"/>
          </a:solidFill>
        </p:spPr>
        <p:txBody>
          <a:bodyPr/>
          <a:lstStyle/>
          <a:p>
            <a:r>
              <a:rPr lang="cs-CZ" dirty="0" smtClean="0"/>
              <a:t>Dobová literární kritika</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Osvěta</a:t>
            </a:r>
            <a:r>
              <a:rPr lang="cs-CZ" dirty="0" smtClean="0"/>
              <a:t> byl český kulturní, vědecký a politický </a:t>
            </a:r>
            <a:r>
              <a:rPr lang="cs-CZ" dirty="0" smtClean="0"/>
              <a:t>měsíčník, </a:t>
            </a:r>
            <a:r>
              <a:rPr lang="cs-CZ" dirty="0" smtClean="0"/>
              <a:t>který založil Václav Vlček roku 1871 a redigoval ho do své smrti roku 1908. Byl zaměřen vlastenecky a spíše konzervativně. Přinášel beletrii i básně, kritiky a odborné i popularizační články vědecké. Mezi významnější autory patřili například Svatopluk Čech, Adolf </a:t>
            </a:r>
            <a:r>
              <a:rPr lang="cs-CZ" dirty="0" err="1" smtClean="0"/>
              <a:t>Heyduk</a:t>
            </a:r>
            <a:r>
              <a:rPr lang="cs-CZ" dirty="0" smtClean="0"/>
              <a:t>, Eliška Krásnohorská, Ferdinand Schulz a Ferdinand </a:t>
            </a:r>
            <a:r>
              <a:rPr lang="cs-CZ" dirty="0" err="1" smtClean="0"/>
              <a:t>Zákrejs</a:t>
            </a:r>
            <a:r>
              <a:rPr lang="cs-CZ" dirty="0" smtClean="0"/>
              <a:t>.</a:t>
            </a:r>
          </a:p>
          <a:p>
            <a:r>
              <a:rPr lang="cs-CZ" dirty="0" smtClean="0"/>
              <a:t>Beletristický týdeník </a:t>
            </a:r>
            <a:r>
              <a:rPr lang="cs-CZ" b="1" dirty="0" smtClean="0"/>
              <a:t>Lumír</a:t>
            </a:r>
            <a:r>
              <a:rPr lang="cs-CZ" dirty="0" smtClean="0"/>
              <a:t> založil v roce 1851 Ferdinand Břetislav </a:t>
            </a:r>
            <a:r>
              <a:rPr lang="cs-CZ" dirty="0" err="1" smtClean="0"/>
              <a:t>Mikovec</a:t>
            </a:r>
            <a:r>
              <a:rPr lang="cs-CZ" dirty="0" smtClean="0"/>
              <a:t>. V letech 1877–1898 stál v čele Lumíru Josef Václav Sládek, nakladatelem je Jan Otto.</a:t>
            </a:r>
            <a:endParaRPr lang="cs-CZ"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 co </a:t>
            </a:r>
            <a:r>
              <a:rPr lang="cs-CZ" dirty="0" err="1" smtClean="0"/>
              <a:t>ztůstává</a:t>
            </a:r>
            <a:r>
              <a:rPr lang="cs-CZ" dirty="0" smtClean="0"/>
              <a:t> živé? – například:</a:t>
            </a:r>
            <a:endParaRPr lang="cs-CZ" dirty="0"/>
          </a:p>
        </p:txBody>
      </p:sp>
      <p:sp>
        <p:nvSpPr>
          <p:cNvPr id="3" name="Zástupný symbol pro obsah 2"/>
          <p:cNvSpPr>
            <a:spLocks noGrp="1"/>
          </p:cNvSpPr>
          <p:nvPr>
            <p:ph idx="1"/>
          </p:nvPr>
        </p:nvSpPr>
        <p:spPr/>
        <p:txBody>
          <a:bodyPr/>
          <a:lstStyle/>
          <a:p>
            <a:r>
              <a:rPr lang="cs-CZ" dirty="0" smtClean="0">
                <a:hlinkClick r:id="rId2"/>
              </a:rPr>
              <a:t>https://www.youtube.com/watch?v=d7gNaf4oT5Q</a:t>
            </a:r>
            <a:endParaRPr lang="cs-CZ" dirty="0" smtClean="0"/>
          </a:p>
          <a:p>
            <a:r>
              <a:rPr lang="cs-CZ" dirty="0" smtClean="0"/>
              <a:t>Nebo</a:t>
            </a:r>
          </a:p>
          <a:p>
            <a:r>
              <a:rPr lang="cs-CZ" dirty="0" smtClean="0">
                <a:hlinkClick r:id="rId3"/>
              </a:rPr>
              <a:t>https://www.youtube.com/watch?v=BUBhZkMn228</a:t>
            </a:r>
            <a:endParaRPr lang="cs-CZ" dirty="0" smtClean="0"/>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tí písma">
  <a:themeElements>
    <a:clrScheme name="Lití písm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Lití písma">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ití písma">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441</TotalTime>
  <Words>316</Words>
  <Application>Microsoft Office PowerPoint</Application>
  <PresentationFormat>Předvádění na obrazovce (4:3)</PresentationFormat>
  <Paragraphs>46</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Lití písma</vt:lpstr>
      <vt:lpstr>Ruchovci a lumírovci aneb:</vt:lpstr>
      <vt:lpstr>Škola národní a škola kosmopolitní</vt:lpstr>
      <vt:lpstr>Kritický realismus</vt:lpstr>
      <vt:lpstr>Ideální realismus</vt:lpstr>
      <vt:lpstr>Lumírovci</vt:lpstr>
      <vt:lpstr>Ruchovci</vt:lpstr>
      <vt:lpstr>Národní divadlo</vt:lpstr>
      <vt:lpstr>Dobová literární kritika</vt:lpstr>
      <vt:lpstr>A co ztůstává živé? – například: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Ruchovci a lumírovci aneb:</dc:title>
  <dc:creator>harak</dc:creator>
  <cp:lastModifiedBy>haraki</cp:lastModifiedBy>
  <cp:revision>6</cp:revision>
  <dcterms:created xsi:type="dcterms:W3CDTF">2018-04-23T07:00:27Z</dcterms:created>
  <dcterms:modified xsi:type="dcterms:W3CDTF">2020-04-21T13:29:25Z</dcterms:modified>
</cp:coreProperties>
</file>