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Současná česká literatura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Základní a doporučená (sekundární)  literatura (ke studiu)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432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četba 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HARÁK, Ivo: </a:t>
            </a:r>
            <a:r>
              <a:rPr lang="cs-CZ" dirty="0" err="1"/>
              <a:t>Býýt</a:t>
            </a:r>
            <a:r>
              <a:rPr lang="cs-CZ" dirty="0"/>
              <a:t> odněkud. Kritiky, eseje. </a:t>
            </a:r>
            <a:r>
              <a:rPr lang="cs-CZ" dirty="0" err="1"/>
              <a:t>Protis</a:t>
            </a:r>
            <a:r>
              <a:rPr lang="cs-CZ" dirty="0"/>
              <a:t>. Praha 2010</a:t>
            </a:r>
          </a:p>
          <a:p>
            <a:endParaRPr lang="cs-CZ" dirty="0"/>
          </a:p>
          <a:p>
            <a:r>
              <a:rPr lang="cs-CZ" dirty="0"/>
              <a:t>BALVÍN, Jaroslav: Kalné vody. Marginální autoři Ústeckého kraje. Concordia. Praha 2005</a:t>
            </a:r>
          </a:p>
          <a:p>
            <a:endParaRPr lang="cs-CZ" dirty="0"/>
          </a:p>
          <a:p>
            <a:r>
              <a:rPr lang="cs-CZ" dirty="0"/>
              <a:t>BALVÍN, Jaroslav: Skryté vrstvy. </a:t>
            </a:r>
            <a:r>
              <a:rPr lang="cs-CZ" dirty="0" err="1"/>
              <a:t>Grafobal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. Praha 2007</a:t>
            </a:r>
          </a:p>
          <a:p>
            <a:endParaRPr lang="cs-CZ" dirty="0"/>
          </a:p>
          <a:p>
            <a:r>
              <a:rPr lang="cs-CZ" dirty="0"/>
              <a:t>KOZELKA, Milan (</a:t>
            </a:r>
            <a:r>
              <a:rPr lang="cs-CZ" dirty="0" err="1"/>
              <a:t>ed</a:t>
            </a:r>
            <a:r>
              <a:rPr lang="cs-CZ" dirty="0"/>
              <a:t>.): Od břehů k horám. </a:t>
            </a:r>
            <a:r>
              <a:rPr lang="cs-CZ" dirty="0" err="1"/>
              <a:t>Votobia</a:t>
            </a:r>
            <a:r>
              <a:rPr lang="cs-CZ" dirty="0"/>
              <a:t>. Olomouc 2000</a:t>
            </a:r>
          </a:p>
          <a:p>
            <a:endParaRPr lang="cs-CZ" dirty="0"/>
          </a:p>
          <a:p>
            <a:r>
              <a:rPr lang="cs-CZ" dirty="0"/>
              <a:t>SUK, Tomáš a kol.: Sever, západ, východ. UJEP. Ústí nad Labem 2007</a:t>
            </a:r>
          </a:p>
        </p:txBody>
      </p:sp>
    </p:spTree>
    <p:extLst>
      <p:ext uri="{BB962C8B-B14F-4D97-AF65-F5344CB8AC3E}">
        <p14:creationId xmlns:p14="http://schemas.microsoft.com/office/powerpoint/2010/main" val="1824645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studijní literatura: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5700" y="2887857"/>
            <a:ext cx="8824913" cy="284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02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Rozšiřující </a:t>
            </a:r>
            <a:r>
              <a:rPr lang="cs-CZ" dirty="0" smtClean="0"/>
              <a:t>četba 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NÜNNING, </a:t>
            </a:r>
            <a:r>
              <a:rPr lang="cs-CZ" dirty="0" err="1"/>
              <a:t>Ansgar</a:t>
            </a:r>
            <a:r>
              <a:rPr lang="cs-CZ" dirty="0"/>
              <a:t>: Lexikon teorie literatury a kultury. Brno. Host 2006. s 621 – 622</a:t>
            </a:r>
          </a:p>
          <a:p>
            <a:endParaRPr lang="cs-CZ" dirty="0"/>
          </a:p>
          <a:p>
            <a:r>
              <a:rPr lang="cs-CZ" dirty="0"/>
              <a:t>NOVOTNÝ, Vladimír: Mezi moderností a </a:t>
            </a:r>
            <a:r>
              <a:rPr lang="cs-CZ" dirty="0" err="1"/>
              <a:t>postmoderností</a:t>
            </a:r>
            <a:r>
              <a:rPr lang="cs-CZ" dirty="0"/>
              <a:t>. Praha. </a:t>
            </a:r>
            <a:r>
              <a:rPr lang="cs-CZ" dirty="0" err="1"/>
              <a:t>Cherm</a:t>
            </a:r>
            <a:r>
              <a:rPr lang="cs-CZ" dirty="0"/>
              <a:t> 2003</a:t>
            </a:r>
          </a:p>
          <a:p>
            <a:endParaRPr lang="cs-CZ" dirty="0"/>
          </a:p>
          <a:p>
            <a:r>
              <a:rPr lang="cs-CZ" dirty="0"/>
              <a:t>ZIZLER, Jiří: Otevřená dekáda. In: V souřadnicích volnosti. Praha. Academia 2008. S. 13 – 20</a:t>
            </a:r>
          </a:p>
          <a:p>
            <a:endParaRPr lang="cs-CZ" dirty="0"/>
          </a:p>
          <a:p>
            <a:r>
              <a:rPr lang="cs-CZ" dirty="0"/>
              <a:t>MACHALA, Lubomír: Průvodce po nových jménech české poezie a prózy 1990 – 1995. Olomouc. Rubato 1996</a:t>
            </a:r>
          </a:p>
          <a:p>
            <a:endParaRPr lang="cs-CZ" dirty="0"/>
          </a:p>
          <a:p>
            <a:r>
              <a:rPr lang="cs-CZ" dirty="0"/>
              <a:t>RAMBOUSEK, Jiří: Nesoustavná rukověť české literatury. Praha. TORST 2003</a:t>
            </a:r>
          </a:p>
        </p:txBody>
      </p:sp>
    </p:spTree>
    <p:extLst>
      <p:ext uri="{BB962C8B-B14F-4D97-AF65-F5344CB8AC3E}">
        <p14:creationId xmlns:p14="http://schemas.microsoft.com/office/powerpoint/2010/main" val="800179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četba 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JANOUŠEK, Pavel a kol.: Zlatá šedesátá. Praha. ÚČL AV ČR 2000</a:t>
            </a:r>
          </a:p>
          <a:p>
            <a:endParaRPr lang="cs-CZ" dirty="0"/>
          </a:p>
          <a:p>
            <a:r>
              <a:rPr lang="cs-CZ" dirty="0"/>
              <a:t>WIENDL, J. a kol. : Normy normalizace. Praha – Opava. ÚČL AV ČR – Slezská univerzita 1996</a:t>
            </a:r>
          </a:p>
          <a:p>
            <a:endParaRPr lang="cs-CZ" dirty="0"/>
          </a:p>
          <a:p>
            <a:r>
              <a:rPr lang="cs-CZ" dirty="0"/>
              <a:t>PŘIBÁŇ, Michal a kol.: Český literární samizdat 1948 - 1989. Praha. Academia 2018</a:t>
            </a:r>
          </a:p>
          <a:p>
            <a:endParaRPr lang="cs-CZ" dirty="0"/>
          </a:p>
          <a:p>
            <a:r>
              <a:rPr lang="cs-CZ" dirty="0"/>
              <a:t>PEŠAT, Zdeněk: Jaroslav Seifert. Praha. Čs. spisovatel 1991</a:t>
            </a:r>
          </a:p>
          <a:p>
            <a:endParaRPr lang="cs-CZ" dirty="0"/>
          </a:p>
          <a:p>
            <a:r>
              <a:rPr lang="cs-CZ" dirty="0"/>
              <a:t>HARÁK, Ivo: Básník a jeho čas. Praha. </a:t>
            </a:r>
            <a:r>
              <a:rPr lang="cs-CZ" dirty="0" err="1"/>
              <a:t>Printia</a:t>
            </a:r>
            <a:r>
              <a:rPr lang="cs-CZ" dirty="0"/>
              <a:t> 2012</a:t>
            </a:r>
          </a:p>
        </p:txBody>
      </p:sp>
    </p:spTree>
    <p:extLst>
      <p:ext uri="{BB962C8B-B14F-4D97-AF65-F5344CB8AC3E}">
        <p14:creationId xmlns:p14="http://schemas.microsoft.com/office/powerpoint/2010/main" val="2342884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četba 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KRÁL, Petr: Vlastizrady. Praha. TORST 2015</a:t>
            </a:r>
          </a:p>
          <a:p>
            <a:endParaRPr lang="cs-CZ" dirty="0"/>
          </a:p>
          <a:p>
            <a:r>
              <a:rPr lang="cs-CZ" dirty="0"/>
              <a:t>JANOUŠEK, Pavel a kol.: Dějiny české literatury IV. Praha. Academia 2008</a:t>
            </a:r>
          </a:p>
          <a:p>
            <a:endParaRPr lang="cs-CZ" dirty="0"/>
          </a:p>
          <a:p>
            <a:r>
              <a:rPr lang="cs-CZ" dirty="0"/>
              <a:t>ZIZLER, Jiří: Otevřená dekáda. In: V souřadnicích volnosti. Praha. Academia 2008. S. 33 – 34</a:t>
            </a:r>
          </a:p>
          <a:p>
            <a:endParaRPr lang="cs-CZ" dirty="0"/>
          </a:p>
          <a:p>
            <a:r>
              <a:rPr lang="cs-CZ" dirty="0"/>
              <a:t>PIORECKÝ, Karel: Česká literární kultura 2001 – 2010. In: V souřadnicích mnohosti. Praha. Academia 2014. S. 19 – 22, 37 – 39</a:t>
            </a:r>
          </a:p>
          <a:p>
            <a:endParaRPr lang="cs-CZ" dirty="0"/>
          </a:p>
          <a:p>
            <a:r>
              <a:rPr lang="cs-CZ" dirty="0"/>
              <a:t>MACHALA, Lubomír: Obnovení svéprávnosti. Jak se v polistopadové době změnilo postavení a funkce české literatury? HOST 10 / 2004. S. 12 – 16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988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četba 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ZIZLER, Jiří: Otevřená dekáda. In: V souřadnicích volnosti. Praha. Academia 2008. S. 29 – 33</a:t>
            </a:r>
          </a:p>
          <a:p>
            <a:endParaRPr lang="cs-CZ" dirty="0"/>
          </a:p>
          <a:p>
            <a:r>
              <a:rPr lang="cs-CZ" dirty="0"/>
              <a:t>PIORECKÝ, Karel: Česká literární kultura 2001 – 2010. In: V souřadnicích mnohosti. Praha. Academia 2014. S. 21 – 31</a:t>
            </a:r>
          </a:p>
          <a:p>
            <a:endParaRPr lang="cs-CZ" dirty="0"/>
          </a:p>
          <a:p>
            <a:r>
              <a:rPr lang="cs-CZ" dirty="0"/>
              <a:t>MACHALA, Lubomír: Průvodce po nových jménech české poezie a prózy 1990 – 1995. Olomouc. Rubato 1996</a:t>
            </a:r>
          </a:p>
          <a:p>
            <a:endParaRPr lang="cs-CZ" dirty="0"/>
          </a:p>
          <a:p>
            <a:r>
              <a:rPr lang="cs-CZ" dirty="0"/>
              <a:t>DOKOUPIL, Blahoslav a kol.: Slovník českých literárních časopisů, periodických literárních sborníků a almanachů 1945 – 2000. Olomouc – Brno. </a:t>
            </a:r>
            <a:r>
              <a:rPr lang="cs-CZ" dirty="0" err="1"/>
              <a:t>Votobia</a:t>
            </a:r>
            <a:r>
              <a:rPr lang="cs-CZ" dirty="0"/>
              <a:t> – HOST 2002 http://www.slovnikceskeliteratury.cz</a:t>
            </a:r>
          </a:p>
        </p:txBody>
      </p:sp>
    </p:spTree>
    <p:extLst>
      <p:ext uri="{BB962C8B-B14F-4D97-AF65-F5344CB8AC3E}">
        <p14:creationId xmlns:p14="http://schemas.microsoft.com/office/powerpoint/2010/main" val="2961719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četba 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ZIZLER, Jiří: Otevřená dekáda. In: V souřadnicích volnosti. Praha. Academia 2008. S. 21 – 27</a:t>
            </a:r>
          </a:p>
          <a:p>
            <a:endParaRPr lang="cs-CZ" dirty="0"/>
          </a:p>
          <a:p>
            <a:r>
              <a:rPr lang="cs-CZ" dirty="0"/>
              <a:t>PIORECKÝ, Karel: Česká literární kultura 2001 – 2010. In: V souřadnicích mnohosti. Praha. Academia 2014. S. 32 – 35</a:t>
            </a:r>
          </a:p>
          <a:p>
            <a:endParaRPr lang="cs-CZ" dirty="0"/>
          </a:p>
          <a:p>
            <a:r>
              <a:rPr lang="cs-CZ" dirty="0"/>
              <a:t>KRÁL, Jiří T.: Kopání do mrtvoly. Česká literární kritika L. P. 2008. A2 13 / 2008. S. 8</a:t>
            </a:r>
          </a:p>
          <a:p>
            <a:endParaRPr lang="cs-CZ" dirty="0"/>
          </a:p>
          <a:p>
            <a:r>
              <a:rPr lang="cs-CZ" dirty="0"/>
              <a:t>HARÁK, Ivo: </a:t>
            </a:r>
            <a:r>
              <a:rPr lang="cs-CZ" dirty="0" err="1"/>
              <a:t>Býýýt</a:t>
            </a:r>
            <a:r>
              <a:rPr lang="cs-CZ" dirty="0"/>
              <a:t> odněkud. Praha. </a:t>
            </a:r>
            <a:r>
              <a:rPr lang="cs-CZ" dirty="0" err="1"/>
              <a:t>Protis</a:t>
            </a:r>
            <a:r>
              <a:rPr lang="cs-CZ" dirty="0"/>
              <a:t> 2010</a:t>
            </a:r>
          </a:p>
          <a:p>
            <a:endParaRPr lang="cs-CZ" dirty="0"/>
          </a:p>
          <a:p>
            <a:r>
              <a:rPr lang="cs-CZ" dirty="0"/>
              <a:t>HAMAN, Aleš: Nástin dějin české literární kritiky. Jinočany. H+H 2000</a:t>
            </a:r>
          </a:p>
        </p:txBody>
      </p:sp>
    </p:spTree>
    <p:extLst>
      <p:ext uri="{BB962C8B-B14F-4D97-AF65-F5344CB8AC3E}">
        <p14:creationId xmlns:p14="http://schemas.microsoft.com/office/powerpoint/2010/main" val="92370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četba 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VODIČKA, Libor: Drama. In: V souřadnicích volnosti. Praha. Academia 2008. S. 555 – 586</a:t>
            </a:r>
          </a:p>
          <a:p>
            <a:endParaRPr lang="cs-CZ" dirty="0"/>
          </a:p>
          <a:p>
            <a:r>
              <a:rPr lang="cs-CZ" dirty="0"/>
              <a:t>JUNGMANNOVÁ, Lenka: Drama (v divadelních souvislostech. In: V souřadnicích mnohosti. Praha. Academia 2014. S. 607 – 636</a:t>
            </a:r>
          </a:p>
          <a:p>
            <a:endParaRPr lang="cs-CZ" dirty="0"/>
          </a:p>
          <a:p>
            <a:r>
              <a:rPr lang="cs-CZ" dirty="0"/>
              <a:t>JANOUŠEK, Pavel: Studie o dramatu. Jinočany. H + H 1993</a:t>
            </a:r>
          </a:p>
          <a:p>
            <a:endParaRPr lang="cs-CZ" dirty="0"/>
          </a:p>
          <a:p>
            <a:r>
              <a:rPr lang="cs-CZ" dirty="0"/>
              <a:t>NEKOLNÝ, Bohumil a kol.: Divadelní systémy a kulturní politika. Praha. Divadelní ústav 2006</a:t>
            </a:r>
          </a:p>
          <a:p>
            <a:endParaRPr lang="cs-CZ" dirty="0"/>
          </a:p>
          <a:p>
            <a:r>
              <a:rPr lang="cs-CZ" dirty="0"/>
              <a:t>ŠVEJDA, Martin J.: (Nejen) o „české sezoně“ Činoherního studia. Svět a divadlo 6 / 2000. S. 81.</a:t>
            </a:r>
          </a:p>
        </p:txBody>
      </p:sp>
    </p:spTree>
    <p:extLst>
      <p:ext uri="{BB962C8B-B14F-4D97-AF65-F5344CB8AC3E}">
        <p14:creationId xmlns:p14="http://schemas.microsoft.com/office/powerpoint/2010/main" val="2462555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četba 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FISH, </a:t>
            </a:r>
            <a:r>
              <a:rPr lang="cs-CZ" dirty="0" err="1"/>
              <a:t>Stanley</a:t>
            </a:r>
            <a:r>
              <a:rPr lang="cs-CZ" dirty="0"/>
              <a:t>: S úctou věnuje autor. ÚČL AV ČR. Praha – Brno 2004 (Překlad Petr A. Bílek)</a:t>
            </a:r>
          </a:p>
          <a:p>
            <a:endParaRPr lang="cs-CZ" dirty="0"/>
          </a:p>
          <a:p>
            <a:r>
              <a:rPr lang="cs-CZ" dirty="0"/>
              <a:t>LEJEUNE, Philippe: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Pacte</a:t>
            </a:r>
            <a:r>
              <a:rPr lang="cs-CZ" dirty="0"/>
              <a:t> </a:t>
            </a:r>
            <a:r>
              <a:rPr lang="cs-CZ" dirty="0" err="1"/>
              <a:t>autobiographique</a:t>
            </a:r>
            <a:r>
              <a:rPr lang="cs-CZ" dirty="0"/>
              <a:t>. </a:t>
            </a:r>
            <a:r>
              <a:rPr lang="cs-CZ" dirty="0" err="1"/>
              <a:t>Seuil</a:t>
            </a:r>
            <a:r>
              <a:rPr lang="cs-CZ" dirty="0"/>
              <a:t>, </a:t>
            </a:r>
            <a:r>
              <a:rPr lang="cs-CZ" dirty="0" err="1"/>
              <a:t>coll</a:t>
            </a:r>
            <a:r>
              <a:rPr lang="cs-CZ" dirty="0"/>
              <a:t>. "</a:t>
            </a:r>
            <a:r>
              <a:rPr lang="cs-CZ" dirty="0" err="1"/>
              <a:t>Poétique</a:t>
            </a:r>
            <a:r>
              <a:rPr lang="cs-CZ" dirty="0"/>
              <a:t>". Paris 1975</a:t>
            </a:r>
          </a:p>
          <a:p>
            <a:endParaRPr lang="cs-CZ" dirty="0"/>
          </a:p>
          <a:p>
            <a:r>
              <a:rPr lang="cs-CZ" dirty="0"/>
              <a:t>NÜNNING, </a:t>
            </a:r>
            <a:r>
              <a:rPr lang="cs-CZ" dirty="0" err="1"/>
              <a:t>Ansgar</a:t>
            </a:r>
            <a:r>
              <a:rPr lang="cs-CZ" dirty="0"/>
              <a:t> a kol.: Lexikon teorie literatury a kultury. HOST. Brno 2006. S. 578</a:t>
            </a:r>
          </a:p>
          <a:p>
            <a:endParaRPr lang="cs-CZ" dirty="0"/>
          </a:p>
          <a:p>
            <a:r>
              <a:rPr lang="cs-CZ" dirty="0"/>
              <a:t>HARÁK, Ivo: </a:t>
            </a:r>
            <a:r>
              <a:rPr lang="cs-CZ" dirty="0" err="1"/>
              <a:t>Býýt</a:t>
            </a:r>
            <a:r>
              <a:rPr lang="cs-CZ" dirty="0"/>
              <a:t> odněkud. Kritiky, eseje. </a:t>
            </a:r>
            <a:r>
              <a:rPr lang="cs-CZ" dirty="0" err="1"/>
              <a:t>Protis</a:t>
            </a:r>
            <a:r>
              <a:rPr lang="cs-CZ" dirty="0"/>
              <a:t>. Praha 2010</a:t>
            </a:r>
          </a:p>
          <a:p>
            <a:endParaRPr lang="cs-CZ" dirty="0"/>
          </a:p>
          <a:p>
            <a:r>
              <a:rPr lang="cs-CZ" dirty="0"/>
              <a:t>ZIZLER, Jiří: Otevřená dekáda. In: V souřadnicích volnosti. Praha. Academia 2008. S. 20 – 21</a:t>
            </a:r>
          </a:p>
        </p:txBody>
      </p:sp>
    </p:spTree>
    <p:extLst>
      <p:ext uri="{BB962C8B-B14F-4D97-AF65-F5344CB8AC3E}">
        <p14:creationId xmlns:p14="http://schemas.microsoft.com/office/powerpoint/2010/main" val="6105258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</TotalTime>
  <Words>809</Words>
  <Application>Microsoft Office PowerPoint</Application>
  <PresentationFormat>Širokoúhlá obrazovka</PresentationFormat>
  <Paragraphs>81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Iontový efekt</vt:lpstr>
      <vt:lpstr>Současná česká literatura</vt:lpstr>
      <vt:lpstr>Základní studijní literatura:</vt:lpstr>
      <vt:lpstr>Rozšiřující četba 1)</vt:lpstr>
      <vt:lpstr>Rozšiřující četba 2)</vt:lpstr>
      <vt:lpstr>Rozšiřující četba 3)</vt:lpstr>
      <vt:lpstr>Rozšiřující četba 4)</vt:lpstr>
      <vt:lpstr>Rozšiřující četba 5)</vt:lpstr>
      <vt:lpstr>Rozšiřující četba 6)</vt:lpstr>
      <vt:lpstr>Rozšiřující četba 7)</vt:lpstr>
      <vt:lpstr>Rozšiřující četba 8)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Současná česká literatura</dc:title>
  <dc:creator>fibigerm</dc:creator>
  <cp:lastModifiedBy>fibigerm</cp:lastModifiedBy>
  <cp:revision>2</cp:revision>
  <dcterms:created xsi:type="dcterms:W3CDTF">2020-05-14T07:38:02Z</dcterms:created>
  <dcterms:modified xsi:type="dcterms:W3CDTF">2020-05-14T07:48:19Z</dcterms:modified>
</cp:coreProperties>
</file>