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AF9F52-F1D8-48A2-9B31-C0E10AD9D3EC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463665-26CA-48D2-8E32-E2A812586E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sum.cz/" TargetMode="External"/><Relationship Id="rId2" Type="http://schemas.openxmlformats.org/officeDocument/2006/relationships/hyperlink" Target="https://knihovna.plzen.eu/e-knihovna/vydane-publikace/pro-libris-vydane-publikace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tlantis-brno.cz/inshop/scripts/shop_nf.asp" TargetMode="External"/><Relationship Id="rId4" Type="http://schemas.openxmlformats.org/officeDocument/2006/relationships/hyperlink" Target="https://www.dybbuk.c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seka.cz/" TargetMode="External"/><Relationship Id="rId2" Type="http://schemas.openxmlformats.org/officeDocument/2006/relationships/hyperlink" Target="http://www.torst.cz/czech/index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f.cz/produkty/divize-knihy/predstaveni/" TargetMode="External"/><Relationship Id="rId4" Type="http://schemas.openxmlformats.org/officeDocument/2006/relationships/hyperlink" Target="https://www.hostbrno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p.cz/o-knihovne/odborne-cinnosti/zpracovani-fondu/ceska-narodni-bibliografie" TargetMode="External"/><Relationship Id="rId2" Type="http://schemas.openxmlformats.org/officeDocument/2006/relationships/hyperlink" Target="https://www.cbdb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cl.cas.cz/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Současná česká nakladatelství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dirty="0" smtClean="0"/>
              <a:t>ěnující se vydávání beletrie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Během jediného roku vydáno například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</a:t>
            </a:r>
            <a:r>
              <a:rPr lang="cs-CZ" dirty="0" smtClean="0"/>
              <a:t>ezi 200 – 300 novými básnickými sbírkami;</a:t>
            </a:r>
          </a:p>
          <a:p>
            <a:r>
              <a:rPr lang="cs-CZ" dirty="0" smtClean="0"/>
              <a:t>+ próza, literární kritika, knižně vydaná dramata, esejistika, literární publicistika, literatura populárně naučná</a:t>
            </a:r>
          </a:p>
          <a:p>
            <a:r>
              <a:rPr lang="cs-CZ" dirty="0" smtClean="0"/>
              <a:t>+ také reedice starších textů, souborná vydání a výbory, literatura překladová, almanachy a sborníky</a:t>
            </a:r>
          </a:p>
          <a:p>
            <a:r>
              <a:rPr lang="cs-CZ" dirty="0" smtClean="0"/>
              <a:t>= není v silách jedince přečíst vše, co během daného roku vyšlo (… v Čechách a česky)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si může vydat knihu?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Prakticky každý; pokud si zajistí / zaplatí její tisk a další ediční přípravu</a:t>
            </a:r>
          </a:p>
          <a:p>
            <a:r>
              <a:rPr lang="cs-CZ" dirty="0" smtClean="0"/>
              <a:t>Ale: taková kniha často nemá ISBN (…u časopisů ISSN)</a:t>
            </a:r>
          </a:p>
          <a:p>
            <a:r>
              <a:rPr lang="cs-CZ" dirty="0" smtClean="0"/>
              <a:t>= není evidována = u zájmových nákladů neplatí tzv. pravidlo povinného výtisku</a:t>
            </a:r>
          </a:p>
          <a:p>
            <a:r>
              <a:rPr lang="cs-CZ" dirty="0" smtClean="0"/>
              <a:t>ISBN – jednotlivá nakladatelství, ale také instituce vydávající knihy (VŠ, muzea…), knihovny, NK ČR a NTK ČR – možnost požádat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Většina nakladatelů (evidovaných) – jedinou publikaci; nebo několik málo knih „zájmových nákladů“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Dnes problém s EET (pokud budete chtít knihy prodávat) – a vůbec se zdaněním…</a:t>
            </a:r>
          </a:p>
          <a:p>
            <a:r>
              <a:rPr lang="cs-CZ" dirty="0" smtClean="0"/>
              <a:t>Neprodávat / anebo „dobrovolný příspěvek“ = DAR</a:t>
            </a:r>
          </a:p>
          <a:p>
            <a:r>
              <a:rPr lang="cs-CZ" dirty="0" smtClean="0"/>
              <a:t>Toto ZDANĚNÍ je problémem zejména u nakladatelů / institucí , </a:t>
            </a:r>
            <a:r>
              <a:rPr lang="cs-CZ" dirty="0" err="1" smtClean="0"/>
              <a:t>kt</a:t>
            </a:r>
            <a:r>
              <a:rPr lang="cs-CZ" dirty="0" smtClean="0"/>
              <a:t>. se vydáváním knih neživí a u nichž tyto aktivity představují jen doplněk ostatních</a:t>
            </a:r>
          </a:p>
          <a:p>
            <a:r>
              <a:rPr lang="cs-CZ" dirty="0" smtClean="0"/>
              <a:t>Dalším problémem – distribuce…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Možnost „vydat si knihu“ u některého nakladatele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zaplatit její kompletní vydání (nakladatel nenese riziko), ale – otázka distribuce, propagace, zisk z prodeje celý nakladateli (x     a pokud ne, nemusí mít na prodeji zájem)</a:t>
            </a:r>
          </a:p>
          <a:p>
            <a:r>
              <a:rPr lang="cs-CZ" dirty="0" smtClean="0"/>
              <a:t>Cca 250 výtisků k tisku připravené publikace formátu A5 o 200 stranách – mezi 10.000 – 15.000,- Kč</a:t>
            </a:r>
            <a:endParaRPr lang="cs-CZ" dirty="0" smtClean="0"/>
          </a:p>
          <a:p>
            <a:r>
              <a:rPr lang="cs-CZ" dirty="0" smtClean="0"/>
              <a:t>Takto velmi často – vydávání poezie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Nakladatelství vydávající beletrii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Různé možnosti rozlišení:</a:t>
            </a:r>
          </a:p>
          <a:p>
            <a:r>
              <a:rPr lang="cs-CZ" dirty="0" smtClean="0"/>
              <a:t>Podle velikosti – dnes nejčastěji podle počtu redaktorů a zejména podle titulů vydaných během roku</a:t>
            </a:r>
          </a:p>
          <a:p>
            <a:r>
              <a:rPr lang="cs-CZ" dirty="0" smtClean="0"/>
              <a:t>Podle „dosahu“ a rozsahu knižního trhu, jejž obhospodařují – s mezinárodní; celostátní; regionální působností</a:t>
            </a:r>
          </a:p>
          <a:p>
            <a:r>
              <a:rPr lang="cs-CZ" dirty="0" smtClean="0"/>
              <a:t>Podle převažující specializace (Větrné mlýny – knižní edice dramat, Druhé město </a:t>
            </a:r>
            <a:r>
              <a:rPr lang="cs-CZ" i="1" dirty="0" smtClean="0"/>
              <a:t>dříve – </a:t>
            </a:r>
            <a:r>
              <a:rPr lang="cs-CZ" dirty="0" smtClean="0"/>
              <a:t>práce M. </a:t>
            </a:r>
            <a:r>
              <a:rPr lang="cs-CZ" dirty="0" err="1" smtClean="0"/>
              <a:t>Viewegha</a:t>
            </a:r>
            <a:r>
              <a:rPr lang="cs-CZ" dirty="0" smtClean="0"/>
              <a:t>; Academia – odborná literatura a literární publicistika; Kniha Zlín – skandinávská detektivka)</a:t>
            </a:r>
          </a:p>
          <a:p>
            <a:r>
              <a:rPr lang="cs-CZ" dirty="0" smtClean="0"/>
              <a:t>Podle soustředění na literaturu uměleckou / zábavnou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jednotlivých nakladatelství (…podle velikosti, rozsahu působnosti, významu…)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 </a:t>
            </a:r>
            <a:r>
              <a:rPr lang="cs-CZ" dirty="0" err="1" smtClean="0"/>
              <a:t>libris</a:t>
            </a:r>
            <a:r>
              <a:rPr lang="cs-CZ" dirty="0" smtClean="0"/>
              <a:t> (malé, </a:t>
            </a:r>
            <a:r>
              <a:rPr lang="cs-CZ" dirty="0" smtClean="0"/>
              <a:t>regionálního dosahu): </a:t>
            </a: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knihovna.plzen.eu/e-knihovna/vydane-publikace/pro-libris-vydane-publikace.aspx</a:t>
            </a:r>
            <a:endParaRPr lang="cs-CZ" dirty="0" smtClean="0"/>
          </a:p>
          <a:p>
            <a:r>
              <a:rPr lang="cs-CZ" dirty="0" err="1" smtClean="0"/>
              <a:t>Sursum</a:t>
            </a:r>
            <a:r>
              <a:rPr lang="cs-CZ" dirty="0" smtClean="0"/>
              <a:t> (malé, </a:t>
            </a:r>
            <a:r>
              <a:rPr lang="cs-CZ" dirty="0" smtClean="0"/>
              <a:t>celostátního dosahu):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sursum.cz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err="1" smtClean="0"/>
              <a:t>Dybbuk</a:t>
            </a:r>
            <a:r>
              <a:rPr lang="cs-CZ" dirty="0" smtClean="0"/>
              <a:t> (střední velikosti, vyhraněný </a:t>
            </a:r>
            <a:r>
              <a:rPr lang="cs-CZ" dirty="0" smtClean="0"/>
              <a:t>typ autorské poetiky): </a:t>
            </a:r>
            <a:r>
              <a:rPr lang="cs-CZ" dirty="0" smtClean="0">
                <a:hlinkClick r:id="rId4"/>
              </a:rPr>
              <a:t>https://www.dybbuk.cz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/>
              <a:t>Atlantis (středního rozsahu; věnuje </a:t>
            </a:r>
            <a:r>
              <a:rPr lang="cs-CZ" dirty="0" smtClean="0"/>
              <a:t>se konkrétním autorům): </a:t>
            </a:r>
            <a:r>
              <a:rPr lang="cs-CZ" dirty="0" smtClean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atlantis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brno.cz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inshop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scripts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shop</a:t>
            </a:r>
            <a:r>
              <a:rPr lang="cs-CZ" dirty="0" smtClean="0">
                <a:hlinkClick r:id="rId5"/>
              </a:rPr>
              <a:t>_</a:t>
            </a:r>
            <a:r>
              <a:rPr lang="cs-CZ" dirty="0" err="1" smtClean="0">
                <a:hlinkClick r:id="rId5"/>
              </a:rPr>
              <a:t>nf.asp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 významnější nakladatelské domy současnosti patří například: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TORST (založil Viktor </a:t>
            </a:r>
            <a:r>
              <a:rPr lang="cs-CZ" dirty="0" err="1" smtClean="0"/>
              <a:t>Stoilov</a:t>
            </a:r>
            <a:r>
              <a:rPr lang="cs-CZ" dirty="0" smtClean="0"/>
              <a:t>): </a:t>
            </a: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torst.cz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czech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php</a:t>
            </a:r>
            <a:endParaRPr lang="cs-CZ" dirty="0" smtClean="0"/>
          </a:p>
          <a:p>
            <a:r>
              <a:rPr lang="cs-CZ" dirty="0" smtClean="0"/>
              <a:t>Paseka (založil Ladislav Horáček; věnuje se odkazu J. Váchala</a:t>
            </a:r>
            <a:r>
              <a:rPr lang="cs-CZ" dirty="0" smtClean="0"/>
              <a:t>): </a:t>
            </a:r>
            <a:r>
              <a:rPr lang="cs-CZ" dirty="0" smtClean="0">
                <a:hlinkClick r:id="rId3"/>
              </a:rPr>
              <a:t>https://www.paseka.cz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HOST (souvislost i s časopisem, výrazná </a:t>
            </a:r>
            <a:r>
              <a:rPr lang="cs-CZ" dirty="0" err="1" smtClean="0"/>
              <a:t>merketingová</a:t>
            </a:r>
            <a:r>
              <a:rPr lang="cs-CZ" dirty="0" smtClean="0"/>
              <a:t> politika): </a:t>
            </a:r>
            <a:r>
              <a:rPr lang="cs-CZ" dirty="0" smtClean="0">
                <a:hlinkClick r:id="rId4"/>
              </a:rPr>
              <a:t>https://www.hostbrno.cz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/>
              <a:t>Směrem k literatuře populárně naučné i zábavné se vydalo </a:t>
            </a:r>
            <a:r>
              <a:rPr lang="cs-CZ" dirty="0" err="1" smtClean="0"/>
              <a:t>nakl</a:t>
            </a:r>
            <a:r>
              <a:rPr lang="cs-CZ" dirty="0" smtClean="0"/>
              <a:t>. </a:t>
            </a:r>
            <a:r>
              <a:rPr lang="cs-CZ" dirty="0" smtClean="0"/>
              <a:t>Mladá fronta: </a:t>
            </a:r>
            <a:r>
              <a:rPr lang="cs-CZ" dirty="0" smtClean="0">
                <a:hlinkClick r:id="rId5"/>
              </a:rPr>
              <a:t>https://www.mf.cz/produkty/divize-knihy/predstaveni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získáte informace?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Československá </a:t>
            </a:r>
            <a:r>
              <a:rPr lang="cs-CZ" dirty="0" smtClean="0"/>
              <a:t>bibliografická databáze: </a:t>
            </a:r>
            <a:r>
              <a:rPr lang="cs-CZ" dirty="0" smtClean="0">
                <a:hlinkClick r:id="rId2"/>
              </a:rPr>
              <a:t>https://www.cbdb.cz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Národní knihovna ČR, Česká </a:t>
            </a:r>
            <a:r>
              <a:rPr lang="cs-CZ" dirty="0" smtClean="0"/>
              <a:t>národní bibliografie: </a:t>
            </a:r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www.nkp.cz/o-knihovne/odborne-cinnosti/zpracovani-fondu/ceska-narodni-bibliografie</a:t>
            </a:r>
            <a:endParaRPr lang="cs-CZ" dirty="0" smtClean="0"/>
          </a:p>
          <a:p>
            <a:r>
              <a:rPr lang="cs-CZ" dirty="0" smtClean="0"/>
              <a:t>Ústav ČL AV ČR a </a:t>
            </a:r>
            <a:r>
              <a:rPr lang="cs-CZ" dirty="0" smtClean="0"/>
              <a:t>jeho databáze: </a:t>
            </a:r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ucl.cas.cz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cs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</TotalTime>
  <Words>529</Words>
  <Application>Microsoft Office PowerPoint</Application>
  <PresentationFormat>Předvádění na obrazovce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Současná česká nakladatelství</vt:lpstr>
      <vt:lpstr>Během jediného roku vydáno například</vt:lpstr>
      <vt:lpstr>Kdo si může vydat knihu?</vt:lpstr>
      <vt:lpstr>Většina nakladatelů (evidovaných) – jedinou publikaci; nebo několik málo knih „zájmových nákladů“</vt:lpstr>
      <vt:lpstr>Možnost „vydat si knihu“ u některého nakladatele</vt:lpstr>
      <vt:lpstr>Nakladatelství vydávající beletrii</vt:lpstr>
      <vt:lpstr>Příklady jednotlivých nakladatelství (…podle velikosti, rozsahu působnosti, významu…)</vt:lpstr>
      <vt:lpstr>Mezi významnější nakladatelské domy současnosti patří například: </vt:lpstr>
      <vt:lpstr>Kde získáte informace?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česká nakladatelství</dc:title>
  <dc:creator>Heduš</dc:creator>
  <cp:lastModifiedBy>Heduš</cp:lastModifiedBy>
  <cp:revision>6</cp:revision>
  <dcterms:created xsi:type="dcterms:W3CDTF">2019-03-11T19:09:05Z</dcterms:created>
  <dcterms:modified xsi:type="dcterms:W3CDTF">2019-03-11T20:01:30Z</dcterms:modified>
</cp:coreProperties>
</file>