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abazeknih.cz/knihy/co-buh-neni-mrzi-mne-9125" TargetMode="External"/><Relationship Id="rId2" Type="http://schemas.openxmlformats.org/officeDocument/2006/relationships/hyperlink" Target="https://www.databazeknih.cz/knihy/med-a-horec-30025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eskamysl.files.wordpress.com/2012/03/nac5a1e-dvc49b-otc3a1zky.pdf" TargetMode="External"/><Relationship Id="rId2" Type="http://schemas.openxmlformats.org/officeDocument/2006/relationships/hyperlink" Target="https://knihy.heureka.cz/vavak-jan-frantisek-pameti-frantiska-jana-vavaka-souseda-a-rychtare-milcickeho-z-let-1770-1816-kniha-vi-vii-1810-1816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Česká literatura 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Okruhy ke zkoušce (z předmětu Česká literatura); primární a sekundární literatura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883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Okruhy ke zkoušce (včetně doporučené četby):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4800" dirty="0">
                <a:solidFill>
                  <a:srgbClr val="000000"/>
                </a:solidFill>
                <a:latin typeface="TriviaSeznam"/>
              </a:rPr>
              <a:t>1. Obraz cyrilometodějské mise v Životě sv. Konstantina a v Životě sv. Metoděje</a:t>
            </a:r>
            <a:r>
              <a:rPr lang="cs-CZ" dirty="0">
                <a:solidFill>
                  <a:srgbClr val="000000"/>
                </a:solidFill>
                <a:latin typeface="TriviaSeznam"/>
              </a:rPr>
              <a:t/>
            </a:r>
            <a:br>
              <a:rPr lang="cs-CZ" dirty="0">
                <a:solidFill>
                  <a:srgbClr val="000000"/>
                </a:solidFill>
                <a:latin typeface="TriviaSeznam"/>
              </a:rPr>
            </a:br>
            <a:endParaRPr lang="cs-CZ" dirty="0">
              <a:solidFill>
                <a:srgbClr val="000000"/>
              </a:solidFill>
              <a:latin typeface="TriviaSeznam"/>
            </a:endParaRPr>
          </a:p>
          <a:p>
            <a:r>
              <a:rPr lang="cs-CZ" dirty="0">
                <a:solidFill>
                  <a:srgbClr val="000000"/>
                </a:solidFill>
                <a:latin typeface="TriviaSeznam"/>
              </a:rPr>
              <a:t/>
            </a:r>
            <a:br>
              <a:rPr lang="cs-CZ" dirty="0">
                <a:solidFill>
                  <a:srgbClr val="000000"/>
                </a:solidFill>
                <a:latin typeface="TriviaSeznam"/>
              </a:rPr>
            </a:br>
            <a:r>
              <a:rPr lang="cs-CZ" sz="4800" dirty="0" smtClean="0">
                <a:solidFill>
                  <a:srgbClr val="000000"/>
                </a:solidFill>
                <a:latin typeface="TriviaSeznam"/>
              </a:rPr>
              <a:t>2</a:t>
            </a:r>
            <a:r>
              <a:rPr lang="cs-CZ" sz="4800" dirty="0">
                <a:solidFill>
                  <a:srgbClr val="000000"/>
                </a:solidFill>
                <a:latin typeface="TriviaSeznam"/>
              </a:rPr>
              <a:t>. Obraz sv. Václava v 1. </a:t>
            </a:r>
            <a:r>
              <a:rPr lang="cs-CZ" sz="4800" dirty="0" err="1">
                <a:solidFill>
                  <a:srgbClr val="000000"/>
                </a:solidFill>
                <a:latin typeface="TriviaSeznam"/>
              </a:rPr>
              <a:t>stsl</a:t>
            </a:r>
            <a:r>
              <a:rPr lang="cs-CZ" sz="4800" dirty="0">
                <a:solidFill>
                  <a:srgbClr val="000000"/>
                </a:solidFill>
                <a:latin typeface="TriviaSeznam"/>
              </a:rPr>
              <a:t>. legendě a v Legendě Kristiánově</a:t>
            </a:r>
            <a:r>
              <a:rPr lang="cs-CZ" dirty="0">
                <a:solidFill>
                  <a:srgbClr val="000000"/>
                </a:solidFill>
                <a:latin typeface="TriviaSeznam"/>
              </a:rPr>
              <a:t/>
            </a:r>
            <a:br>
              <a:rPr lang="cs-CZ" dirty="0">
                <a:solidFill>
                  <a:srgbClr val="000000"/>
                </a:solidFill>
                <a:latin typeface="TriviaSeznam"/>
              </a:rPr>
            </a:br>
            <a:endParaRPr lang="cs-CZ" dirty="0">
              <a:solidFill>
                <a:srgbClr val="000000"/>
              </a:solidFill>
              <a:latin typeface="TriviaSeznam"/>
            </a:endParaRPr>
          </a:p>
          <a:p>
            <a:r>
              <a:rPr lang="cs-CZ" dirty="0">
                <a:solidFill>
                  <a:srgbClr val="000000"/>
                </a:solidFill>
                <a:latin typeface="TriviaSeznam"/>
              </a:rPr>
              <a:t/>
            </a:r>
            <a:br>
              <a:rPr lang="cs-CZ" dirty="0">
                <a:solidFill>
                  <a:srgbClr val="000000"/>
                </a:solidFill>
                <a:latin typeface="TriviaSeznam"/>
              </a:rPr>
            </a:br>
            <a:r>
              <a:rPr lang="cs-CZ" sz="4800" dirty="0" smtClean="0">
                <a:solidFill>
                  <a:srgbClr val="000000"/>
                </a:solidFill>
                <a:latin typeface="TriviaSeznam"/>
              </a:rPr>
              <a:t>3</a:t>
            </a:r>
            <a:r>
              <a:rPr lang="cs-CZ" sz="4800" dirty="0">
                <a:solidFill>
                  <a:srgbClr val="000000"/>
                </a:solidFill>
                <a:latin typeface="TriviaSeznam"/>
              </a:rPr>
              <a:t>. Obraz českého středověku v Kosmově a Dalimilově kronice</a:t>
            </a:r>
            <a:r>
              <a:rPr lang="cs-CZ" dirty="0">
                <a:solidFill>
                  <a:srgbClr val="000000"/>
                </a:solidFill>
                <a:latin typeface="TriviaSeznam"/>
              </a:rPr>
              <a:t/>
            </a:r>
            <a:br>
              <a:rPr lang="cs-CZ" dirty="0">
                <a:solidFill>
                  <a:srgbClr val="000000"/>
                </a:solidFill>
                <a:latin typeface="TriviaSeznam"/>
              </a:rPr>
            </a:br>
            <a:endParaRPr lang="cs-CZ" dirty="0">
              <a:solidFill>
                <a:srgbClr val="000000"/>
              </a:solidFill>
              <a:latin typeface="TriviaSeznam"/>
            </a:endParaRPr>
          </a:p>
          <a:p>
            <a:r>
              <a:rPr lang="cs-CZ" dirty="0">
                <a:solidFill>
                  <a:srgbClr val="000000"/>
                </a:solidFill>
                <a:latin typeface="TriviaSeznam"/>
              </a:rPr>
              <a:t/>
            </a:r>
            <a:br>
              <a:rPr lang="cs-CZ" dirty="0">
                <a:solidFill>
                  <a:srgbClr val="000000"/>
                </a:solidFill>
                <a:latin typeface="TriviaSeznam"/>
              </a:rPr>
            </a:br>
            <a:r>
              <a:rPr lang="cs-CZ" sz="4800" dirty="0" smtClean="0">
                <a:solidFill>
                  <a:srgbClr val="000000"/>
                </a:solidFill>
                <a:latin typeface="TriviaSeznam"/>
              </a:rPr>
              <a:t>4</a:t>
            </a:r>
            <a:r>
              <a:rPr lang="cs-CZ" sz="4800" dirty="0">
                <a:solidFill>
                  <a:srgbClr val="000000"/>
                </a:solidFill>
                <a:latin typeface="TriviaSeznam"/>
              </a:rPr>
              <a:t>. "Mediální" obraz i odkaz - Vlastní životopis Karla IV. a Husovy Dopisy</a:t>
            </a:r>
            <a:r>
              <a:rPr lang="cs-CZ" dirty="0">
                <a:solidFill>
                  <a:srgbClr val="000000"/>
                </a:solidFill>
                <a:latin typeface="TriviaSeznam"/>
              </a:rPr>
              <a:t/>
            </a:r>
            <a:br>
              <a:rPr lang="cs-CZ" dirty="0">
                <a:solidFill>
                  <a:srgbClr val="000000"/>
                </a:solidFill>
                <a:latin typeface="TriviaSeznam"/>
              </a:rPr>
            </a:br>
            <a:endParaRPr lang="cs-CZ" dirty="0">
              <a:solidFill>
                <a:srgbClr val="000000"/>
              </a:solidFill>
              <a:latin typeface="TriviaSeznam"/>
            </a:endParaRPr>
          </a:p>
          <a:p>
            <a:r>
              <a:rPr lang="cs-CZ" dirty="0">
                <a:solidFill>
                  <a:srgbClr val="000000"/>
                </a:solidFill>
                <a:latin typeface="TriviaSeznam"/>
              </a:rPr>
              <a:t/>
            </a:r>
            <a:br>
              <a:rPr lang="cs-CZ" dirty="0">
                <a:solidFill>
                  <a:srgbClr val="000000"/>
                </a:solidFill>
                <a:latin typeface="TriviaSeznam"/>
              </a:rPr>
            </a:br>
            <a:r>
              <a:rPr lang="cs-CZ" sz="4800" dirty="0" smtClean="0">
                <a:solidFill>
                  <a:srgbClr val="000000"/>
                </a:solidFill>
                <a:latin typeface="TriviaSeznam"/>
              </a:rPr>
              <a:t>5</a:t>
            </a:r>
            <a:r>
              <a:rPr lang="cs-CZ" sz="4800" dirty="0">
                <a:solidFill>
                  <a:srgbClr val="000000"/>
                </a:solidFill>
                <a:latin typeface="TriviaSeznam"/>
              </a:rPr>
              <a:t>. Existenciální témata v renesanční a barokní poezii (</a:t>
            </a:r>
            <a:r>
              <a:rPr lang="cs-CZ" sz="4800" dirty="0" smtClean="0">
                <a:solidFill>
                  <a:srgbClr val="000000"/>
                </a:solidFill>
                <a:latin typeface="TriviaSeznam"/>
              </a:rPr>
              <a:t>Med </a:t>
            </a:r>
            <a:r>
              <a:rPr lang="cs-CZ" sz="4800" dirty="0">
                <a:solidFill>
                  <a:srgbClr val="000000"/>
                </a:solidFill>
                <a:latin typeface="TriviaSeznam"/>
              </a:rPr>
              <a:t>a </a:t>
            </a:r>
            <a:r>
              <a:rPr lang="cs-CZ" sz="4800" dirty="0" smtClean="0">
                <a:solidFill>
                  <a:srgbClr val="000000"/>
                </a:solidFill>
                <a:latin typeface="TriviaSeznam"/>
              </a:rPr>
              <a:t>hořec 1) </a:t>
            </a:r>
            <a:r>
              <a:rPr lang="cs-CZ" sz="4800" dirty="0">
                <a:solidFill>
                  <a:srgbClr val="000000"/>
                </a:solidFill>
                <a:latin typeface="TriviaSeznam"/>
              </a:rPr>
              <a:t>x Co Bůh není, mrzí </a:t>
            </a:r>
            <a:r>
              <a:rPr lang="cs-CZ" sz="4800" dirty="0" smtClean="0">
                <a:solidFill>
                  <a:srgbClr val="000000"/>
                </a:solidFill>
                <a:latin typeface="TriviaSeznam"/>
              </a:rPr>
              <a:t>mne 2))</a:t>
            </a:r>
            <a:r>
              <a:rPr lang="cs-CZ" sz="4800" dirty="0">
                <a:solidFill>
                  <a:srgbClr val="000000"/>
                </a:solidFill>
                <a:latin typeface="TriviaSeznam"/>
              </a:rPr>
              <a:t/>
            </a:r>
            <a:br>
              <a:rPr lang="cs-CZ" sz="4800" dirty="0">
                <a:solidFill>
                  <a:srgbClr val="000000"/>
                </a:solidFill>
                <a:latin typeface="TriviaSeznam"/>
              </a:rPr>
            </a:br>
            <a:endParaRPr lang="cs-CZ" sz="4800" dirty="0">
              <a:solidFill>
                <a:srgbClr val="000000"/>
              </a:solidFill>
              <a:latin typeface="TriviaSeznam"/>
            </a:endParaRPr>
          </a:p>
          <a:p>
            <a:r>
              <a:rPr lang="cs-CZ" sz="4800" dirty="0" smtClean="0">
                <a:solidFill>
                  <a:srgbClr val="000000"/>
                </a:solidFill>
                <a:latin typeface="TriviaSeznam"/>
              </a:rPr>
              <a:t>6</a:t>
            </a:r>
            <a:r>
              <a:rPr lang="cs-CZ" sz="4800" dirty="0">
                <a:solidFill>
                  <a:srgbClr val="000000"/>
                </a:solidFill>
                <a:latin typeface="TriviaSeznam"/>
              </a:rPr>
              <a:t>. Sebeprezentace renesančního a barokního šlechtice (Jan Zajíc z </a:t>
            </a:r>
            <a:r>
              <a:rPr lang="cs-CZ" sz="4800" dirty="0" err="1">
                <a:solidFill>
                  <a:srgbClr val="000000"/>
                </a:solidFill>
                <a:latin typeface="TriviaSeznam"/>
              </a:rPr>
              <a:t>Házmburka</a:t>
            </a:r>
            <a:r>
              <a:rPr lang="cs-CZ" sz="4800" dirty="0">
                <a:solidFill>
                  <a:srgbClr val="000000"/>
                </a:solidFill>
                <a:latin typeface="TriviaSeznam"/>
              </a:rPr>
              <a:t>: </a:t>
            </a:r>
            <a:r>
              <a:rPr lang="cs-CZ" sz="4800" dirty="0" err="1">
                <a:solidFill>
                  <a:srgbClr val="000000"/>
                </a:solidFill>
                <a:latin typeface="TriviaSeznam"/>
              </a:rPr>
              <a:t>Sarmacia</a:t>
            </a:r>
            <a:r>
              <a:rPr lang="cs-CZ" sz="4800" dirty="0">
                <a:solidFill>
                  <a:srgbClr val="000000"/>
                </a:solidFill>
                <a:latin typeface="TriviaSeznam"/>
              </a:rPr>
              <a:t> x Ludmila z Lisova: Rodinné paměti)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1254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Poznámky k četbě: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1</a:t>
            </a:r>
            <a:r>
              <a:rPr lang="cs-CZ" dirty="0"/>
              <a:t>)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www.databazeknih.cz/knihy/med-a-horec-300255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)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www.databazeknih.cz/knihy/co-buh-neni-mrzi-mne-9125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0643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Okruhy ke zkoušce (včetně doporučené četby</a:t>
            </a:r>
            <a:r>
              <a:rPr lang="cs-CZ" dirty="0" smtClean="0"/>
              <a:t>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4800" dirty="0"/>
              <a:t>7. Baroko domácí a exulantské? (Pavel Stránský: O státě českém x Bohuslav Balbín: Krásy a bohatství české země)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</a:t>
            </a:r>
            <a:r>
              <a:rPr lang="cs-CZ" sz="4800" dirty="0" smtClean="0"/>
              <a:t>8</a:t>
            </a:r>
            <a:r>
              <a:rPr lang="cs-CZ" sz="4800" dirty="0"/>
              <a:t>. Paměti ze dvou stran baroka (</a:t>
            </a:r>
            <a:r>
              <a:rPr lang="cs-CZ" sz="4800" dirty="0" smtClean="0"/>
              <a:t>Dačický 1) </a:t>
            </a:r>
            <a:r>
              <a:rPr lang="cs-CZ" sz="4800" dirty="0"/>
              <a:t>x </a:t>
            </a:r>
            <a:r>
              <a:rPr lang="cs-CZ" sz="4800" dirty="0" smtClean="0"/>
              <a:t>Vavák 2))</a:t>
            </a:r>
            <a:endParaRPr lang="cs-CZ" sz="4800" dirty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</a:t>
            </a:r>
            <a:r>
              <a:rPr lang="cs-CZ" sz="4800" dirty="0" smtClean="0"/>
              <a:t>9</a:t>
            </a:r>
            <a:r>
              <a:rPr lang="cs-CZ" sz="4800" dirty="0"/>
              <a:t>. Obraz vyděděnce v českém romantismu (</a:t>
            </a:r>
            <a:r>
              <a:rPr lang="cs-CZ" sz="4800" dirty="0" smtClean="0"/>
              <a:t>Mácha 3) </a:t>
            </a:r>
            <a:r>
              <a:rPr lang="cs-CZ" sz="4800" dirty="0"/>
              <a:t>x </a:t>
            </a:r>
            <a:r>
              <a:rPr lang="cs-CZ" sz="4800" dirty="0" smtClean="0"/>
              <a:t>Erben 4))</a:t>
            </a:r>
            <a:endParaRPr lang="cs-CZ" sz="4800" dirty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        </a:t>
            </a:r>
            <a:r>
              <a:rPr lang="cs-CZ" sz="4800" dirty="0" smtClean="0"/>
              <a:t>10</a:t>
            </a:r>
            <a:r>
              <a:rPr lang="cs-CZ" sz="4800" dirty="0"/>
              <a:t>. Počátky realismu v českých zemích (B. Němcová: Babička; K. Havlíček Borovský: Obrazy z Rus)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</a:t>
            </a:r>
            <a:r>
              <a:rPr lang="cs-CZ" sz="4800" dirty="0" smtClean="0"/>
              <a:t>11</a:t>
            </a:r>
            <a:r>
              <a:rPr lang="cs-CZ" sz="4800" dirty="0"/>
              <a:t>. Generace májová: </a:t>
            </a:r>
            <a:r>
              <a:rPr lang="cs-CZ" sz="4800" dirty="0" smtClean="0"/>
              <a:t> Nerudovo Hřbitovní </a:t>
            </a:r>
            <a:r>
              <a:rPr lang="cs-CZ" sz="4800" dirty="0"/>
              <a:t>kvítí a </a:t>
            </a:r>
            <a:r>
              <a:rPr lang="cs-CZ" sz="4800" dirty="0" smtClean="0"/>
              <a:t>Hálkovy Večerní </a:t>
            </a:r>
            <a:r>
              <a:rPr lang="cs-CZ" sz="4800" dirty="0"/>
              <a:t>písně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</a:t>
            </a:r>
            <a:r>
              <a:rPr lang="cs-CZ" sz="4800" dirty="0" smtClean="0"/>
              <a:t>12</a:t>
            </a:r>
            <a:r>
              <a:rPr lang="cs-CZ" sz="4800" dirty="0"/>
              <a:t>. Ruchovci, lumírovci a počátky moderny: Paměti E. Krásnohorské, Zeyerovy Tři legendy o </a:t>
            </a:r>
            <a:r>
              <a:rPr lang="cs-CZ" sz="4800" dirty="0" smtClean="0"/>
              <a:t>krucifixu</a:t>
            </a:r>
            <a:r>
              <a:rPr lang="cs-CZ" sz="4800" dirty="0"/>
              <a:t>, </a:t>
            </a:r>
            <a:r>
              <a:rPr lang="cs-CZ" sz="4800" dirty="0" err="1"/>
              <a:t>Schauerovy</a:t>
            </a:r>
            <a:r>
              <a:rPr lang="cs-CZ" sz="4800" dirty="0"/>
              <a:t> Naše dvě </a:t>
            </a:r>
            <a:r>
              <a:rPr lang="cs-CZ" sz="4800" dirty="0" smtClean="0"/>
              <a:t>otázky 5)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4054982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Poznámky k četbě: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1) Mikuláš Dačický z </a:t>
            </a:r>
            <a:r>
              <a:rPr lang="cs-CZ" dirty="0" err="1" smtClean="0"/>
              <a:t>Heslova</a:t>
            </a:r>
            <a:r>
              <a:rPr lang="cs-CZ" dirty="0" smtClean="0"/>
              <a:t>: Paměti</a:t>
            </a:r>
          </a:p>
          <a:p>
            <a:r>
              <a:rPr lang="cs-CZ" dirty="0"/>
              <a:t>2) </a:t>
            </a:r>
            <a:r>
              <a:rPr lang="cs-CZ" dirty="0">
                <a:hlinkClick r:id="rId2"/>
              </a:rPr>
              <a:t>https://knihy.heureka.cz/vavak-jan-frantisek-pameti-frantiska-jana-vavaka-souseda-a-rychtare-milcickeho-z-let-1770-1816-kniha-vi-vii-1810-1816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3)  zejména v Máchově Máji</a:t>
            </a:r>
          </a:p>
          <a:p>
            <a:r>
              <a:rPr lang="cs-CZ" dirty="0" smtClean="0"/>
              <a:t>4) v Erbenově Kytici z pověstí národních (se zvláštním zřetelem k básni Záhořovo lože)</a:t>
            </a:r>
          </a:p>
          <a:p>
            <a:r>
              <a:rPr lang="cs-CZ" dirty="0" smtClean="0"/>
              <a:t>5</a:t>
            </a:r>
            <a:r>
              <a:rPr lang="cs-CZ" dirty="0"/>
              <a:t>)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ceskamysl.files.wordpress.com/2012/03/nac5a1e-dvc49b-otc3a1zky.pdf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0423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literatura (základní):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3600" b="1" dirty="0"/>
              <a:t>Základní:</a:t>
            </a:r>
            <a:r>
              <a:rPr lang="cs-CZ" sz="3600" dirty="0"/>
              <a:t> Krejčí, K. </a:t>
            </a:r>
            <a:r>
              <a:rPr lang="cs-CZ" sz="3600" i="1" dirty="0"/>
              <a:t>Česká literatura a kulturní proudy evropské</a:t>
            </a:r>
            <a:r>
              <a:rPr lang="cs-CZ" sz="3600" dirty="0"/>
              <a:t>. Praha: ČSS, 1975.</a:t>
            </a:r>
            <a:br>
              <a:rPr lang="cs-CZ" sz="3600" dirty="0"/>
            </a:br>
            <a:endParaRPr lang="cs-CZ" sz="3600" dirty="0"/>
          </a:p>
          <a:p>
            <a:r>
              <a:rPr lang="cs-CZ" sz="4000" b="1" dirty="0"/>
              <a:t>Základní:</a:t>
            </a:r>
            <a:r>
              <a:rPr lang="cs-CZ" sz="4000" dirty="0"/>
              <a:t> </a:t>
            </a:r>
            <a:r>
              <a:rPr lang="cs-CZ" sz="4000" dirty="0" err="1"/>
              <a:t>Lehár</a:t>
            </a:r>
            <a:r>
              <a:rPr lang="cs-CZ" sz="4000" dirty="0"/>
              <a:t>, J., </a:t>
            </a:r>
            <a:r>
              <a:rPr lang="cs-CZ" sz="4000" dirty="0" err="1"/>
              <a:t>Stich</a:t>
            </a:r>
            <a:r>
              <a:rPr lang="cs-CZ" sz="4000" dirty="0"/>
              <a:t>, A., Janáčková, J., Holý, J. </a:t>
            </a:r>
            <a:r>
              <a:rPr lang="cs-CZ" sz="4000" i="1" dirty="0"/>
              <a:t>Česká literatura od počátků k dnešku</a:t>
            </a:r>
            <a:r>
              <a:rPr lang="cs-CZ" sz="4000" dirty="0"/>
              <a:t>. Praha: Nakladatelství LN, 2000.</a:t>
            </a:r>
            <a:br>
              <a:rPr lang="cs-CZ" sz="4000" dirty="0"/>
            </a:br>
            <a:endParaRPr lang="cs-CZ" sz="4000" dirty="0"/>
          </a:p>
          <a:p>
            <a:r>
              <a:rPr lang="cs-CZ" sz="4000" b="1" dirty="0"/>
              <a:t>Základní:</a:t>
            </a:r>
            <a:r>
              <a:rPr lang="cs-CZ" sz="4000" dirty="0"/>
              <a:t> Haman, A. </a:t>
            </a:r>
            <a:r>
              <a:rPr lang="cs-CZ" sz="4000" i="1" dirty="0"/>
              <a:t>Česká literatura 19. století a evropský kontext</a:t>
            </a:r>
            <a:r>
              <a:rPr lang="cs-CZ" sz="4000" dirty="0"/>
              <a:t>. Plzeň: ZU, 1998.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sz="4000" b="1" dirty="0"/>
              <a:t>Základní:</a:t>
            </a:r>
            <a:r>
              <a:rPr lang="cs-CZ" sz="4000" dirty="0"/>
              <a:t> Hanzal, J. </a:t>
            </a:r>
            <a:r>
              <a:rPr lang="cs-CZ" sz="4000" i="1" dirty="0"/>
              <a:t>Od baroka k romantismu</a:t>
            </a:r>
            <a:r>
              <a:rPr lang="cs-CZ" sz="4000" dirty="0"/>
              <a:t>. Praha: Academia, 1997.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sz="4000" b="1" dirty="0"/>
              <a:t>Základní:</a:t>
            </a:r>
            <a:r>
              <a:rPr lang="cs-CZ" sz="4000" dirty="0"/>
              <a:t> Janáčková, J. </a:t>
            </a:r>
            <a:r>
              <a:rPr lang="cs-CZ" sz="4000" i="1" dirty="0"/>
              <a:t>Přehled dějin české literatury 19. století I, II</a:t>
            </a:r>
            <a:r>
              <a:rPr lang="cs-CZ" sz="4000" dirty="0"/>
              <a:t>. Praha: KU, 1990.</a:t>
            </a:r>
            <a:br>
              <a:rPr lang="cs-CZ" sz="4000" dirty="0"/>
            </a:br>
            <a:endParaRPr lang="cs-CZ" sz="4000" dirty="0"/>
          </a:p>
          <a:p>
            <a:r>
              <a:rPr lang="cs-CZ" sz="4000" b="1" dirty="0"/>
              <a:t>Základní:</a:t>
            </a:r>
            <a:r>
              <a:rPr lang="cs-CZ" sz="4000" dirty="0"/>
              <a:t> Škarka, A. </a:t>
            </a:r>
            <a:r>
              <a:rPr lang="cs-CZ" sz="4000" i="1" dirty="0"/>
              <a:t>Půl tisíciletí českého písemnictví</a:t>
            </a:r>
            <a:r>
              <a:rPr lang="cs-CZ" sz="4000" dirty="0"/>
              <a:t>. Praha: 0deon, 1986.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sz="4000" b="1" dirty="0"/>
              <a:t>Základní:</a:t>
            </a:r>
            <a:r>
              <a:rPr lang="cs-CZ" sz="4000" dirty="0"/>
              <a:t> Pražák, E. </a:t>
            </a:r>
            <a:r>
              <a:rPr lang="cs-CZ" sz="4000" i="1" dirty="0"/>
              <a:t>Stati o české středověké literatuře</a:t>
            </a:r>
            <a:r>
              <a:rPr lang="cs-CZ" sz="4000" dirty="0"/>
              <a:t>. Praha: </a:t>
            </a:r>
            <a:r>
              <a:rPr lang="cs-CZ" sz="4000" dirty="0" err="1"/>
              <a:t>Euroslavica</a:t>
            </a:r>
            <a:r>
              <a:rPr lang="cs-CZ" sz="4000" dirty="0"/>
              <a:t>, 1996.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sz="4000" b="1" dirty="0"/>
              <a:t>Základní:</a:t>
            </a:r>
            <a:r>
              <a:rPr lang="cs-CZ" sz="4000" dirty="0"/>
              <a:t> Petrů, E. </a:t>
            </a:r>
            <a:r>
              <a:rPr lang="cs-CZ" sz="4000" i="1" dirty="0"/>
              <a:t>Vzdálené hlasy. Studie o starší české literatuře</a:t>
            </a:r>
            <a:r>
              <a:rPr lang="cs-CZ" sz="4000" dirty="0"/>
              <a:t>. Olomouc: </a:t>
            </a:r>
            <a:r>
              <a:rPr lang="cs-CZ" sz="4000" dirty="0" err="1"/>
              <a:t>Votobia</a:t>
            </a:r>
            <a:r>
              <a:rPr lang="cs-CZ" sz="4000" dirty="0"/>
              <a:t>, 1996.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2451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literatura (doporučená):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>
              <a:buClr>
                <a:prstClr val="black"/>
              </a:buClr>
            </a:pPr>
            <a:r>
              <a:rPr lang="cs-CZ" b="1" dirty="0">
                <a:solidFill>
                  <a:prstClr val="black"/>
                </a:solidFill>
              </a:rPr>
              <a:t>Doporučená:</a:t>
            </a:r>
            <a:r>
              <a:rPr lang="cs-CZ" dirty="0">
                <a:solidFill>
                  <a:prstClr val="black"/>
                </a:solidFill>
              </a:rPr>
              <a:t> Šalda, F. X. </a:t>
            </a:r>
            <a:r>
              <a:rPr lang="cs-CZ" i="1" dirty="0">
                <a:solidFill>
                  <a:prstClr val="black"/>
                </a:solidFill>
              </a:rPr>
              <a:t>Duše a dílo</a:t>
            </a:r>
            <a:r>
              <a:rPr lang="cs-CZ" dirty="0">
                <a:solidFill>
                  <a:prstClr val="black"/>
                </a:solidFill>
              </a:rPr>
              <a:t>. Praha: </a:t>
            </a:r>
            <a:r>
              <a:rPr lang="cs-CZ" dirty="0" err="1">
                <a:solidFill>
                  <a:prstClr val="black"/>
                </a:solidFill>
              </a:rPr>
              <a:t>Melantrich</a:t>
            </a:r>
            <a:r>
              <a:rPr lang="cs-CZ" dirty="0">
                <a:solidFill>
                  <a:prstClr val="black"/>
                </a:solidFill>
              </a:rPr>
              <a:t>, 1947.</a:t>
            </a:r>
            <a:br>
              <a:rPr lang="cs-CZ" dirty="0">
                <a:solidFill>
                  <a:prstClr val="black"/>
                </a:solidFill>
              </a:rPr>
            </a:br>
            <a:endParaRPr lang="cs-CZ" dirty="0">
              <a:solidFill>
                <a:prstClr val="black"/>
              </a:solidFill>
            </a:endParaRPr>
          </a:p>
          <a:p>
            <a:pPr lvl="0">
              <a:buClr>
                <a:prstClr val="black"/>
              </a:buClr>
            </a:pPr>
            <a:r>
              <a:rPr lang="cs-CZ" b="1" dirty="0">
                <a:solidFill>
                  <a:prstClr val="black"/>
                </a:solidFill>
              </a:rPr>
              <a:t>Doporučená:</a:t>
            </a:r>
            <a:r>
              <a:rPr lang="cs-CZ" dirty="0">
                <a:solidFill>
                  <a:prstClr val="black"/>
                </a:solidFill>
              </a:rPr>
              <a:t> Brabec, J. </a:t>
            </a:r>
            <a:r>
              <a:rPr lang="cs-CZ" i="1" dirty="0">
                <a:solidFill>
                  <a:prstClr val="black"/>
                </a:solidFill>
              </a:rPr>
              <a:t>Poezie na předělu doby</a:t>
            </a:r>
            <a:r>
              <a:rPr lang="cs-CZ" dirty="0">
                <a:solidFill>
                  <a:prstClr val="black"/>
                </a:solidFill>
              </a:rPr>
              <a:t>. Praha: ČSAV, 1964.</a:t>
            </a:r>
            <a:br>
              <a:rPr lang="cs-CZ" dirty="0">
                <a:solidFill>
                  <a:prstClr val="black"/>
                </a:solidFill>
              </a:rPr>
            </a:br>
            <a:endParaRPr lang="cs-CZ" dirty="0">
              <a:solidFill>
                <a:prstClr val="black"/>
              </a:solidFill>
            </a:endParaRPr>
          </a:p>
          <a:p>
            <a:pPr lvl="0">
              <a:buClr>
                <a:prstClr val="black"/>
              </a:buClr>
            </a:pPr>
            <a:r>
              <a:rPr lang="cs-CZ" b="1" dirty="0">
                <a:solidFill>
                  <a:prstClr val="black"/>
                </a:solidFill>
              </a:rPr>
              <a:t>Doporučená:</a:t>
            </a:r>
            <a:r>
              <a:rPr lang="cs-CZ" dirty="0">
                <a:solidFill>
                  <a:prstClr val="black"/>
                </a:solidFill>
              </a:rPr>
              <a:t> </a:t>
            </a:r>
            <a:r>
              <a:rPr lang="cs-CZ" dirty="0" err="1">
                <a:solidFill>
                  <a:prstClr val="black"/>
                </a:solidFill>
              </a:rPr>
              <a:t>Hrbata</a:t>
            </a:r>
            <a:r>
              <a:rPr lang="cs-CZ" dirty="0">
                <a:solidFill>
                  <a:prstClr val="black"/>
                </a:solidFill>
              </a:rPr>
              <a:t>, Z. </a:t>
            </a:r>
            <a:r>
              <a:rPr lang="cs-CZ" i="1" dirty="0">
                <a:solidFill>
                  <a:prstClr val="black"/>
                </a:solidFill>
              </a:rPr>
              <a:t>Romantismus a Čechy</a:t>
            </a:r>
            <a:r>
              <a:rPr lang="cs-CZ" dirty="0">
                <a:solidFill>
                  <a:prstClr val="black"/>
                </a:solidFill>
              </a:rPr>
              <a:t>. Praha: </a:t>
            </a:r>
            <a:r>
              <a:rPr lang="cs-CZ" dirty="0" err="1">
                <a:solidFill>
                  <a:prstClr val="black"/>
                </a:solidFill>
              </a:rPr>
              <a:t>Ursus</a:t>
            </a:r>
            <a:r>
              <a:rPr lang="cs-CZ" dirty="0">
                <a:solidFill>
                  <a:prstClr val="black"/>
                </a:solidFill>
              </a:rPr>
              <a:t>, 1999.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644049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47</TotalTime>
  <Words>242</Words>
  <Application>Microsoft Office PowerPoint</Application>
  <PresentationFormat>Širokoúhlá obrazovka</PresentationFormat>
  <Paragraphs>43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TriviaSeznam</vt:lpstr>
      <vt:lpstr>Tw Cen MT</vt:lpstr>
      <vt:lpstr>Kapka</vt:lpstr>
      <vt:lpstr>Česká literatura I</vt:lpstr>
      <vt:lpstr>Okruhy ke zkoušce (včetně doporučené četby):</vt:lpstr>
      <vt:lpstr>Poznámky k četbě:</vt:lpstr>
      <vt:lpstr>Okruhy ke zkoušce (včetně doporučené četby):</vt:lpstr>
      <vt:lpstr>Poznámky k četbě:</vt:lpstr>
      <vt:lpstr>Sekundární literatura (základní): </vt:lpstr>
      <vt:lpstr>Sekundární literatura (doporučená):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literatura I</dc:title>
  <dc:creator>fibigerm</dc:creator>
  <cp:lastModifiedBy>fibigerm</cp:lastModifiedBy>
  <cp:revision>4</cp:revision>
  <dcterms:created xsi:type="dcterms:W3CDTF">2020-05-14T07:54:14Z</dcterms:created>
  <dcterms:modified xsi:type="dcterms:W3CDTF">2020-05-14T08:41:34Z</dcterms:modified>
</cp:coreProperties>
</file>