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7" autoAdjust="0"/>
    <p:restoredTop sz="94633" autoAdjust="0"/>
  </p:normalViewPr>
  <p:slideViewPr>
    <p:cSldViewPr>
      <p:cViewPr varScale="1">
        <p:scale>
          <a:sx n="72" d="100"/>
          <a:sy n="72" d="100"/>
        </p:scale>
        <p:origin x="68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F24662-91EF-4127-A12C-52E2F627C53E}" type="datetimeFigureOut">
              <a:rPr lang="cs-CZ" smtClean="0"/>
              <a:pPr/>
              <a:t>4. 5. 2020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EDD6745-D308-4FDD-B24D-07432135E0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Milo%C5%A1_Marten" TargetMode="External"/><Relationship Id="rId2" Type="http://schemas.openxmlformats.org/officeDocument/2006/relationships/hyperlink" Target="http://kramerius4.nkp.cz/search/i.jsp?pid=uuid:4485b210-a50c-11e3-b833-005056827e5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trkubat.blog.idnes.cz/blog.aspx?c=13791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Anarchisti%C4%8Dt%C3%AD_bu%C5%99i%C4%8D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bozi.cz/vyrobek/almanach-na-rok-1914-josef-kodicek-a-dalsi/fotogaleri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Česká literatura </a:t>
            </a:r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2. Generace české moderny; generace buřičů; moderní umělecké směry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88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umělecké směry (před rokem 1918)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Expresionismus: </a:t>
            </a:r>
            <a:r>
              <a:rPr lang="cs-CZ" dirty="0" smtClean="0"/>
              <a:t>Původem německý umělecký směr. Protiklad impresionismu. Důraz na výrazovou vypjatost – vnější výraz reprezentantem vnitřních duševních stavů (i za cenu deformace zobrazované reality). Časté stavy krize, úpadku, beznaděje, pocity zániku – i „zániku civilizace“ (vliv 1. světové války). K nám se dostává z německého prostředí; výrazný u nás zprvu zejména v německy psané literatuře (F. Kafka). Z česky píšících autorů: R. </a:t>
            </a:r>
            <a:r>
              <a:rPr lang="cs-CZ" dirty="0" err="1" smtClean="0"/>
              <a:t>Weiner</a:t>
            </a:r>
            <a:r>
              <a:rPr lang="cs-CZ" dirty="0" smtClean="0"/>
              <a:t>; J. Váchal, B. </a:t>
            </a:r>
            <a:r>
              <a:rPr lang="cs-CZ" dirty="0" err="1" smtClean="0"/>
              <a:t>Reynek</a:t>
            </a:r>
            <a:r>
              <a:rPr lang="cs-CZ" dirty="0" smtClean="0"/>
              <a:t>, L. Blatný</a:t>
            </a:r>
            <a:endParaRPr lang="cs-CZ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Druhá generace české moderny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Miloš </a:t>
            </a:r>
            <a:r>
              <a:rPr lang="cs-CZ" dirty="0" err="1" smtClean="0"/>
              <a:t>Marten</a:t>
            </a:r>
            <a:r>
              <a:rPr lang="cs-CZ" dirty="0" smtClean="0"/>
              <a:t> (1883 – 1917)</a:t>
            </a:r>
          </a:p>
          <a:p>
            <a:r>
              <a:rPr lang="cs-CZ" dirty="0" smtClean="0"/>
              <a:t>Esejista, literární a výtvarný kritik, prozaik (vzděláním </a:t>
            </a:r>
            <a:r>
              <a:rPr lang="cs-CZ" dirty="0"/>
              <a:t>ale právník). Od svých sedmnácti let přispíval do časopisu Moderní revue. Později otiskuje své kritiky a eseje v celé řadě časopisů a sborníků. Věnoval se především tvorbě svých českých současníků, ze starších autorů pak zejména Karlu Hynku Máchovi. Jeho beletristické dílo je poplatné dobovým vzorům (</a:t>
            </a:r>
            <a:r>
              <a:rPr lang="cs-CZ" dirty="0" err="1"/>
              <a:t>Jules</a:t>
            </a:r>
            <a:r>
              <a:rPr lang="cs-CZ" dirty="0"/>
              <a:t> </a:t>
            </a:r>
            <a:r>
              <a:rPr lang="cs-CZ" dirty="0" err="1"/>
              <a:t>Barbey</a:t>
            </a:r>
            <a:r>
              <a:rPr lang="cs-CZ" dirty="0"/>
              <a:t> </a:t>
            </a:r>
            <a:r>
              <a:rPr lang="cs-CZ" dirty="0" err="1"/>
              <a:t>d'Aurevilly</a:t>
            </a:r>
            <a:r>
              <a:rPr lang="cs-CZ" dirty="0"/>
              <a:t>, </a:t>
            </a:r>
            <a:r>
              <a:rPr lang="cs-CZ" dirty="0" err="1"/>
              <a:t>Joris</a:t>
            </a:r>
            <a:r>
              <a:rPr lang="cs-CZ" dirty="0"/>
              <a:t> Karl </a:t>
            </a:r>
            <a:r>
              <a:rPr lang="cs-CZ" dirty="0" err="1"/>
              <a:t>Huysmans</a:t>
            </a:r>
            <a:r>
              <a:rPr lang="cs-CZ" dirty="0"/>
              <a:t>, Oscar Wilde, Jiří Karásek ze Lvovic). </a:t>
            </a:r>
            <a:endParaRPr lang="cs-CZ" dirty="0" smtClean="0"/>
          </a:p>
          <a:p>
            <a:r>
              <a:rPr lang="cs-CZ" dirty="0" smtClean="0"/>
              <a:t>Dílo: </a:t>
            </a:r>
            <a:r>
              <a:rPr lang="cs-CZ" dirty="0" err="1" smtClean="0"/>
              <a:t>Akkord</a:t>
            </a:r>
            <a:r>
              <a:rPr lang="cs-CZ" dirty="0" smtClean="0"/>
              <a:t> (</a:t>
            </a:r>
            <a:r>
              <a:rPr lang="cs-CZ" dirty="0"/>
              <a:t>1916)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kramerius4.nkp.cz/search/i.jsp?pid=uuid:4485b210-a50c-11e3-b833-005056827e52#monograph-page_uuid:204a2b50-f6fc-11e3-8232-5ef3fc9ae867</a:t>
            </a:r>
            <a:endParaRPr lang="cs-CZ" dirty="0" smtClean="0"/>
          </a:p>
          <a:p>
            <a:r>
              <a:rPr lang="cs-CZ" dirty="0" smtClean="0"/>
              <a:t>; </a:t>
            </a:r>
            <a:r>
              <a:rPr lang="cs-CZ" dirty="0"/>
              <a:t>Nad městem (1917) </a:t>
            </a:r>
            <a:r>
              <a:rPr lang="cs-CZ" dirty="0">
                <a:hlinkClick r:id="rId3"/>
              </a:rPr>
              <a:t>https://cs.wikipedia.org/wiki/Milo%C5%A1_Marten#/</a:t>
            </a:r>
            <a:r>
              <a:rPr lang="cs-CZ" dirty="0" smtClean="0">
                <a:hlinkClick r:id="rId3"/>
              </a:rPr>
              <a:t>media/File:Marten_Nad_m%C4%9Bstem_1924.jpg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8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Arthur </a:t>
            </a:r>
            <a:r>
              <a:rPr lang="cs-CZ" dirty="0" err="1" smtClean="0"/>
              <a:t>Breisky</a:t>
            </a:r>
            <a:r>
              <a:rPr lang="cs-CZ" dirty="0" smtClean="0"/>
              <a:t> (1885 – 1910)</a:t>
            </a:r>
          </a:p>
          <a:p>
            <a:r>
              <a:rPr lang="cs-CZ" dirty="0" smtClean="0"/>
              <a:t>Prozaik, překladatel, esejista</a:t>
            </a:r>
            <a:r>
              <a:rPr lang="cs-CZ" dirty="0"/>
              <a:t>. </a:t>
            </a:r>
            <a:r>
              <a:rPr lang="cs-CZ" dirty="0" err="1"/>
              <a:t>Breisky</a:t>
            </a:r>
            <a:r>
              <a:rPr lang="cs-CZ" dirty="0"/>
              <a:t> byl důsledným stoupencem lartpourlartismu a vyznával meditativní samotářství, které mu umožňovalo úniky do uměleckých snů a imaginárních životů. To, jeho sklon k mystifikacím a sblížení s pražským uměleckým světem mělo za následek, že začal žít dvojím životem. Při svých pravidelných návštěvách v Praze a v Drážďanech vystupoval po vzoru Oscara </a:t>
            </a:r>
            <a:r>
              <a:rPr lang="cs-CZ" dirty="0" err="1"/>
              <a:t>Wildeho</a:t>
            </a:r>
            <a:r>
              <a:rPr lang="cs-CZ" dirty="0"/>
              <a:t> jako elegantní aristokratický soukromník a mladý dandy zabývající se uměním. Své pojetí </a:t>
            </a:r>
            <a:r>
              <a:rPr lang="cs-CZ" dirty="0" err="1"/>
              <a:t>dandysmu</a:t>
            </a:r>
            <a:r>
              <a:rPr lang="cs-CZ" dirty="0"/>
              <a:t> shrnul do vynikající eseje Kvintesence </a:t>
            </a:r>
            <a:r>
              <a:rPr lang="cs-CZ" dirty="0" err="1"/>
              <a:t>dandysmu</a:t>
            </a:r>
            <a:r>
              <a:rPr lang="cs-CZ" dirty="0"/>
              <a:t>, podle které se celá společnost dělí na vítěze nad životem a jeho otroky – tedy na dandye a na ty </a:t>
            </a:r>
            <a:r>
              <a:rPr lang="cs-CZ" dirty="0" smtClean="0"/>
              <a:t>ostatní. </a:t>
            </a:r>
            <a:r>
              <a:rPr lang="cs-CZ" dirty="0"/>
              <a:t>N</a:t>
            </a:r>
            <a:r>
              <a:rPr lang="cs-CZ" dirty="0" smtClean="0"/>
              <a:t>ákladný </a:t>
            </a:r>
            <a:r>
              <a:rPr lang="cs-CZ" dirty="0"/>
              <a:t>život jej však přivedl do finančních problémů, které se rozhodl vyřešit roku 1910 brzy po vydání své knihy esejů Triumf zla odjezdem do USA. Pracoval zde však z nedostatku ničeho lepšího jako liftboy v jedné newyorské nemocnici, kde byl 10. července téhož roku nalezen v důsledku neopatrné manipulace s výtahem s rozdrcenou hlavou. Protože byl identifikován jen podle dokladů, zrodila se domněnka, že jeho smrt je další z jeho mystifikací, že je naživu a dále žije někde v Americe. Byl dokonce ztotožňován se záhadným spisovatelem B. </a:t>
            </a:r>
            <a:r>
              <a:rPr lang="cs-CZ" dirty="0" err="1"/>
              <a:t>Travenem</a:t>
            </a:r>
            <a:r>
              <a:rPr lang="cs-CZ" dirty="0"/>
              <a:t>, jehož identita nebyla dlouho známa. </a:t>
            </a:r>
            <a:endParaRPr lang="cs-CZ" dirty="0" smtClean="0"/>
          </a:p>
          <a:p>
            <a:r>
              <a:rPr lang="cs-CZ" dirty="0" smtClean="0"/>
              <a:t>Dílo: Triumf zla (1910); Dvě novely (1927; posmrtně)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petrkubat.blog.idnes.cz/blog.aspx?c=137914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04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Katolická moderna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Karel Dostál-</a:t>
            </a:r>
            <a:r>
              <a:rPr lang="cs-CZ" dirty="0" err="1"/>
              <a:t>Lutinov</a:t>
            </a:r>
            <a:r>
              <a:rPr lang="cs-CZ" dirty="0"/>
              <a:t> (1871–1923</a:t>
            </a:r>
            <a:r>
              <a:rPr lang="cs-CZ" dirty="0" smtClean="0"/>
              <a:t>)</a:t>
            </a:r>
          </a:p>
          <a:p>
            <a:r>
              <a:rPr lang="cs-CZ" dirty="0" err="1"/>
              <a:t>Sigismund</a:t>
            </a:r>
            <a:r>
              <a:rPr lang="cs-CZ" dirty="0"/>
              <a:t> Bouška (1867–1942</a:t>
            </a:r>
            <a:r>
              <a:rPr lang="cs-CZ" dirty="0" smtClean="0"/>
              <a:t>)</a:t>
            </a:r>
          </a:p>
          <a:p>
            <a:r>
              <a:rPr lang="cs-CZ" dirty="0" smtClean="0"/>
              <a:t>Xaver Dvořák (1858 – 1939)</a:t>
            </a:r>
          </a:p>
          <a:p>
            <a:r>
              <a:rPr lang="cs-CZ" dirty="0" smtClean="0"/>
              <a:t>Inspirace dílem Březinovým a Zeyerovým</a:t>
            </a:r>
          </a:p>
          <a:p>
            <a:r>
              <a:rPr lang="cs-CZ" dirty="0" smtClean="0"/>
              <a:t>Do okruhu KM na chvíli patří i Josef Florian či Jakub Deml</a:t>
            </a:r>
          </a:p>
          <a:p>
            <a:r>
              <a:rPr lang="cs-CZ" dirty="0" smtClean="0"/>
              <a:t>Nejvýznamnějším autorem: Jindřich Šimon </a:t>
            </a:r>
            <a:r>
              <a:rPr lang="cs-CZ" dirty="0" err="1" smtClean="0"/>
              <a:t>Baar</a:t>
            </a:r>
            <a:endParaRPr lang="cs-CZ" dirty="0" smtClean="0"/>
          </a:p>
          <a:p>
            <a:r>
              <a:rPr lang="pl-PL" dirty="0"/>
              <a:t>V roce 1895 vychází almanach Pod jedním praporem. Časopiseckým orgánem Katolické moderny se stal Nový život (1896–1907), jehož vydavatelem a redaktorem byl Karel Dostál-Lutinov. Po jeho zániku převzala jeho roli revue Meditace vydávaná Vilémem Bitnarem, poté Dostálova Archa.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Generace Buřičů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Anarchističtí buřiči? – ale: Viktor Dyk!</a:t>
            </a:r>
          </a:p>
          <a:p>
            <a:r>
              <a:rPr lang="cs-CZ" dirty="0" smtClean="0"/>
              <a:t>Řada z nich zprvu ovlivněna symbolismem a dekadencí; publikují v Moderní revui</a:t>
            </a:r>
          </a:p>
          <a:p>
            <a:r>
              <a:rPr lang="cs-CZ" dirty="0" smtClean="0"/>
              <a:t>Po roce 1918 se vyvíjejí rozličným, často vzájemně protichůdným směrem (estetickým; ale také politickým: Dyk x Neumann)</a:t>
            </a:r>
          </a:p>
          <a:p>
            <a:r>
              <a:rPr lang="cs-CZ" dirty="0" smtClean="0"/>
              <a:t>Poetika – není jednotná; ale: REALISTÉ, u řady z nich – VÁZANÝ VERŠ a PÍSŇOVÁ FORMA (u </a:t>
            </a:r>
            <a:r>
              <a:rPr lang="cs-CZ" dirty="0" err="1" smtClean="0"/>
              <a:t>Gellnera</a:t>
            </a:r>
            <a:r>
              <a:rPr lang="cs-CZ" dirty="0" smtClean="0"/>
              <a:t> dokonce kuplet), odpor k maloměšťáctví verbalizován v lit. textu, negace stávajícího stavu společnosti, odvaha šokovat (</a:t>
            </a:r>
            <a:r>
              <a:rPr lang="cs-CZ" dirty="0" err="1" smtClean="0"/>
              <a:t>detabuizace</a:t>
            </a:r>
            <a:r>
              <a:rPr lang="cs-CZ" dirty="0" smtClean="0"/>
              <a:t> řady témat), antimilitarismus, motiv tuláctví či volné lásky…</a:t>
            </a:r>
          </a:p>
          <a:p>
            <a:r>
              <a:rPr lang="cs-CZ" dirty="0">
                <a:hlinkClick r:id="rId2"/>
              </a:rPr>
              <a:t>https://cs.wikipedia.org/wiki/Anarchisti%C4%8Dt%C3%AD_bu%C5%99i%C4%8Di#/media/File:Rodinn%C3%BD_d%C5%AFm_S._K._Neumanna_(%C5%BDi%C5%BEkov),_Praha_3,_Chel%C4%8Dick%C3%A9ho_41,_%</a:t>
            </a:r>
            <a:r>
              <a:rPr lang="cs-CZ" dirty="0" smtClean="0">
                <a:hlinkClick r:id="rId2"/>
              </a:rPr>
              <a:t>C5%BDi%C5%BEkov.JPG</a:t>
            </a:r>
            <a:endParaRPr lang="cs-CZ" dirty="0" smtClean="0"/>
          </a:p>
          <a:p>
            <a:r>
              <a:rPr lang="cs-CZ" dirty="0" smtClean="0"/>
              <a:t>Tribunou – čas. Nový kult (1897 – 1905)</a:t>
            </a:r>
          </a:p>
          <a:p>
            <a:r>
              <a:rPr lang="cs-CZ" dirty="0" smtClean="0"/>
              <a:t>Mezi </a:t>
            </a:r>
            <a:r>
              <a:rPr lang="cs-CZ" i="1" dirty="0" smtClean="0"/>
              <a:t>anarchistické </a:t>
            </a:r>
            <a:r>
              <a:rPr lang="cs-CZ" dirty="0" smtClean="0"/>
              <a:t>buřiče řazen také Jaroslav Hašek (viz mystifikační autobiografický román Dějiny Strany mírného pokroku v mezích zákona)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20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Posledním výrazným generačním počinem před 1. světovou válkou byl: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https://www.zbozi.cz/vyrobek/almanach-na-rok-1914-josef-kodicek-a-dalsi/fotogalerie/</a:t>
            </a:r>
            <a:endParaRPr lang="cs-CZ" dirty="0" smtClean="0"/>
          </a:p>
          <a:p>
            <a:r>
              <a:rPr lang="cs-CZ" dirty="0" smtClean="0"/>
              <a:t>= generace bratří Čapků </a:t>
            </a:r>
            <a:r>
              <a:rPr lang="cs-CZ" i="1" dirty="0" smtClean="0"/>
              <a:t>nebo </a:t>
            </a:r>
            <a:r>
              <a:rPr lang="cs-CZ" dirty="0" smtClean="0"/>
              <a:t>generace čapkovsko-pragmatická</a:t>
            </a:r>
          </a:p>
          <a:p>
            <a:r>
              <a:rPr lang="cs-CZ" dirty="0" smtClean="0"/>
              <a:t>Ze starších autorů vzorem a inspirátorem S. K. Neumann</a:t>
            </a:r>
          </a:p>
          <a:p>
            <a:r>
              <a:rPr lang="cs-CZ" dirty="0" smtClean="0"/>
              <a:t>Oblast výtvarného umění, literatury a kritiky</a:t>
            </a:r>
          </a:p>
          <a:p>
            <a:r>
              <a:rPr lang="cs-CZ" dirty="0" smtClean="0"/>
              <a:t>Řada z tvůrců se plně rozvinula až po 1. světové válce</a:t>
            </a:r>
          </a:p>
          <a:p>
            <a:r>
              <a:rPr lang="cs-CZ" dirty="0" smtClean="0"/>
              <a:t>Někteří natolik výraznými individualitami (A. Novák, O. </a:t>
            </a:r>
            <a:r>
              <a:rPr lang="cs-CZ" dirty="0" err="1" smtClean="0"/>
              <a:t>Theer</a:t>
            </a:r>
            <a:r>
              <a:rPr lang="cs-CZ" dirty="0" smtClean="0"/>
              <a:t>), že je jen těžko můžeme přiřazovat ke skupinové identitě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umělecké směry (před rokem 1918)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Žádný z nich není původně českým um. směrem</a:t>
            </a:r>
          </a:p>
          <a:p>
            <a:r>
              <a:rPr lang="cs-CZ" dirty="0" smtClean="0"/>
              <a:t>Nejen literatura, ale také výtvarné umění, někdy i drama, hudba, architektura</a:t>
            </a:r>
          </a:p>
          <a:p>
            <a:r>
              <a:rPr lang="cs-CZ" dirty="0" smtClean="0"/>
              <a:t>Většinou ze z. Evropy, někdy ale také </a:t>
            </a:r>
            <a:r>
              <a:rPr lang="cs-CZ" dirty="0" err="1" smtClean="0"/>
              <a:t>j</a:t>
            </a:r>
            <a:r>
              <a:rPr lang="cs-CZ" dirty="0" smtClean="0"/>
              <a:t>. a v. Evropy (=futurismus: Itálie, Rusko)</a:t>
            </a:r>
          </a:p>
          <a:p>
            <a:r>
              <a:rPr lang="cs-CZ" dirty="0" smtClean="0"/>
              <a:t>Některé z nich se plně rozvinuly až po 1. světové válce</a:t>
            </a:r>
          </a:p>
          <a:p>
            <a:r>
              <a:rPr lang="cs-CZ" dirty="0" smtClean="0"/>
              <a:t>Expresionismus =literatura českých zemí </a:t>
            </a:r>
            <a:r>
              <a:rPr lang="cs-CZ" b="1" i="1" dirty="0" smtClean="0"/>
              <a:t>ne jen česká</a:t>
            </a:r>
            <a:r>
              <a:rPr lang="cs-CZ" dirty="0" smtClean="0"/>
              <a:t> (</a:t>
            </a:r>
            <a:r>
              <a:rPr lang="cs-CZ" i="1" dirty="0" smtClean="0"/>
              <a:t>Pražský kruh</a:t>
            </a:r>
            <a:r>
              <a:rPr lang="cs-CZ" dirty="0" smtClean="0"/>
              <a:t>)</a:t>
            </a:r>
          </a:p>
          <a:p>
            <a:r>
              <a:rPr lang="cs-CZ" dirty="0" smtClean="0"/>
              <a:t>Některé z nich připravují příchod směrů avantgardních (=meziválečných): </a:t>
            </a:r>
            <a:r>
              <a:rPr lang="cs-CZ" dirty="0" err="1" smtClean="0"/>
              <a:t>Apollinaire</a:t>
            </a:r>
            <a:r>
              <a:rPr lang="cs-CZ" dirty="0" smtClean="0"/>
              <a:t> jako inspirátor českého poetismu a světového surrealismu</a:t>
            </a:r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r>
              <a:rPr lang="cs-CZ" dirty="0" smtClean="0"/>
              <a:t>Moderní umělecké směry (před rokem 1918)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Neoklasicismus: </a:t>
            </a:r>
            <a:r>
              <a:rPr lang="cs-CZ" dirty="0" smtClean="0"/>
              <a:t>F. Langer: Zlatá Venuše; V. </a:t>
            </a:r>
            <a:r>
              <a:rPr lang="cs-CZ" dirty="0" err="1" smtClean="0"/>
              <a:t>Dyk</a:t>
            </a:r>
            <a:r>
              <a:rPr lang="cs-CZ" dirty="0" smtClean="0"/>
              <a:t>: Krysař – návrat k tradici, sevřenému tvaru, staví se proti dekorativnosti, </a:t>
            </a:r>
            <a:r>
              <a:rPr lang="cs-CZ" dirty="0" err="1" smtClean="0"/>
              <a:t>nonrealistickým</a:t>
            </a:r>
            <a:r>
              <a:rPr lang="cs-CZ" dirty="0" smtClean="0"/>
              <a:t> tendencím moderny (z Německa – G. </a:t>
            </a:r>
            <a:r>
              <a:rPr lang="cs-CZ" dirty="0" err="1" smtClean="0"/>
              <a:t>Hauptmann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Kubismus: </a:t>
            </a:r>
            <a:r>
              <a:rPr lang="cs-CZ" dirty="0" smtClean="0"/>
              <a:t>snaha po zobrazení věci s několika úhlů současně. + její rozklad na elementární geometrické tvary.U nás: v raných povídkách bří Čapků, částečně u S. K. Neumanna. (</a:t>
            </a:r>
            <a:r>
              <a:rPr lang="cs-CZ" dirty="0" err="1" smtClean="0"/>
              <a:t>Apollinaire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Futurismus: </a:t>
            </a:r>
            <a:r>
              <a:rPr lang="cs-CZ" dirty="0" smtClean="0"/>
              <a:t>odmítání všech dosavadních kulturních a uměleckých hodnot. Tím se futurismus stal hnutím odmítajícím jakoukoli tradici. Cílem futuristů bylo ukázat moderní uspěchanou a rušnou dobu, kterou nekritizovali, ale kterou jsou inspirováni stejně jako oslněni. Častým námětem byla technika. Z toho vyplynula snaha o rychlost, které bylo dosaženo zkratkovitostí výrazu a proměnlivostí básnického rytmu. U nás S. K. Neumann; ve světové  lit. </a:t>
            </a:r>
            <a:r>
              <a:rPr lang="cs-CZ" dirty="0" err="1" smtClean="0"/>
              <a:t>Marinetti</a:t>
            </a:r>
            <a:r>
              <a:rPr lang="cs-CZ" dirty="0" smtClean="0"/>
              <a:t>, </a:t>
            </a:r>
            <a:r>
              <a:rPr lang="cs-CZ" dirty="0" err="1" smtClean="0"/>
              <a:t>Majakovskij</a:t>
            </a:r>
            <a:endParaRPr lang="cs-CZ" b="1" dirty="0" smtClean="0"/>
          </a:p>
          <a:p>
            <a:endParaRPr lang="cs-CZ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umělecké směry (před rokem 1918)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Vitalismus: </a:t>
            </a:r>
            <a:r>
              <a:rPr lang="cs-CZ" dirty="0" smtClean="0"/>
              <a:t>vyzvedá a oslavuje život, radost z drobností a krásy světa. Vznikl jako jistá reakce na válečnou zkušenost. U nás např. F. Šrámek: Splav, vyskytuje se i v prvotině J. Wolkera</a:t>
            </a:r>
          </a:p>
          <a:p>
            <a:r>
              <a:rPr lang="cs-CZ" b="1" dirty="0" smtClean="0"/>
              <a:t>Naturismus</a:t>
            </a:r>
            <a:r>
              <a:rPr lang="cs-CZ" dirty="0" smtClean="0"/>
              <a:t>: vyjadřuje touhu po sblížení člověka s přírodou a její životní silou (x úsilí náboženské): S. K. Neumann: Kniha lesů, vod a strání</a:t>
            </a:r>
          </a:p>
          <a:p>
            <a:r>
              <a:rPr lang="cs-CZ" b="1" dirty="0" smtClean="0"/>
              <a:t>Civilismus: </a:t>
            </a:r>
            <a:r>
              <a:rPr lang="cs-CZ" dirty="0" smtClean="0"/>
              <a:t>tendence v literatuře konce 19. a prvního dvacetiletí 20. století. Soustřeďuje se na zobrazení technických vymožeností, moderního života a civilizace. Oslavuje všední věci a lidskou práci. U nás: S. K. Neumann (Nové zpěvy). Za průkopníka civilismu je považován </a:t>
            </a:r>
            <a:r>
              <a:rPr lang="cs-CZ" dirty="0" err="1" smtClean="0"/>
              <a:t>Walt</a:t>
            </a:r>
            <a:r>
              <a:rPr lang="cs-CZ" dirty="0" smtClean="0"/>
              <a:t> </a:t>
            </a:r>
            <a:r>
              <a:rPr lang="cs-CZ" dirty="0" err="1" smtClean="0"/>
              <a:t>Whitman</a:t>
            </a:r>
            <a:r>
              <a:rPr lang="cs-CZ" dirty="0" smtClean="0"/>
              <a:t> (Stébla trávy). =vliv literatury </a:t>
            </a:r>
            <a:r>
              <a:rPr lang="cs-CZ" i="1" dirty="0" smtClean="0"/>
              <a:t>neevropské!</a:t>
            </a:r>
            <a:r>
              <a:rPr lang="cs-CZ" dirty="0" smtClean="0"/>
              <a:t> </a:t>
            </a:r>
            <a:endParaRPr lang="cs-CZ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1109</Words>
  <Application>Microsoft Office PowerPoint</Application>
  <PresentationFormat>Předvádění na obrazovce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Arkýř</vt:lpstr>
      <vt:lpstr>Česká literatura I</vt:lpstr>
      <vt:lpstr>2. Druhá generace české moderny</vt:lpstr>
      <vt:lpstr>Prezentace aplikace PowerPoint</vt:lpstr>
      <vt:lpstr>Katolická moderna</vt:lpstr>
      <vt:lpstr>Generace Buřičů</vt:lpstr>
      <vt:lpstr>Posledním výrazným generačním počinem před 1. světovou válkou byl:</vt:lpstr>
      <vt:lpstr>Moderní umělecké směry (před rokem 1918)</vt:lpstr>
      <vt:lpstr>Moderní umělecké směry (před rokem 1918)</vt:lpstr>
      <vt:lpstr>Moderní umělecké směry (před rokem 1918)</vt:lpstr>
      <vt:lpstr>Moderní umělecké směry (před rokem 1918)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literatura II</dc:title>
  <dc:creator>haraki</dc:creator>
  <cp:lastModifiedBy>fibigerm</cp:lastModifiedBy>
  <cp:revision>14</cp:revision>
  <dcterms:created xsi:type="dcterms:W3CDTF">2018-10-11T12:09:42Z</dcterms:created>
  <dcterms:modified xsi:type="dcterms:W3CDTF">2020-05-04T11:05:30Z</dcterms:modified>
</cp:coreProperties>
</file>