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9C86F-E2A8-4866-A33E-31404FF56065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C27A-0523-4FCC-8B0B-F83E4B5FF73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arl%C5%AFv_most" TargetMode="External"/><Relationship Id="rId2" Type="http://schemas.openxmlformats.org/officeDocument/2006/relationships/hyperlink" Target="https://cs.wikipedia.org/wiki/Univerzita_Karlov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Karl%C5%A1tejn" TargetMode="External"/><Relationship Id="rId5" Type="http://schemas.openxmlformats.org/officeDocument/2006/relationships/hyperlink" Target="https://cs.wikipedia.org/wiki/Karlov_(Praha)" TargetMode="External"/><Relationship Id="rId4" Type="http://schemas.openxmlformats.org/officeDocument/2006/relationships/hyperlink" Target="https://cs.wikipedia.org/wiki/Nov%C3%A9_M%C4%9Bsto_(Praha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FmAHBSeCNs" TargetMode="External"/><Relationship Id="rId2" Type="http://schemas.openxmlformats.org/officeDocument/2006/relationships/hyperlink" Target="https://www.youtube.com/watch?v=rnGaxRz8IH4&amp;list=PLrrsXs0jwRwe4LSzspBkYlpfl5V89YA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lskCac9wS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Literatura za Lucemburků a doby husitské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Cca 1310 – 1470 (…počítáme-li i dobu poděbradskou) =konec vrcholného a pozdní středověk; kultura gotická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lucemburská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dirty="0" smtClean="0"/>
              <a:t>Jan Lucemburský (1296 – 1346; český král 1310 – 1346)</a:t>
            </a:r>
          </a:p>
          <a:p>
            <a:r>
              <a:rPr lang="cs-CZ" dirty="0" smtClean="0"/>
              <a:t>Karel IV. (1316 – 1378; český král /1346/, císař – od r. 1355)</a:t>
            </a:r>
          </a:p>
          <a:p>
            <a:r>
              <a:rPr lang="cs-CZ" dirty="0" smtClean="0"/>
              <a:t>Václav IV (1361 – 1419)</a:t>
            </a:r>
          </a:p>
          <a:p>
            <a:r>
              <a:rPr lang="cs-CZ" dirty="0" smtClean="0"/>
              <a:t>Zikmund Lucemburský (1368 – 1437) – českým králem korunován 1420, fakticky vládne 1436 – 1437, císařem od r. 1433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Karlův, Karlova, Karlovo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cs-CZ" dirty="0" smtClean="0"/>
              <a:t>Univerzita: 1348: </a:t>
            </a:r>
            <a:r>
              <a:rPr lang="cs-CZ" dirty="0" smtClean="0">
                <a:hlinkClick r:id="rId2"/>
              </a:rPr>
              <a:t>https://cs.wikipedia.org/wiki/Univerzita_Karlova#/media/File:Prague_Charles_University.JPG</a:t>
            </a:r>
            <a:endParaRPr lang="cs-CZ" dirty="0" smtClean="0"/>
          </a:p>
          <a:p>
            <a:r>
              <a:rPr lang="cs-CZ" dirty="0" smtClean="0"/>
              <a:t>Most: </a:t>
            </a:r>
            <a:r>
              <a:rPr lang="cs-CZ" dirty="0" smtClean="0">
                <a:hlinkClick r:id="rId3"/>
              </a:rPr>
              <a:t>https://cs.wikipedia.org/wiki/Karl%C5%AFv_most#/media/File:Praag_012.jpg</a:t>
            </a:r>
            <a:endParaRPr lang="cs-CZ" dirty="0" smtClean="0"/>
          </a:p>
          <a:p>
            <a:r>
              <a:rPr lang="cs-CZ" dirty="0" smtClean="0"/>
              <a:t>Náměstí (=Nové Město; Nové město pražské):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https://cs.wikipedia.org/wiki/Nov%C3%A9_M%C4%9Bsto_(Praha)#/media/File:Praha,_Nove_Mesto_-_Novomestska_radnice_III.jpg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Karlov</a:t>
            </a:r>
            <a:r>
              <a:rPr lang="cs-CZ" dirty="0" smtClean="0"/>
              <a:t>: </a:t>
            </a:r>
            <a:r>
              <a:rPr lang="cs-CZ" dirty="0" smtClean="0">
                <a:hlinkClick r:id="rId5"/>
              </a:rPr>
              <a:t>https://cs.wikipedia.org/wiki/Karlov_(Praha)#/media/File:Kl%C3%A1%C5%A1ter_augustini%C3%A1n%C5%AF_kanovn%C3%ADk%C5%AF_(Nov%C3%A9_M%C4%9Bsto)_(6).jpg</a:t>
            </a:r>
            <a:endParaRPr lang="cs-CZ" dirty="0" smtClean="0"/>
          </a:p>
          <a:p>
            <a:r>
              <a:rPr lang="cs-CZ" dirty="0" smtClean="0"/>
              <a:t>Týn (=Karlštejn): </a:t>
            </a:r>
            <a:r>
              <a:rPr lang="cs-CZ" dirty="0" smtClean="0">
                <a:hlinkClick r:id="rId6"/>
              </a:rPr>
              <a:t>https://cs.wikipedia.org/wiki/Karl%C5%A1tejn#/media/File:Zamek_Karl%C5%A1tejn.jpg</a:t>
            </a:r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le  také Emauzy nebo Arcibiskupství pražské (1344)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Rozvoj umění (vrcholná gotika) a rozvoj vzdělanosti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Demokratizace literatury – proč? –školství</a:t>
            </a:r>
          </a:p>
          <a:p>
            <a:pPr>
              <a:buFontTx/>
              <a:buChar char="-"/>
            </a:pPr>
            <a:r>
              <a:rPr lang="cs-CZ" dirty="0" smtClean="0"/>
              <a:t>města – obchod – relativně klidná politická situace – kontakty s humanistickou Itálií / Francií</a:t>
            </a:r>
          </a:p>
          <a:p>
            <a:pPr>
              <a:buFontTx/>
              <a:buChar char="-"/>
            </a:pPr>
            <a:r>
              <a:rPr lang="cs-CZ" dirty="0" smtClean="0"/>
              <a:t>Literatura rozrůzněná žánrově; jazykem; podle autorů, tematiky, čtenářů; úrovní</a:t>
            </a:r>
          </a:p>
          <a:p>
            <a:pPr>
              <a:buFontTx/>
              <a:buChar char="-"/>
            </a:pPr>
            <a:r>
              <a:rPr lang="cs-CZ" dirty="0" smtClean="0"/>
              <a:t>Rozvoj literatury psané národním jazykem</a:t>
            </a:r>
          </a:p>
          <a:p>
            <a:pPr>
              <a:buFontTx/>
              <a:buChar char="-"/>
            </a:pPr>
            <a:r>
              <a:rPr lang="cs-CZ" dirty="0" smtClean="0"/>
              <a:t>=do literatury vstupují měšťané (a </a:t>
            </a:r>
            <a:r>
              <a:rPr lang="cs-CZ" dirty="0" err="1" smtClean="0"/>
              <a:t>scholárové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Rozrůznění literatury - 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cs-CZ" dirty="0" smtClean="0"/>
              <a:t>Dvorský okruh kolem Karla IV. – latinsky i česky – Vlastní životopis, Legenda o sv. Václavu x Legenda o sv. Kateřině (+ kronikářství, ale…). Počátky humanismu? (Jan ze Středy)</a:t>
            </a:r>
          </a:p>
          <a:p>
            <a:r>
              <a:rPr lang="cs-CZ" dirty="0" smtClean="0"/>
              <a:t>Okruh šlechtický – rytířská epika a lyrika, </a:t>
            </a:r>
            <a:r>
              <a:rPr lang="cs-CZ" dirty="0" err="1" smtClean="0"/>
              <a:t>legendistika</a:t>
            </a:r>
            <a:r>
              <a:rPr lang="cs-CZ" dirty="0" smtClean="0"/>
              <a:t> (Legenda o sv. Prokopovi – zřejmě z prostředí venkovské šlechty)</a:t>
            </a:r>
          </a:p>
          <a:p>
            <a:r>
              <a:rPr lang="cs-CZ" dirty="0" smtClean="0"/>
              <a:t>Duchovenstvo – „nová zbožnost“ – </a:t>
            </a:r>
            <a:r>
              <a:rPr lang="cs-CZ" dirty="0" err="1" smtClean="0"/>
              <a:t>legendistika</a:t>
            </a:r>
            <a:r>
              <a:rPr lang="cs-CZ" dirty="0" smtClean="0"/>
              <a:t>, duchovní poezie latinská i česká, traktátová literatura, biografická literatura (Vilém z </a:t>
            </a:r>
            <a:r>
              <a:rPr lang="cs-CZ" dirty="0" err="1" smtClean="0"/>
              <a:t>Hasenburka</a:t>
            </a:r>
            <a:r>
              <a:rPr lang="cs-CZ" dirty="0" smtClean="0"/>
              <a:t>: Život ctihodného Arnošta); ke konci Karlova života první „opravné“ pokusy – </a:t>
            </a:r>
            <a:r>
              <a:rPr lang="cs-CZ" dirty="0" err="1" smtClean="0"/>
              <a:t>Milíč</a:t>
            </a:r>
            <a:r>
              <a:rPr lang="cs-CZ" dirty="0" smtClean="0"/>
              <a:t> z Kroměříže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Rozrůznění literatury - 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/>
              <a:t>Okruh žákovský a školský – literatura související se studiem (Jan z Holešova, </a:t>
            </a:r>
            <a:r>
              <a:rPr lang="cs-CZ" dirty="0" err="1" smtClean="0"/>
              <a:t>Claretus</a:t>
            </a:r>
            <a:r>
              <a:rPr lang="cs-CZ" dirty="0" smtClean="0"/>
              <a:t> /Bartoloměj z Chlumce/) – odtud odvozen žánr </a:t>
            </a:r>
            <a:r>
              <a:rPr lang="cs-CZ" dirty="0" err="1" smtClean="0"/>
              <a:t>disputu</a:t>
            </a:r>
            <a:r>
              <a:rPr lang="cs-CZ" dirty="0" smtClean="0"/>
              <a:t>; tvorba žákovská („písně žáků </a:t>
            </a:r>
            <a:r>
              <a:rPr lang="cs-CZ" dirty="0" err="1" smtClean="0"/>
              <a:t>darebáků</a:t>
            </a:r>
            <a:r>
              <a:rPr lang="cs-CZ" dirty="0" smtClean="0"/>
              <a:t>“): </a:t>
            </a:r>
            <a:r>
              <a:rPr lang="cs-CZ" dirty="0" smtClean="0">
                <a:hlinkClick r:id="rId2"/>
              </a:rPr>
              <a:t>https://www.youtube.com/watch?v=rnGaxRz8IH4&amp;list=PLrrsXs0jwRwe4LSzspBkYlpfl5V89YARu</a:t>
            </a:r>
            <a:endParaRPr lang="cs-CZ" dirty="0" smtClean="0"/>
          </a:p>
          <a:p>
            <a:r>
              <a:rPr lang="cs-CZ" dirty="0" smtClean="0"/>
              <a:t>Okruh měšťanský – tvorba satirická a dramatická: </a:t>
            </a:r>
            <a:r>
              <a:rPr lang="cs-CZ" dirty="0" smtClean="0">
                <a:hlinkClick r:id="rId3"/>
              </a:rPr>
              <a:t>https://www.youtube.com/watch?v=zFmAHBSeCNs</a:t>
            </a:r>
            <a:endParaRPr lang="cs-CZ" dirty="0" smtClean="0"/>
          </a:p>
          <a:p>
            <a:r>
              <a:rPr lang="cs-CZ" dirty="0" smtClean="0"/>
              <a:t>Tvorba pololidová a lidová (ústní lidová slovesnost – máme o ní zprávy, třeba od J. z Holešova, ale nemáme ji zapsánu)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humanismu?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Jan ze Středy (dopisuje si s </a:t>
            </a:r>
            <a:r>
              <a:rPr lang="cs-CZ" dirty="0" err="1" smtClean="0"/>
              <a:t>Petrarcou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 Václava IV.– Oráč z Čech (německy; cca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1400, Jan ze Žatce)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- Tkadleček (psán česky; cca 1407)</a:t>
            </a:r>
          </a:p>
          <a:p>
            <a:pPr>
              <a:buNone/>
            </a:pPr>
            <a:r>
              <a:rPr lang="cs-CZ" dirty="0" smtClean="0"/>
              <a:t>Ale za počátek humanistického spisování považován až </a:t>
            </a:r>
            <a:r>
              <a:rPr lang="cs-CZ" dirty="0" err="1" smtClean="0"/>
              <a:t>Dialogus</a:t>
            </a:r>
            <a:r>
              <a:rPr lang="cs-CZ" dirty="0" smtClean="0"/>
              <a:t> Jana z </a:t>
            </a:r>
            <a:r>
              <a:rPr lang="cs-CZ" dirty="0" err="1" smtClean="0"/>
              <a:t>Rabštejna</a:t>
            </a:r>
            <a:r>
              <a:rPr lang="cs-CZ" dirty="0" smtClean="0"/>
              <a:t> z doby poděbradské</a:t>
            </a:r>
          </a:p>
          <a:p>
            <a:pPr>
              <a:buNone/>
            </a:pPr>
            <a:r>
              <a:rPr lang="cs-CZ" dirty="0" smtClean="0"/>
              <a:t>=k přerušení vývoje: reformace a husitské války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 české reformace a doby husitské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Reformace – už za Karla IV. A Václava IV. – </a:t>
            </a:r>
            <a:r>
              <a:rPr lang="cs-CZ" sz="2400" dirty="0" err="1" smtClean="0">
                <a:solidFill>
                  <a:srgbClr val="FF0000"/>
                </a:solidFill>
              </a:rPr>
              <a:t>Milíč</a:t>
            </a:r>
            <a:r>
              <a:rPr lang="cs-CZ" sz="2400" dirty="0" smtClean="0">
                <a:solidFill>
                  <a:srgbClr val="FF0000"/>
                </a:solidFill>
              </a:rPr>
              <a:t> z Kroměříže – Traktát o Antikristu; prostředí vzdělanecké (Matěj z Janova, Vojtěch </a:t>
            </a:r>
            <a:r>
              <a:rPr lang="cs-CZ" sz="2400" dirty="0" err="1" smtClean="0">
                <a:solidFill>
                  <a:srgbClr val="FF0000"/>
                </a:solidFill>
              </a:rPr>
              <a:t>Raňkův</a:t>
            </a:r>
            <a:r>
              <a:rPr lang="cs-CZ" sz="2400" dirty="0" smtClean="0">
                <a:solidFill>
                  <a:srgbClr val="FF0000"/>
                </a:solidFill>
              </a:rPr>
              <a:t> z Ježova, Jeroným Pražský, Jan Hus), lidoví kazatelé (Martin </a:t>
            </a:r>
            <a:r>
              <a:rPr lang="cs-CZ" sz="2400" dirty="0" err="1" smtClean="0">
                <a:solidFill>
                  <a:srgbClr val="FF0000"/>
                </a:solidFill>
              </a:rPr>
              <a:t>Loquis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Húska</a:t>
            </a:r>
            <a:r>
              <a:rPr lang="cs-CZ" sz="2400" dirty="0" smtClean="0">
                <a:solidFill>
                  <a:srgbClr val="FF0000"/>
                </a:solidFill>
              </a:rPr>
              <a:t>, Jan Želivský), laici (Tomáš ze Štítného, Petr </a:t>
            </a:r>
            <a:r>
              <a:rPr lang="cs-CZ" sz="2400" dirty="0" err="1" smtClean="0">
                <a:solidFill>
                  <a:srgbClr val="FF0000"/>
                </a:solidFill>
              </a:rPr>
              <a:t>Chelčický</a:t>
            </a:r>
            <a:r>
              <a:rPr lang="cs-CZ" sz="2400" dirty="0" smtClean="0">
                <a:solidFill>
                  <a:srgbClr val="FF0000"/>
                </a:solidFill>
              </a:rPr>
              <a:t> – Síť víry): literatura traktátová, polemiky, kázání, dopisy, modlitby, duchovní písně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+ literatura doby husitské: Čtyři artikuly pražské; satiry, polemiky, kronikářství, válečné písně (s duchovním obsahem; + písně o vojenských vítězstvích husitů), Žižkův vojenský řád</a:t>
            </a:r>
          </a:p>
          <a:p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https://www.youtube.com/watch?v=elskCac9wSI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Literatura protihusitská (Postila </a:t>
            </a:r>
            <a:r>
              <a:rPr lang="cs-CZ" sz="2400" dirty="0" err="1" smtClean="0"/>
              <a:t>Johlína</a:t>
            </a:r>
            <a:r>
              <a:rPr lang="cs-CZ" sz="2400" dirty="0" smtClean="0"/>
              <a:t> z </a:t>
            </a:r>
            <a:r>
              <a:rPr lang="cs-CZ" sz="2400" dirty="0" err="1" smtClean="0"/>
              <a:t>Vodňan</a:t>
            </a:r>
            <a:r>
              <a:rPr lang="cs-CZ" sz="2400" dirty="0" smtClean="0"/>
              <a:t>; Václav, Havel a Tábor)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doby poděbradské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Bitva u Lipan (30. května 1434) + Basilejská kompaktáta  = ukončení občanské války, Zikmund oficiálně přijat za českého krále</a:t>
            </a:r>
          </a:p>
          <a:p>
            <a:r>
              <a:rPr lang="cs-CZ" dirty="0" smtClean="0"/>
              <a:t>Po jeho smrti Albrecht Habsburský a Ladislav Pohrobek =faktickým vládcem zemský správce Jiří z Poděbrad (1420 – 1471; český král od 1458)</a:t>
            </a:r>
          </a:p>
          <a:p>
            <a:r>
              <a:rPr lang="cs-CZ" dirty="0" smtClean="0"/>
              <a:t>„podobojí“ = spory s katolickými panovníky (válka s Matyášem </a:t>
            </a:r>
            <a:r>
              <a:rPr lang="cs-CZ" dirty="0" err="1" smtClean="0"/>
              <a:t>Korvínem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=nutnost diplomatických jednání =cesty českého poselstva po Z Evropě </a:t>
            </a:r>
          </a:p>
          <a:p>
            <a:r>
              <a:rPr lang="cs-CZ" dirty="0" smtClean="0"/>
              <a:t>= první cestopisy (Deník panoše Jaroslava, Cestopis Václava Šaška z </a:t>
            </a:r>
            <a:r>
              <a:rPr lang="cs-CZ" dirty="0" err="1" smtClean="0"/>
              <a:t>Bířkova</a:t>
            </a:r>
            <a:r>
              <a:rPr lang="cs-CZ" dirty="0" smtClean="0"/>
              <a:t> – kontakty s renesanční Evropou)</a:t>
            </a:r>
          </a:p>
          <a:p>
            <a:r>
              <a:rPr lang="cs-CZ" dirty="0" smtClean="0"/>
              <a:t>Literatura nábožensky vzdělavatelná (Jan </a:t>
            </a:r>
            <a:r>
              <a:rPr lang="cs-CZ" dirty="0" err="1" smtClean="0"/>
              <a:t>Rokycana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Vznik Jednoty bratrské</a:t>
            </a:r>
          </a:p>
          <a:p>
            <a:r>
              <a:rPr lang="cs-CZ" dirty="0" err="1" smtClean="0"/>
              <a:t>Dialogus</a:t>
            </a:r>
            <a:r>
              <a:rPr lang="cs-CZ" dirty="0" smtClean="0"/>
              <a:t> </a:t>
            </a:r>
            <a:r>
              <a:rPr lang="cs-CZ" smtClean="0"/>
              <a:t>Jana z </a:t>
            </a:r>
            <a:r>
              <a:rPr lang="cs-CZ" dirty="0" err="1" smtClean="0"/>
              <a:t>Rabštejna</a:t>
            </a:r>
            <a:r>
              <a:rPr lang="cs-CZ" dirty="0" smtClean="0"/>
              <a:t> (nábožensko-politický humanistický spis)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713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Literatura za Lucemburků a doby husitské</vt:lpstr>
      <vt:lpstr>Doba lucemburská</vt:lpstr>
      <vt:lpstr>Karlův, Karlova, Karlovo </vt:lpstr>
      <vt:lpstr>Rozvoj umění (vrcholná gotika) a rozvoj vzdělanosti</vt:lpstr>
      <vt:lpstr>Rozrůznění literatury - okruhy</vt:lpstr>
      <vt:lpstr>Rozrůznění literatury - okruhy</vt:lpstr>
      <vt:lpstr>Počátky humanismu?</vt:lpstr>
      <vt:lpstr>Literatura české reformace a doby husitské</vt:lpstr>
      <vt:lpstr>Literatura doby poděbradské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harak</dc:creator>
  <cp:lastModifiedBy>harak</cp:lastModifiedBy>
  <cp:revision>12</cp:revision>
  <dcterms:created xsi:type="dcterms:W3CDTF">2018-03-19T12:26:54Z</dcterms:created>
  <dcterms:modified xsi:type="dcterms:W3CDTF">2018-03-19T13:54:13Z</dcterms:modified>
</cp:coreProperties>
</file>