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0" r:id="rId3"/>
    <p:sldId id="257" r:id="rId4"/>
    <p:sldId id="258" r:id="rId5"/>
    <p:sldId id="273" r:id="rId6"/>
    <p:sldId id="274" r:id="rId7"/>
    <p:sldId id="259" r:id="rId8"/>
    <p:sldId id="275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9" r:id="rId18"/>
    <p:sldId id="276" r:id="rId19"/>
    <p:sldId id="277" r:id="rId20"/>
    <p:sldId id="271" r:id="rId21"/>
    <p:sldId id="272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6A6D0-8082-4180-BE87-B5EB17C03DFA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8BF9C-B904-4F79-9DFC-3A839DEC9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935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8BF9C-B904-4F79-9DFC-3A839DEC9D88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053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Relaxační a imaginační techniky ve </a:t>
            </a:r>
            <a:r>
              <a:rPr lang="cs-CZ" dirty="0" err="1"/>
              <a:t>vv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Doc.J.G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 err="1"/>
              <a:t>Schultzův</a:t>
            </a:r>
            <a:r>
              <a:rPr lang="en-US" sz="2400" b="1" dirty="0"/>
              <a:t> </a:t>
            </a:r>
            <a:r>
              <a:rPr lang="en-US" sz="2400" b="1" dirty="0" err="1"/>
              <a:t>autogenní</a:t>
            </a:r>
            <a:r>
              <a:rPr lang="en-US" sz="2400" b="1" dirty="0"/>
              <a:t> </a:t>
            </a:r>
            <a:r>
              <a:rPr lang="en-US" sz="2400" b="1" dirty="0" err="1"/>
              <a:t>trénink</a:t>
            </a:r>
            <a:r>
              <a:rPr lang="en-US" sz="2400" b="1" dirty="0"/>
              <a:t> </a:t>
            </a:r>
            <a:r>
              <a:rPr lang="en-US" sz="2400" dirty="0"/>
              <a:t>- je </a:t>
            </a:r>
            <a:r>
              <a:rPr lang="en-US" sz="2400" dirty="0" err="1"/>
              <a:t>vhodnější</a:t>
            </a:r>
            <a:r>
              <a:rPr lang="en-US" sz="2400" dirty="0"/>
              <a:t> pro </a:t>
            </a:r>
            <a:r>
              <a:rPr lang="cs-CZ" sz="2400" dirty="0"/>
              <a:t>lidi</a:t>
            </a:r>
            <a:r>
              <a:rPr lang="en-US" sz="2400" dirty="0"/>
              <a:t>, </a:t>
            </a:r>
            <a:r>
              <a:rPr lang="en-US" sz="2400" dirty="0" err="1"/>
              <a:t>kteří</a:t>
            </a:r>
            <a:r>
              <a:rPr lang="en-US" sz="2400" dirty="0"/>
              <a:t> </a:t>
            </a:r>
            <a:r>
              <a:rPr lang="en-US" sz="2400" dirty="0" err="1"/>
              <a:t>potřebují</a:t>
            </a:r>
            <a:r>
              <a:rPr lang="en-US" sz="2400" dirty="0"/>
              <a:t> </a:t>
            </a:r>
            <a:r>
              <a:rPr lang="en-US" sz="2400" dirty="0" err="1"/>
              <a:t>psychiku</a:t>
            </a:r>
            <a:r>
              <a:rPr lang="en-US" sz="2400" dirty="0"/>
              <a:t> </a:t>
            </a:r>
            <a:r>
              <a:rPr lang="en-US" sz="2400" dirty="0" err="1"/>
              <a:t>spíše</a:t>
            </a:r>
            <a:r>
              <a:rPr lang="en-US" sz="2400" dirty="0"/>
              <a:t> </a:t>
            </a:r>
            <a:r>
              <a:rPr lang="en-US" sz="2400" dirty="0" err="1"/>
              <a:t>rozvolnit</a:t>
            </a:r>
            <a:r>
              <a:rPr lang="en-US" sz="2400" dirty="0"/>
              <a:t> a </a:t>
            </a:r>
            <a:r>
              <a:rPr lang="en-US" sz="2400" dirty="0" err="1"/>
              <a:t>trochu</a:t>
            </a:r>
            <a:r>
              <a:rPr lang="en-US" sz="2400" dirty="0"/>
              <a:t> </a:t>
            </a:r>
            <a:r>
              <a:rPr lang="en-US" sz="2400" dirty="0" err="1"/>
              <a:t>méně</a:t>
            </a:r>
            <a:r>
              <a:rPr lang="en-US" sz="2400" dirty="0"/>
              <a:t> </a:t>
            </a:r>
            <a:r>
              <a:rPr lang="en-US" sz="2400" dirty="0" err="1"/>
              <a:t>myslet</a:t>
            </a:r>
            <a:r>
              <a:rPr lang="en-US" sz="2400" dirty="0"/>
              <a:t> - pro </a:t>
            </a:r>
            <a:r>
              <a:rPr lang="en-US" sz="2400" dirty="0" err="1"/>
              <a:t>pacienty</a:t>
            </a:r>
            <a:r>
              <a:rPr lang="en-US" sz="2400" dirty="0"/>
              <a:t> se </a:t>
            </a:r>
            <a:r>
              <a:rPr lang="en-US" sz="2400" dirty="0" err="1"/>
              <a:t>stresovou</a:t>
            </a:r>
            <a:r>
              <a:rPr lang="en-US" sz="2400" dirty="0"/>
              <a:t>, </a:t>
            </a:r>
            <a:r>
              <a:rPr lang="en-US" sz="2400" dirty="0" err="1"/>
              <a:t>poruchou</a:t>
            </a:r>
            <a:r>
              <a:rPr lang="en-US" sz="2400" dirty="0"/>
              <a:t>, </a:t>
            </a:r>
            <a:r>
              <a:rPr lang="en-US" sz="2400" dirty="0" err="1"/>
              <a:t>depresí</a:t>
            </a:r>
            <a:r>
              <a:rPr lang="en-US" sz="2400" dirty="0"/>
              <a:t>, a </a:t>
            </a:r>
            <a:r>
              <a:rPr lang="en-US" sz="2400" dirty="0" err="1"/>
              <a:t>podobně</a:t>
            </a:r>
            <a:r>
              <a:rPr lang="en-US" sz="2400" dirty="0"/>
              <a:t> 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při pravidelném provádění přispívá k rychlému obnovení sil a k odstranění příznaků napětí a neklidu. </a:t>
            </a:r>
          </a:p>
          <a:p>
            <a:r>
              <a:rPr lang="cs-CZ" sz="2400" dirty="0"/>
              <a:t>Po dokonalém nacvičení umožňuje </a:t>
            </a:r>
            <a:r>
              <a:rPr lang="cs-CZ" sz="2400" b="1" dirty="0"/>
              <a:t>autosugestivní ovlivňování </a:t>
            </a:r>
            <a:r>
              <a:rPr lang="cs-CZ" sz="2400" dirty="0"/>
              <a:t>některých tělesných funkci a může pomoci i při odstraňování nevhodných návyků a dosahování žádoucích vlastností. Působí na příznaky, neodstraňuje ovšem příčiny napětí, ani příčiny organických nebo neurotických poruch.</a:t>
            </a:r>
          </a:p>
          <a:p>
            <a:r>
              <a:rPr lang="cs-CZ" sz="2400" dirty="0"/>
              <a:t>Metodu autogenního tréninku vypracoval </a:t>
            </a:r>
            <a:r>
              <a:rPr lang="cs-CZ" sz="2400" b="1" dirty="0"/>
              <a:t>berlínský nervový lékař prof. J. H. Schulz</a:t>
            </a:r>
            <a:r>
              <a:rPr lang="cs-CZ" sz="2400" dirty="0"/>
              <a:t>. Využil jednak některých </a:t>
            </a:r>
            <a:r>
              <a:rPr lang="cs-CZ" sz="2400" b="1" dirty="0"/>
              <a:t>prvků jogínských</a:t>
            </a:r>
            <a:r>
              <a:rPr lang="cs-CZ" sz="2400" dirty="0"/>
              <a:t>, jednak poznatků získaných s </a:t>
            </a:r>
            <a:r>
              <a:rPr lang="cs-CZ" sz="2400" b="1" dirty="0"/>
              <a:t>používáním hypnózy</a:t>
            </a:r>
            <a:r>
              <a:rPr lang="cs-CZ" sz="2400" dirty="0"/>
              <a:t>.</a:t>
            </a:r>
          </a:p>
          <a:p>
            <a:r>
              <a:rPr lang="cs-CZ" sz="2400" dirty="0"/>
              <a:t>Provedl rozbor zážitků hypnotizovaných a vypracoval na tomto základě systém fyziologicky podložených cvičení k dosažení takového stavu, který by cvičením umožnil některé výsledky, dosahované v hypnóze.</a:t>
            </a:r>
          </a:p>
          <a:p>
            <a:r>
              <a:rPr lang="cs-CZ" sz="2400" dirty="0"/>
              <a:t> Při autogenním tréninku ovšem již nejde o hypnózu, nýbrž  pouze o využití některých </a:t>
            </a:r>
            <a:r>
              <a:rPr lang="cs-CZ" sz="2400" b="1" dirty="0"/>
              <a:t>podobných psychologických mechanismů</a:t>
            </a:r>
            <a:r>
              <a:rPr lang="cs-CZ" sz="2400" dirty="0"/>
              <a:t>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cs-CZ" sz="2400" dirty="0"/>
              <a:t>Základní principy autogenního tréninku:</a:t>
            </a:r>
          </a:p>
          <a:p>
            <a:r>
              <a:rPr lang="cs-CZ" sz="2000" dirty="0"/>
              <a:t> </a:t>
            </a:r>
            <a:r>
              <a:rPr lang="cs-CZ" sz="2000" b="1" dirty="0"/>
              <a:t>Relaxace</a:t>
            </a:r>
            <a:r>
              <a:rPr lang="cs-CZ" sz="2000" dirty="0"/>
              <a:t> znamená uvolnění svalstva. Toto svalové uvolnění umožňuje na základě fyziologických souvislostí navodit klid duševní a současně uklidnit a zharmonizovat i činnost vnitřních orgánů. </a:t>
            </a:r>
          </a:p>
          <a:p>
            <a:r>
              <a:rPr lang="cs-CZ" sz="2000" b="1" dirty="0"/>
              <a:t>Koncentrace</a:t>
            </a:r>
            <a:r>
              <a:rPr lang="cs-CZ" sz="2000" dirty="0"/>
              <a:t> při autogenním tréninku spočívá v soustředění na určitou představu, která pak ovlivňuje organismus. Relaxovaný stav zvyšuje její účinek. </a:t>
            </a:r>
          </a:p>
          <a:p>
            <a:r>
              <a:rPr lang="cs-CZ" sz="2000" dirty="0"/>
              <a:t>Cvičení se provádějí třikrát denně, jsou propracována v přesný systém, který má svůj nižší a vyšší stupeň. Nižší stupeň se skládá ze šesti cvičení. Patří k nim </a:t>
            </a:r>
            <a:r>
              <a:rPr lang="cs-CZ" sz="2000" b="1" dirty="0"/>
              <a:t>nácvik pocitu tíhy, pocitu tepla v končetinách, vnímání klidného dechu, pravidelného tepu srdce, tepla v břiše a chladu na čele</a:t>
            </a:r>
            <a:r>
              <a:rPr lang="cs-CZ" sz="2000" dirty="0"/>
              <a:t>. </a:t>
            </a:r>
          </a:p>
          <a:p>
            <a:r>
              <a:rPr lang="cs-CZ" sz="2000" dirty="0"/>
              <a:t>Na tato cvičení lze v případě potřeby navázat používáním vhodně vytvořených individuálních formulek. Vyšší stupeň je pro běžnou praxi příliš náročný. K dosažení praktických výsledků plně stačí cvičení nižšího stupně.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cs-CZ" sz="2400" b="1" dirty="0"/>
              <a:t>Výchozí stav při nácviku autogenního tréninku:</a:t>
            </a:r>
          </a:p>
          <a:p>
            <a:r>
              <a:rPr lang="cs-CZ" sz="2000" dirty="0"/>
              <a:t>Zaujměte co nejpohodlnější pozici.</a:t>
            </a:r>
          </a:p>
          <a:p>
            <a:r>
              <a:rPr lang="cs-CZ" sz="2000" dirty="0"/>
              <a:t>Ruce spočívají podél těla. Zavřete oči a kontrolujte relaxaci. Dokonale relaxováno bývá svalstvo při spánku nebo v bezvědomí.</a:t>
            </a:r>
          </a:p>
          <a:p>
            <a:r>
              <a:rPr lang="cs-CZ" sz="2000" dirty="0"/>
              <a:t>Některým lidem dělá dokonalá relaxace potíže. V takových případech se doporučuje nacvičovat relaxaci tak, že ji srovnáváme s jejím opakem, to je s napětím. Například ruku nejdříve zvedněte, natáhněte a napněte a napněte. Pak si v duchu počítejte do tří a na tři všechno “vypněte”, ruka se bezvládně zhroutí. Toto cvičení opakujte několikrát s různými svalovými skupinami. Sevřete například prsty v pěst nebo stáhněte křečovitě ústa a pak náhle napjaté svaly uvolněte.</a:t>
            </a:r>
          </a:p>
          <a:p>
            <a:r>
              <a:rPr lang="cs-CZ" sz="2000" dirty="0"/>
              <a:t>přípravná fáze koncentrace (soustředění). Uvědomte si svoji klidnou polohu a soustřeďte se na myšlenku </a:t>
            </a:r>
            <a:r>
              <a:rPr lang="cs-CZ" sz="2000" b="1" dirty="0"/>
              <a:t>“jsem zcela klidný”.</a:t>
            </a:r>
            <a:r>
              <a:rPr lang="cs-CZ" sz="2000" dirty="0"/>
              <a:t> Poddávejte se tomuto klidu, prožívejte jej. Odpoutejte se od veškeré budoucí i předchozí činnosti, uvědomte si, že teď máte čas a to, co prožíváte, chcete prožívat plně. Jakmile se vám podaří navodit tento výchozí stav, můžete přistoupit k vlastnímu cvičení.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77500" lnSpcReduction="20000"/>
          </a:bodyPr>
          <a:lstStyle/>
          <a:p>
            <a:r>
              <a:rPr lang="cs-CZ" sz="2600" b="1" dirty="0"/>
              <a:t>První cvičení: POCIT TÍHY</a:t>
            </a:r>
            <a:endParaRPr lang="cs-CZ" sz="2600" dirty="0"/>
          </a:p>
          <a:p>
            <a:r>
              <a:rPr lang="cs-CZ" sz="2000" dirty="0"/>
              <a:t>Začínáme vyvoláváním pocitu tíhy v dominantní ruce (je uveden postup pro praváky, leváci začínají levou rukou). První formulka zní: </a:t>
            </a:r>
            <a:r>
              <a:rPr lang="cs-CZ" sz="2000" b="1" dirty="0"/>
              <a:t>Pravá ruka je těžká</a:t>
            </a:r>
            <a:r>
              <a:rPr lang="cs-CZ" sz="2000" dirty="0"/>
              <a:t>. Procvičujeme asi týden. Tíha je obvykle z počátku  nepatrná nebo se nedostaví vůbec žádný pocit, teprve s pokračováním cvičení se pocit začne objevovat a stává se výraznějším. Pak přidáme formulku: </a:t>
            </a:r>
            <a:r>
              <a:rPr lang="cs-CZ" sz="2000" b="1" dirty="0"/>
              <a:t>“obě ruce” </a:t>
            </a:r>
            <a:r>
              <a:rPr lang="cs-CZ" sz="2000" dirty="0"/>
              <a:t>a </a:t>
            </a:r>
            <a:r>
              <a:rPr lang="cs-CZ" sz="2000" b="1" dirty="0"/>
              <a:t>“celé tělo je těžké”. </a:t>
            </a:r>
            <a:r>
              <a:rPr lang="cs-CZ" sz="2000" dirty="0"/>
              <a:t>Jakmile je nacvičena tíha v jedné ruce, vyvolává se tíha v dalších částech těla již obvyklou cestu rychleji. Až máme cvičení zvládnuto, stačí vyvolat si pouze shrnutou představu “tíha”, aby se dostavil pocit uvolnění a tíhy v celém těle. Ke zvládnutí celého prvního cvičení bývá zapotřebí zpravidla 14 dní.</a:t>
            </a:r>
          </a:p>
          <a:p>
            <a:r>
              <a:rPr lang="cs-CZ" sz="2000" b="1" dirty="0"/>
              <a:t>Způsob koncentrace</a:t>
            </a:r>
            <a:endParaRPr lang="cs-CZ" sz="2000" dirty="0"/>
          </a:p>
          <a:p>
            <a:r>
              <a:rPr lang="cs-CZ" sz="2000" dirty="0"/>
              <a:t>Na myšlenku se můžeme koncentrovat dvojím způsobem. </a:t>
            </a:r>
            <a:r>
              <a:rPr lang="cs-CZ" sz="2000" b="1" dirty="0"/>
              <a:t>Buď si ji mechanicky v duchu opakujeme </a:t>
            </a:r>
            <a:r>
              <a:rPr lang="cs-CZ" sz="2000" dirty="0"/>
              <a:t>(nepohybovat však rty ani jazykem), </a:t>
            </a:r>
            <a:r>
              <a:rPr lang="cs-CZ" sz="2000" b="1" dirty="0"/>
              <a:t>nebo si ji co nejplastičtěji představujeme jako skutečnost - </a:t>
            </a:r>
            <a:r>
              <a:rPr lang="cs-CZ" sz="2000" dirty="0"/>
              <a:t>bez slov. První způsob může být výhodnou pomůckou na počátku cvičení, když ještě nedovedeme delší dobu představu udržet a myšlenky mají tendenci se rozbíhat. Později je výhodnější způsob druhý. Pokud se myšlenky rozbíhají. Neznepokojujme se tím, nesnažme se “dát je dohromady” násilím, prostě se vždy docela volně k nacvičované myšlence vracíme. Vše se má dít pasivně, nenásilně. Při AT se neuplatňuje vůle, ta by vedla k napětí. </a:t>
            </a:r>
            <a:r>
              <a:rPr lang="cs-CZ" sz="2000" dirty="0" err="1"/>
              <a:t>Úspech</a:t>
            </a:r>
            <a:r>
              <a:rPr lang="cs-CZ" sz="2000" dirty="0"/>
              <a:t> je věcí opakovaní - cviku.</a:t>
            </a:r>
          </a:p>
          <a:p>
            <a:r>
              <a:rPr lang="cs-CZ" sz="2000" b="1" dirty="0"/>
              <a:t>Organizace cvičení</a:t>
            </a:r>
            <a:endParaRPr lang="cs-CZ" sz="2000" dirty="0"/>
          </a:p>
          <a:p>
            <a:r>
              <a:rPr lang="cs-CZ" sz="2000" dirty="0"/>
              <a:t>Cvičení se provádí </a:t>
            </a:r>
            <a:r>
              <a:rPr lang="cs-CZ" sz="2000" b="1" dirty="0"/>
              <a:t>3x denně </a:t>
            </a:r>
            <a:r>
              <a:rPr lang="cs-CZ" sz="2000" dirty="0"/>
              <a:t>- nejlépe ráno, odpoledne a večer. Každý si může včlenit cvičení do svého denního rozvrhu tak, jak mu to nejlépe vyhovuje, je však nutno zachovávat pravidelnost a bezpodmínečně cvičit 3x denně. Jedno cvičení </a:t>
            </a:r>
            <a:r>
              <a:rPr lang="cs-CZ" sz="2000" b="1" dirty="0"/>
              <a:t>trvá 3-5 minut</a:t>
            </a:r>
            <a:r>
              <a:rPr lang="cs-CZ" sz="2000" dirty="0"/>
              <a:t>. Má se skončit, i když se pocity nedostavily. Objevení pocitu není výsledkem délky jednotlivého cvičení, nýbrž častosti a pravidelnosti cvičení. Cvičení se ukončuje energickými vnitřními rozkazy: “Zhluboka nadechnout”, “Otevřít oči”, “Zacvičit si rukama!”. Posadíme se a provedeme několik energických pohybů pažemi, abychom setřásli tíhu. Provádíme-li večerní cvičení v lůžku před spaním, není třeba v takovém případě relaxaci rušit a je možno nechat ji přejít do spánku.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/>
          </a:bodyPr>
          <a:lstStyle/>
          <a:p>
            <a:r>
              <a:rPr lang="cs-CZ" sz="2400" b="1" dirty="0"/>
              <a:t>Druhé cvičení: POCIT TEPLA</a:t>
            </a:r>
            <a:endParaRPr lang="cs-CZ" sz="2400" dirty="0"/>
          </a:p>
          <a:p>
            <a:pPr>
              <a:buNone/>
            </a:pPr>
            <a:r>
              <a:rPr lang="cs-CZ" sz="2400" dirty="0"/>
              <a:t>“pravá ruka je teplá”    </a:t>
            </a:r>
          </a:p>
          <a:p>
            <a:r>
              <a:rPr lang="cs-CZ" sz="2400" b="1" dirty="0"/>
              <a:t>Třetí cvičení: KLIDNÝ DECH</a:t>
            </a:r>
            <a:endParaRPr lang="cs-CZ" sz="2400" dirty="0"/>
          </a:p>
          <a:p>
            <a:pPr>
              <a:buNone/>
            </a:pPr>
            <a:r>
              <a:rPr lang="en-US" sz="2400" dirty="0"/>
              <a:t>“</a:t>
            </a:r>
            <a:r>
              <a:rPr lang="en-US" sz="2400" dirty="0" err="1"/>
              <a:t>dech</a:t>
            </a:r>
            <a:r>
              <a:rPr lang="en-US" sz="2400" dirty="0"/>
              <a:t> je </a:t>
            </a:r>
            <a:r>
              <a:rPr lang="en-US" sz="2400" dirty="0" err="1"/>
              <a:t>zcela</a:t>
            </a:r>
            <a:r>
              <a:rPr lang="en-US" sz="2400" dirty="0"/>
              <a:t> </a:t>
            </a:r>
            <a:r>
              <a:rPr lang="en-US" sz="2400" dirty="0" err="1"/>
              <a:t>klidný</a:t>
            </a:r>
            <a:r>
              <a:rPr lang="en-US" sz="2400" dirty="0"/>
              <a:t>”</a:t>
            </a:r>
            <a:endParaRPr lang="cs-CZ" sz="2400" dirty="0"/>
          </a:p>
          <a:p>
            <a:r>
              <a:rPr lang="cs-CZ" sz="2400" b="1" dirty="0"/>
              <a:t>Čtvrté cvičení: SRDCE</a:t>
            </a:r>
            <a:endParaRPr lang="cs-CZ" sz="2400" dirty="0"/>
          </a:p>
          <a:p>
            <a:pPr>
              <a:buNone/>
            </a:pPr>
            <a:r>
              <a:rPr lang="en-US" sz="1800" dirty="0"/>
              <a:t>Na </a:t>
            </a:r>
            <a:r>
              <a:rPr lang="en-US" sz="1800" dirty="0" err="1"/>
              <a:t>počátku</a:t>
            </a:r>
            <a:r>
              <a:rPr lang="en-US" sz="1800" dirty="0"/>
              <a:t> </a:t>
            </a:r>
            <a:r>
              <a:rPr lang="en-US" sz="1800" dirty="0" err="1"/>
              <a:t>tohoto</a:t>
            </a:r>
            <a:r>
              <a:rPr lang="en-US" sz="1800" dirty="0"/>
              <a:t> </a:t>
            </a:r>
            <a:r>
              <a:rPr lang="en-US" sz="1800" dirty="0" err="1"/>
              <a:t>cvičení</a:t>
            </a:r>
            <a:r>
              <a:rPr lang="en-US" sz="1800" dirty="0"/>
              <a:t> se </a:t>
            </a:r>
            <a:r>
              <a:rPr lang="en-US" sz="1800" dirty="0" err="1"/>
              <a:t>osvědčuje</a:t>
            </a:r>
            <a:r>
              <a:rPr lang="en-US" sz="1800" dirty="0"/>
              <a:t> </a:t>
            </a:r>
            <a:r>
              <a:rPr lang="en-US" sz="1800" dirty="0" err="1"/>
              <a:t>přiložení</a:t>
            </a:r>
            <a:r>
              <a:rPr lang="en-US" sz="1800" dirty="0"/>
              <a:t> </a:t>
            </a:r>
            <a:r>
              <a:rPr lang="en-US" sz="1800" dirty="0" err="1"/>
              <a:t>pravé</a:t>
            </a:r>
            <a:r>
              <a:rPr lang="en-US" sz="1800" dirty="0"/>
              <a:t> </a:t>
            </a:r>
            <a:r>
              <a:rPr lang="en-US" sz="1800" dirty="0" err="1"/>
              <a:t>ruky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srdeční</a:t>
            </a:r>
            <a:r>
              <a:rPr lang="en-US" sz="1800" dirty="0"/>
              <a:t> </a:t>
            </a:r>
            <a:r>
              <a:rPr lang="en-US" sz="1800" dirty="0" err="1"/>
              <a:t>krajinu</a:t>
            </a:r>
            <a:r>
              <a:rPr lang="en-US" sz="1800" dirty="0"/>
              <a:t> (oblast pod </a:t>
            </a:r>
            <a:r>
              <a:rPr lang="en-US" sz="1800" dirty="0" err="1"/>
              <a:t>levým</a:t>
            </a:r>
            <a:r>
              <a:rPr lang="en-US" sz="1800" dirty="0"/>
              <a:t> </a:t>
            </a:r>
            <a:r>
              <a:rPr lang="en-US" sz="1800" dirty="0" err="1"/>
              <a:t>prsem</a:t>
            </a:r>
            <a:r>
              <a:rPr lang="en-US" sz="1800" dirty="0"/>
              <a:t>, </a:t>
            </a:r>
            <a:r>
              <a:rPr lang="en-US" sz="1800" dirty="0" err="1"/>
              <a:t>čtvrté</a:t>
            </a:r>
            <a:r>
              <a:rPr lang="en-US" sz="1800" dirty="0"/>
              <a:t> </a:t>
            </a:r>
            <a:r>
              <a:rPr lang="en-US" sz="1800" dirty="0" err="1"/>
              <a:t>až</a:t>
            </a:r>
            <a:r>
              <a:rPr lang="en-US" sz="1800" dirty="0"/>
              <a:t> </a:t>
            </a:r>
            <a:r>
              <a:rPr lang="en-US" sz="1800" dirty="0" err="1"/>
              <a:t>páté</a:t>
            </a:r>
            <a:r>
              <a:rPr lang="en-US" sz="1800" dirty="0"/>
              <a:t> </a:t>
            </a:r>
            <a:r>
              <a:rPr lang="en-US" sz="1800" dirty="0" err="1"/>
              <a:t>mezižebří</a:t>
            </a:r>
            <a:r>
              <a:rPr lang="en-US" sz="1800" dirty="0"/>
              <a:t>) a </a:t>
            </a:r>
            <a:r>
              <a:rPr lang="en-US" sz="1800" dirty="0" err="1"/>
              <a:t>přímé</a:t>
            </a:r>
            <a:r>
              <a:rPr lang="en-US" sz="1800" dirty="0"/>
              <a:t> </a:t>
            </a:r>
            <a:r>
              <a:rPr lang="en-US" sz="1800" dirty="0" err="1"/>
              <a:t>nahmátnutí</a:t>
            </a:r>
            <a:r>
              <a:rPr lang="en-US" sz="1800" dirty="0"/>
              <a:t> </a:t>
            </a:r>
            <a:r>
              <a:rPr lang="en-US" sz="1800" dirty="0" err="1"/>
              <a:t>tepu</a:t>
            </a:r>
            <a:r>
              <a:rPr lang="en-US" sz="1800" dirty="0"/>
              <a:t> </a:t>
            </a:r>
            <a:r>
              <a:rPr lang="en-US" sz="1800" dirty="0" err="1"/>
              <a:t>srdce</a:t>
            </a:r>
            <a:r>
              <a:rPr lang="en-US" sz="1800" dirty="0"/>
              <a:t>. </a:t>
            </a:r>
            <a:r>
              <a:rPr lang="en-US" sz="1800" dirty="0" err="1"/>
              <a:t>Tím</a:t>
            </a:r>
            <a:r>
              <a:rPr lang="en-US" sz="1800" dirty="0"/>
              <a:t> se </a:t>
            </a:r>
            <a:r>
              <a:rPr lang="en-US" sz="1800" dirty="0" err="1"/>
              <a:t>sice</a:t>
            </a:r>
            <a:r>
              <a:rPr lang="en-US" sz="1800" dirty="0"/>
              <a:t> v </a:t>
            </a:r>
            <a:r>
              <a:rPr lang="en-US" sz="1800" dirty="0" err="1"/>
              <a:t>pravé</a:t>
            </a:r>
            <a:r>
              <a:rPr lang="en-US" sz="1800" dirty="0"/>
              <a:t> </a:t>
            </a:r>
            <a:r>
              <a:rPr lang="en-US" sz="1800" dirty="0" err="1"/>
              <a:t>ruce</a:t>
            </a:r>
            <a:r>
              <a:rPr lang="en-US" sz="1800" dirty="0"/>
              <a:t> </a:t>
            </a:r>
            <a:r>
              <a:rPr lang="en-US" sz="1800" dirty="0" err="1"/>
              <a:t>porušuje</a:t>
            </a:r>
            <a:r>
              <a:rPr lang="en-US" sz="1800" dirty="0"/>
              <a:t> </a:t>
            </a:r>
            <a:r>
              <a:rPr lang="en-US" sz="1800" dirty="0" err="1"/>
              <a:t>relaxace</a:t>
            </a:r>
            <a:r>
              <a:rPr lang="en-US" sz="1800" dirty="0"/>
              <a:t>, </a:t>
            </a:r>
            <a:r>
              <a:rPr lang="en-US" sz="1800" dirty="0" err="1"/>
              <a:t>manévr</a:t>
            </a:r>
            <a:r>
              <a:rPr lang="en-US" sz="1800" dirty="0"/>
              <a:t> je </a:t>
            </a:r>
            <a:r>
              <a:rPr lang="en-US" sz="1800" dirty="0" err="1"/>
              <a:t>však</a:t>
            </a:r>
            <a:r>
              <a:rPr lang="en-US" sz="1800" dirty="0"/>
              <a:t> </a:t>
            </a:r>
            <a:r>
              <a:rPr lang="en-US" sz="1800" dirty="0" err="1"/>
              <a:t>pouze</a:t>
            </a:r>
            <a:r>
              <a:rPr lang="en-US" sz="1800" dirty="0"/>
              <a:t> </a:t>
            </a:r>
            <a:r>
              <a:rPr lang="en-US" sz="1800" dirty="0" err="1"/>
              <a:t>dočasnou</a:t>
            </a:r>
            <a:r>
              <a:rPr lang="en-US" sz="1800" dirty="0"/>
              <a:t> </a:t>
            </a:r>
            <a:r>
              <a:rPr lang="en-US" sz="1800" dirty="0" err="1"/>
              <a:t>pomůcku</a:t>
            </a:r>
            <a:r>
              <a:rPr lang="en-US" sz="1800" dirty="0"/>
              <a:t> k </a:t>
            </a:r>
            <a:r>
              <a:rPr lang="en-US" sz="1800" dirty="0" err="1"/>
              <a:t>tomu</a:t>
            </a:r>
            <a:r>
              <a:rPr lang="en-US" sz="1800" dirty="0"/>
              <a:t>, </a:t>
            </a:r>
            <a:r>
              <a:rPr lang="en-US" sz="1800" dirty="0" err="1"/>
              <a:t>aby</a:t>
            </a:r>
            <a:r>
              <a:rPr lang="en-US" sz="1800" dirty="0"/>
              <a:t> </a:t>
            </a:r>
            <a:r>
              <a:rPr lang="en-US" sz="1800" dirty="0" err="1"/>
              <a:t>byl</a:t>
            </a:r>
            <a:r>
              <a:rPr lang="en-US" sz="1800" dirty="0"/>
              <a:t> </a:t>
            </a:r>
            <a:r>
              <a:rPr lang="en-US" sz="1800" dirty="0" err="1"/>
              <a:t>zážitek</a:t>
            </a:r>
            <a:r>
              <a:rPr lang="en-US" sz="1800" dirty="0"/>
              <a:t> </a:t>
            </a:r>
            <a:r>
              <a:rPr lang="en-US" sz="1800" dirty="0" err="1"/>
              <a:t>srdce</a:t>
            </a:r>
            <a:r>
              <a:rPr lang="en-US" sz="1800" dirty="0"/>
              <a:t> </a:t>
            </a:r>
            <a:r>
              <a:rPr lang="en-US" sz="1800" dirty="0" err="1"/>
              <a:t>vůbec</a:t>
            </a:r>
            <a:r>
              <a:rPr lang="en-US" sz="1800" dirty="0"/>
              <a:t> </a:t>
            </a:r>
            <a:r>
              <a:rPr lang="en-US" sz="1800" dirty="0" err="1"/>
              <a:t>objeven</a:t>
            </a:r>
            <a:r>
              <a:rPr lang="en-US" sz="1800" dirty="0"/>
              <a:t>. </a:t>
            </a:r>
            <a:r>
              <a:rPr lang="en-US" sz="1800" dirty="0" err="1"/>
              <a:t>Když</a:t>
            </a:r>
            <a:r>
              <a:rPr lang="en-US" sz="1800" dirty="0"/>
              <a:t> </a:t>
            </a:r>
            <a:r>
              <a:rPr lang="en-US" sz="1800" dirty="0" err="1"/>
              <a:t>tep</a:t>
            </a:r>
            <a:r>
              <a:rPr lang="en-US" sz="1800" dirty="0"/>
              <a:t> </a:t>
            </a:r>
            <a:r>
              <a:rPr lang="en-US" sz="1800" dirty="0" err="1"/>
              <a:t>srdce</a:t>
            </a:r>
            <a:r>
              <a:rPr lang="en-US" sz="1800" dirty="0"/>
              <a:t> </a:t>
            </a:r>
            <a:r>
              <a:rPr lang="en-US" sz="1800" dirty="0" err="1"/>
              <a:t>cvičící</a:t>
            </a:r>
            <a:r>
              <a:rPr lang="en-US" sz="1800" dirty="0"/>
              <a:t> </a:t>
            </a:r>
            <a:r>
              <a:rPr lang="en-US" sz="1800" dirty="0" err="1"/>
              <a:t>nahmatá</a:t>
            </a:r>
            <a:r>
              <a:rPr lang="en-US" sz="1800" dirty="0"/>
              <a:t>, </a:t>
            </a:r>
            <a:r>
              <a:rPr lang="en-US" sz="1800" dirty="0" err="1"/>
              <a:t>soustřeďuje</a:t>
            </a:r>
            <a:r>
              <a:rPr lang="en-US" sz="1800" dirty="0"/>
              <a:t> se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myšlenku</a:t>
            </a:r>
            <a:r>
              <a:rPr lang="en-US" sz="1800" dirty="0"/>
              <a:t> </a:t>
            </a:r>
            <a:r>
              <a:rPr lang="en-US" sz="1800" b="1" dirty="0"/>
              <a:t>“</a:t>
            </a:r>
            <a:r>
              <a:rPr lang="en-US" sz="1800" b="1" dirty="0" err="1"/>
              <a:t>srdce</a:t>
            </a:r>
            <a:r>
              <a:rPr lang="en-US" sz="1800" b="1" dirty="0"/>
              <a:t> </a:t>
            </a:r>
            <a:r>
              <a:rPr lang="en-US" sz="1800" b="1" dirty="0" err="1"/>
              <a:t>tluče</a:t>
            </a:r>
            <a:r>
              <a:rPr lang="en-US" sz="1800" b="1" dirty="0"/>
              <a:t> </a:t>
            </a:r>
            <a:r>
              <a:rPr lang="en-US" sz="1800" b="1" dirty="0" err="1"/>
              <a:t>klidně</a:t>
            </a:r>
            <a:r>
              <a:rPr lang="en-US" sz="1800" b="1" dirty="0"/>
              <a:t> a </a:t>
            </a:r>
            <a:r>
              <a:rPr lang="en-US" sz="1800" b="1" dirty="0" err="1"/>
              <a:t>silně</a:t>
            </a:r>
            <a:r>
              <a:rPr lang="en-US" sz="1800" b="1" dirty="0"/>
              <a:t>”</a:t>
            </a:r>
            <a:endParaRPr lang="cs-CZ" sz="1800" b="1" dirty="0"/>
          </a:p>
          <a:p>
            <a:r>
              <a:rPr lang="cs-CZ" sz="2400" b="1" dirty="0"/>
              <a:t>Páté cvičení: TEPLO V BŘIŠE</a:t>
            </a:r>
            <a:endParaRPr lang="cs-CZ" sz="2400" dirty="0"/>
          </a:p>
          <a:p>
            <a:pPr>
              <a:buNone/>
            </a:pPr>
            <a:r>
              <a:rPr lang="en-US" sz="2400" dirty="0"/>
              <a:t>“do </a:t>
            </a:r>
            <a:r>
              <a:rPr lang="en-US" sz="2400" dirty="0" err="1"/>
              <a:t>oblasti</a:t>
            </a:r>
            <a:r>
              <a:rPr lang="en-US" sz="2400" dirty="0"/>
              <a:t> </a:t>
            </a:r>
            <a:r>
              <a:rPr lang="en-US" sz="2400" dirty="0" err="1"/>
              <a:t>břicha</a:t>
            </a:r>
            <a:r>
              <a:rPr lang="en-US" sz="2400" dirty="0"/>
              <a:t> </a:t>
            </a:r>
            <a:r>
              <a:rPr lang="en-US" sz="2400" dirty="0" err="1"/>
              <a:t>proudí</a:t>
            </a:r>
            <a:r>
              <a:rPr lang="en-US" sz="2400" dirty="0"/>
              <a:t> </a:t>
            </a:r>
            <a:r>
              <a:rPr lang="en-US" sz="2400" dirty="0" err="1"/>
              <a:t>teplo</a:t>
            </a:r>
            <a:r>
              <a:rPr lang="en-US" sz="2400" dirty="0"/>
              <a:t>”</a:t>
            </a:r>
            <a:endParaRPr lang="cs-CZ" sz="2400" dirty="0"/>
          </a:p>
          <a:p>
            <a:r>
              <a:rPr lang="en-US" sz="2400" b="1" dirty="0"/>
              <a:t> </a:t>
            </a:r>
            <a:r>
              <a:rPr lang="cs-CZ" sz="2400" b="1" dirty="0"/>
              <a:t>Šesté cvičení: CHLAD NA ČELE</a:t>
            </a:r>
            <a:endParaRPr lang="cs-CZ" sz="2400" dirty="0"/>
          </a:p>
          <a:p>
            <a:pPr>
              <a:buNone/>
            </a:pPr>
            <a:r>
              <a:rPr lang="en-US" sz="2400" dirty="0"/>
              <a:t>“</a:t>
            </a:r>
            <a:r>
              <a:rPr lang="en-US" sz="2400" dirty="0" err="1"/>
              <a:t>čelo</a:t>
            </a:r>
            <a:r>
              <a:rPr lang="en-US" sz="2400" dirty="0"/>
              <a:t> je </a:t>
            </a:r>
            <a:r>
              <a:rPr lang="en-US" sz="2400" dirty="0" err="1"/>
              <a:t>příjemně</a:t>
            </a:r>
            <a:r>
              <a:rPr lang="en-US" sz="2400" dirty="0"/>
              <a:t> </a:t>
            </a:r>
            <a:r>
              <a:rPr lang="en-US" sz="2400" dirty="0" err="1"/>
              <a:t>chladné</a:t>
            </a:r>
            <a:r>
              <a:rPr lang="en-US" sz="2400" dirty="0"/>
              <a:t>”.</a:t>
            </a:r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Po </a:t>
            </a:r>
            <a:r>
              <a:rPr lang="en-US" sz="2000" dirty="0" err="1"/>
              <a:t>dokonalém</a:t>
            </a:r>
            <a:r>
              <a:rPr lang="en-US" sz="2000" dirty="0"/>
              <a:t> </a:t>
            </a:r>
            <a:r>
              <a:rPr lang="en-US" sz="2000" dirty="0" err="1"/>
              <a:t>nácviku</a:t>
            </a:r>
            <a:r>
              <a:rPr lang="en-US" sz="2000" dirty="0"/>
              <a:t> </a:t>
            </a:r>
            <a:r>
              <a:rPr lang="en-US" sz="2000" dirty="0" err="1"/>
              <a:t>není</a:t>
            </a:r>
            <a:r>
              <a:rPr lang="en-US" sz="2000" dirty="0"/>
              <a:t> </a:t>
            </a:r>
            <a:r>
              <a:rPr lang="en-US" sz="2000" dirty="0" err="1"/>
              <a:t>již</a:t>
            </a:r>
            <a:r>
              <a:rPr lang="en-US" sz="2000" dirty="0"/>
              <a:t> </a:t>
            </a:r>
            <a:r>
              <a:rPr lang="en-US" sz="2000" dirty="0" err="1"/>
              <a:t>třeba</a:t>
            </a:r>
            <a:r>
              <a:rPr lang="en-US" sz="2000" dirty="0"/>
              <a:t> </a:t>
            </a:r>
            <a:r>
              <a:rPr lang="en-US" sz="2000" dirty="0" err="1"/>
              <a:t>opakovat</a:t>
            </a:r>
            <a:r>
              <a:rPr lang="en-US" sz="2000" dirty="0"/>
              <a:t> </a:t>
            </a:r>
            <a:r>
              <a:rPr lang="en-US" sz="2000" dirty="0" err="1"/>
              <a:t>formulky</a:t>
            </a:r>
            <a:r>
              <a:rPr lang="en-US" sz="2000" dirty="0"/>
              <a:t> </a:t>
            </a:r>
            <a:r>
              <a:rPr lang="en-US" sz="2000" dirty="0" err="1"/>
              <a:t>celé</a:t>
            </a:r>
            <a:r>
              <a:rPr lang="en-US" sz="2000" dirty="0"/>
              <a:t>, </a:t>
            </a:r>
            <a:r>
              <a:rPr lang="en-US" sz="2000" dirty="0" err="1"/>
              <a:t>stačí</a:t>
            </a:r>
            <a:r>
              <a:rPr lang="en-US" sz="2000" dirty="0"/>
              <a:t> </a:t>
            </a:r>
            <a:r>
              <a:rPr lang="en-US" sz="2000" dirty="0" err="1"/>
              <a:t>pouze</a:t>
            </a:r>
            <a:r>
              <a:rPr lang="en-US" sz="2000" dirty="0"/>
              <a:t> </a:t>
            </a:r>
            <a:r>
              <a:rPr lang="en-US" sz="2000" dirty="0" err="1"/>
              <a:t>vybavit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u="sng" dirty="0" err="1"/>
              <a:t>souhrnné</a:t>
            </a:r>
            <a:r>
              <a:rPr lang="en-US" sz="2000" u="sng" dirty="0"/>
              <a:t> </a:t>
            </a:r>
            <a:r>
              <a:rPr lang="en-US" sz="2000" u="sng" dirty="0" err="1"/>
              <a:t>představy</a:t>
            </a:r>
            <a:r>
              <a:rPr lang="en-US" sz="2000" dirty="0"/>
              <a:t> </a:t>
            </a:r>
            <a:r>
              <a:rPr lang="en-US" sz="2000" dirty="0" err="1"/>
              <a:t>tedy</a:t>
            </a:r>
            <a:r>
              <a:rPr lang="en-US" sz="2000" dirty="0"/>
              <a:t>: </a:t>
            </a:r>
            <a:endParaRPr lang="cs-CZ" sz="2000" dirty="0"/>
          </a:p>
          <a:p>
            <a:pPr>
              <a:buNone/>
            </a:pPr>
            <a:endParaRPr lang="cs-CZ" sz="2000" dirty="0"/>
          </a:p>
          <a:p>
            <a:r>
              <a:rPr lang="en-US" sz="2000" b="1" dirty="0"/>
              <a:t>“</a:t>
            </a:r>
            <a:r>
              <a:rPr lang="en-US" sz="2000" b="1" dirty="0" err="1"/>
              <a:t>tíha</a:t>
            </a:r>
            <a:r>
              <a:rPr lang="en-US" sz="2000" b="1" dirty="0"/>
              <a:t>”, “</a:t>
            </a:r>
            <a:r>
              <a:rPr lang="en-US" sz="2000" b="1" dirty="0" err="1"/>
              <a:t>teplo</a:t>
            </a:r>
            <a:r>
              <a:rPr lang="en-US" sz="2000" b="1" dirty="0"/>
              <a:t>”, “</a:t>
            </a:r>
            <a:r>
              <a:rPr lang="en-US" sz="2000" b="1" dirty="0" err="1"/>
              <a:t>dech</a:t>
            </a:r>
            <a:r>
              <a:rPr lang="en-US" sz="2000" b="1" dirty="0"/>
              <a:t>”, “</a:t>
            </a:r>
            <a:r>
              <a:rPr lang="en-US" sz="2000" b="1" dirty="0" err="1"/>
              <a:t>srdce</a:t>
            </a:r>
            <a:r>
              <a:rPr lang="en-US" sz="2000" b="1" dirty="0"/>
              <a:t>”, “</a:t>
            </a:r>
            <a:r>
              <a:rPr lang="en-US" sz="2000" b="1" dirty="0" err="1"/>
              <a:t>teplo</a:t>
            </a:r>
            <a:r>
              <a:rPr lang="en-US" sz="2000" b="1" dirty="0"/>
              <a:t> v </a:t>
            </a:r>
            <a:r>
              <a:rPr lang="en-US" sz="2000" b="1" dirty="0" err="1"/>
              <a:t>břiše</a:t>
            </a:r>
            <a:r>
              <a:rPr lang="en-US" sz="2000" b="1" dirty="0"/>
              <a:t>”, “</a:t>
            </a:r>
            <a:r>
              <a:rPr lang="en-US" sz="2000" b="1" dirty="0" err="1"/>
              <a:t>chladné</a:t>
            </a:r>
            <a:r>
              <a:rPr lang="en-US" sz="2000" b="1" dirty="0"/>
              <a:t> </a:t>
            </a:r>
            <a:r>
              <a:rPr lang="en-US" sz="2000" b="1" dirty="0" err="1"/>
              <a:t>čelo</a:t>
            </a:r>
            <a:r>
              <a:rPr lang="en-US" sz="2000" b="1" dirty="0"/>
              <a:t>”.</a:t>
            </a:r>
            <a:endParaRPr lang="cs-CZ" sz="2000" b="1" dirty="0"/>
          </a:p>
          <a:p>
            <a:pPr>
              <a:buNone/>
            </a:pPr>
            <a:endParaRPr lang="cs-CZ" sz="2000" dirty="0"/>
          </a:p>
          <a:p>
            <a:r>
              <a:rPr lang="en-US" sz="2000" dirty="0"/>
              <a:t>Po </a:t>
            </a:r>
            <a:r>
              <a:rPr lang="en-US" sz="2000" dirty="0" err="1"/>
              <a:t>vyvolání</a:t>
            </a:r>
            <a:r>
              <a:rPr lang="en-US" sz="2000" dirty="0"/>
              <a:t> </a:t>
            </a:r>
            <a:r>
              <a:rPr lang="en-US" sz="2000" dirty="0" err="1"/>
              <a:t>těchto</a:t>
            </a:r>
            <a:r>
              <a:rPr lang="en-US" sz="2000" dirty="0"/>
              <a:t> </a:t>
            </a:r>
            <a:r>
              <a:rPr lang="en-US" sz="2000" dirty="0" err="1"/>
              <a:t>představ</a:t>
            </a:r>
            <a:r>
              <a:rPr lang="en-US" sz="2000" dirty="0"/>
              <a:t> se </a:t>
            </a:r>
            <a:r>
              <a:rPr lang="en-US" sz="2000" dirty="0" err="1"/>
              <a:t>má</a:t>
            </a:r>
            <a:r>
              <a:rPr lang="en-US" sz="2000" dirty="0"/>
              <a:t> </a:t>
            </a:r>
            <a:r>
              <a:rPr lang="en-US" sz="2000" dirty="0" err="1"/>
              <a:t>člověk</a:t>
            </a:r>
            <a:r>
              <a:rPr lang="en-US" sz="2000" dirty="0"/>
              <a:t> </a:t>
            </a:r>
            <a:r>
              <a:rPr lang="en-US" sz="2000" dirty="0" err="1"/>
              <a:t>nacházet</a:t>
            </a:r>
            <a:r>
              <a:rPr lang="en-US" sz="2000" dirty="0"/>
              <a:t> </a:t>
            </a:r>
            <a:r>
              <a:rPr lang="en-US" sz="2000" i="1" dirty="0"/>
              <a:t>v </a:t>
            </a:r>
            <a:r>
              <a:rPr lang="en-US" sz="2000" i="1" dirty="0" err="1"/>
              <a:t>klidném</a:t>
            </a:r>
            <a:r>
              <a:rPr lang="en-US" sz="2000" i="1" dirty="0"/>
              <a:t> </a:t>
            </a:r>
            <a:r>
              <a:rPr lang="en-US" sz="2000" i="1" dirty="0" err="1"/>
              <a:t>relaxovaném</a:t>
            </a:r>
            <a:r>
              <a:rPr lang="en-US" sz="2000" i="1" dirty="0"/>
              <a:t> </a:t>
            </a:r>
            <a:r>
              <a:rPr lang="en-US" sz="2000" i="1" dirty="0" err="1"/>
              <a:t>stavu</a:t>
            </a:r>
            <a:r>
              <a:rPr lang="en-US" sz="2000" i="1" dirty="0"/>
              <a:t> s </a:t>
            </a:r>
            <a:r>
              <a:rPr lang="en-US" sz="2000" i="1" dirty="0" err="1"/>
              <a:t>uvolněnými</a:t>
            </a:r>
            <a:r>
              <a:rPr lang="en-US" sz="2000" i="1" dirty="0"/>
              <a:t> </a:t>
            </a:r>
            <a:r>
              <a:rPr lang="en-US" sz="2000" i="1" dirty="0" err="1"/>
              <a:t>údy</a:t>
            </a:r>
            <a:r>
              <a:rPr lang="en-US" sz="2000" i="1" dirty="0"/>
              <a:t> a </a:t>
            </a:r>
            <a:r>
              <a:rPr lang="en-US" sz="2000" i="1" dirty="0" err="1"/>
              <a:t>protepleným</a:t>
            </a:r>
            <a:r>
              <a:rPr lang="en-US" sz="2000" i="1" dirty="0"/>
              <a:t> </a:t>
            </a:r>
            <a:r>
              <a:rPr lang="en-US" sz="2000" i="1" dirty="0" err="1"/>
              <a:t>tělem</a:t>
            </a:r>
            <a:r>
              <a:rPr lang="en-US" sz="2000" i="1" dirty="0"/>
              <a:t>, </a:t>
            </a:r>
            <a:r>
              <a:rPr lang="en-US" sz="2000" i="1" dirty="0" err="1"/>
              <a:t>uklidněným</a:t>
            </a:r>
            <a:r>
              <a:rPr lang="en-US" sz="2000" i="1" dirty="0"/>
              <a:t> </a:t>
            </a:r>
            <a:r>
              <a:rPr lang="en-US" sz="2000" i="1" dirty="0" err="1"/>
              <a:t>dechem</a:t>
            </a:r>
            <a:r>
              <a:rPr lang="en-US" sz="2000" i="1" dirty="0"/>
              <a:t> </a:t>
            </a:r>
            <a:r>
              <a:rPr lang="en-US" sz="2000" i="1" dirty="0" err="1"/>
              <a:t>i</a:t>
            </a:r>
            <a:r>
              <a:rPr lang="en-US" sz="2000" i="1" dirty="0"/>
              <a:t> </a:t>
            </a:r>
            <a:r>
              <a:rPr lang="en-US" sz="2000" i="1" dirty="0" err="1"/>
              <a:t>tepem</a:t>
            </a:r>
            <a:r>
              <a:rPr lang="en-US" sz="2000" i="1" dirty="0"/>
              <a:t> </a:t>
            </a:r>
            <a:r>
              <a:rPr lang="en-US" sz="2000" i="1" dirty="0" err="1"/>
              <a:t>srdce</a:t>
            </a:r>
            <a:r>
              <a:rPr lang="en-US" sz="2000" i="1" dirty="0"/>
              <a:t> a </a:t>
            </a:r>
            <a:r>
              <a:rPr lang="en-US" sz="2000" i="1" dirty="0" err="1"/>
              <a:t>chladným</a:t>
            </a:r>
            <a:r>
              <a:rPr lang="en-US" sz="2000" i="1" dirty="0"/>
              <a:t> </a:t>
            </a:r>
            <a:r>
              <a:rPr lang="en-US" sz="2000" i="1" dirty="0" err="1"/>
              <a:t>čelem</a:t>
            </a:r>
            <a:r>
              <a:rPr lang="en-US" sz="2000" i="1" dirty="0"/>
              <a:t>, </a:t>
            </a:r>
            <a:r>
              <a:rPr lang="en-US" sz="2000" i="1" dirty="0" err="1"/>
              <a:t>nevzrušen</a:t>
            </a:r>
            <a:r>
              <a:rPr lang="en-US" sz="2000" i="1" dirty="0"/>
              <a:t>, </a:t>
            </a:r>
            <a:r>
              <a:rPr lang="en-US" sz="2000" i="1" dirty="0" err="1"/>
              <a:t>odolný</a:t>
            </a:r>
            <a:r>
              <a:rPr lang="en-US" sz="2000" i="1" dirty="0"/>
              <a:t>, </a:t>
            </a:r>
            <a:r>
              <a:rPr lang="en-US" sz="2000" i="1" dirty="0" err="1"/>
              <a:t>vyrovnaný</a:t>
            </a:r>
            <a:r>
              <a:rPr lang="en-US" sz="2000" i="1" dirty="0"/>
              <a:t> a </a:t>
            </a:r>
            <a:r>
              <a:rPr lang="en-US" sz="2000" i="1" dirty="0" err="1"/>
              <a:t>intenzivně</a:t>
            </a:r>
            <a:r>
              <a:rPr lang="en-US" sz="2000" i="1" dirty="0"/>
              <a:t> </a:t>
            </a:r>
            <a:r>
              <a:rPr lang="en-US" sz="2000" i="1" dirty="0" err="1"/>
              <a:t>odpočívající</a:t>
            </a:r>
            <a:r>
              <a:rPr lang="en-US" sz="2000" i="1" dirty="0"/>
              <a:t>. </a:t>
            </a:r>
            <a:r>
              <a:rPr lang="en-US" sz="2000" dirty="0" err="1"/>
              <a:t>Některým</a:t>
            </a:r>
            <a:r>
              <a:rPr lang="en-US" sz="2000" dirty="0"/>
              <a:t> </a:t>
            </a:r>
            <a:r>
              <a:rPr lang="en-US" sz="2000" dirty="0" err="1"/>
              <a:t>pocitům</a:t>
            </a:r>
            <a:r>
              <a:rPr lang="en-US" sz="2000" dirty="0"/>
              <a:t> </a:t>
            </a:r>
            <a:r>
              <a:rPr lang="en-US" sz="2000" dirty="0" err="1"/>
              <a:t>dává</a:t>
            </a:r>
            <a:r>
              <a:rPr lang="en-US" sz="2000" dirty="0"/>
              <a:t> </a:t>
            </a:r>
            <a:r>
              <a:rPr lang="en-US" sz="2000" dirty="0" err="1"/>
              <a:t>autor</a:t>
            </a:r>
            <a:r>
              <a:rPr lang="en-US" sz="2000" dirty="0"/>
              <a:t> </a:t>
            </a:r>
            <a:r>
              <a:rPr lang="en-US" sz="2000" dirty="0" err="1"/>
              <a:t>metody</a:t>
            </a:r>
            <a:r>
              <a:rPr lang="en-US" sz="2000" dirty="0"/>
              <a:t> J. H. Schulz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symbolický</a:t>
            </a:r>
            <a:r>
              <a:rPr lang="en-US" sz="2000" dirty="0"/>
              <a:t> </a:t>
            </a:r>
            <a:r>
              <a:rPr lang="en-US" sz="2000" dirty="0" err="1"/>
              <a:t>význam</a:t>
            </a:r>
            <a:r>
              <a:rPr lang="en-US" sz="2000" dirty="0"/>
              <a:t>: </a:t>
            </a:r>
            <a:r>
              <a:rPr lang="en-US" sz="2000" dirty="0" err="1"/>
              <a:t>uvádí</a:t>
            </a:r>
            <a:r>
              <a:rPr lang="en-US" sz="2000" dirty="0"/>
              <a:t>, </a:t>
            </a:r>
            <a:r>
              <a:rPr lang="en-US" sz="2000" dirty="0" err="1"/>
              <a:t>že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konci</a:t>
            </a:r>
            <a:r>
              <a:rPr lang="en-US" sz="2000" dirty="0"/>
              <a:t> </a:t>
            </a:r>
            <a:r>
              <a:rPr lang="en-US" sz="2000" dirty="0" err="1"/>
              <a:t>cvičení</a:t>
            </a:r>
            <a:r>
              <a:rPr lang="en-US" sz="2000" dirty="0"/>
              <a:t> </a:t>
            </a:r>
            <a:r>
              <a:rPr lang="en-US" sz="2000" dirty="0" err="1"/>
              <a:t>má</a:t>
            </a:r>
            <a:r>
              <a:rPr lang="en-US" sz="2000" dirty="0"/>
              <a:t> </a:t>
            </a:r>
            <a:r>
              <a:rPr lang="en-US" sz="2000" dirty="0" err="1"/>
              <a:t>mít</a:t>
            </a:r>
            <a:r>
              <a:rPr lang="en-US" sz="2000" dirty="0"/>
              <a:t> </a:t>
            </a:r>
            <a:r>
              <a:rPr lang="en-US" sz="2000" dirty="0" err="1"/>
              <a:t>člověk</a:t>
            </a:r>
            <a:r>
              <a:rPr lang="en-US" sz="2000" dirty="0"/>
              <a:t>: </a:t>
            </a:r>
            <a:r>
              <a:rPr lang="en-US" sz="2000" i="1" dirty="0"/>
              <a:t>“</a:t>
            </a:r>
            <a:r>
              <a:rPr lang="en-US" sz="2000" i="1" dirty="0" err="1"/>
              <a:t>vřelé</a:t>
            </a:r>
            <a:r>
              <a:rPr lang="en-US" sz="2000" i="1" dirty="0"/>
              <a:t> </a:t>
            </a:r>
            <a:r>
              <a:rPr lang="en-US" sz="2000" i="1" dirty="0" err="1"/>
              <a:t>srdce</a:t>
            </a:r>
            <a:r>
              <a:rPr lang="en-US" sz="2000" i="1" dirty="0"/>
              <a:t> a </a:t>
            </a:r>
            <a:r>
              <a:rPr lang="en-US" sz="2000" i="1" dirty="0" err="1"/>
              <a:t>chladnou</a:t>
            </a:r>
            <a:r>
              <a:rPr lang="en-US" sz="2000" i="1" dirty="0"/>
              <a:t> </a:t>
            </a:r>
            <a:r>
              <a:rPr lang="en-US" sz="2000" i="1" dirty="0" err="1"/>
              <a:t>hlavu</a:t>
            </a:r>
            <a:r>
              <a:rPr lang="en-US" sz="2000" i="1" dirty="0"/>
              <a:t>”.</a:t>
            </a:r>
            <a:endParaRPr lang="cs-CZ" sz="2000" i="1" dirty="0"/>
          </a:p>
          <a:p>
            <a:endParaRPr lang="cs-CZ" sz="2000" i="1" dirty="0"/>
          </a:p>
          <a:p>
            <a:r>
              <a:rPr lang="en-US" sz="2000" dirty="0" err="1"/>
              <a:t>Základní</a:t>
            </a:r>
            <a:r>
              <a:rPr lang="en-US" sz="2000" dirty="0"/>
              <a:t> </a:t>
            </a:r>
            <a:r>
              <a:rPr lang="en-US" sz="2000" dirty="0" err="1"/>
              <a:t>podmínkou</a:t>
            </a:r>
            <a:r>
              <a:rPr lang="en-US" sz="2000" dirty="0"/>
              <a:t> k </a:t>
            </a:r>
            <a:r>
              <a:rPr lang="en-US" sz="2000" dirty="0" err="1"/>
              <a:t>úspechu</a:t>
            </a:r>
            <a:r>
              <a:rPr lang="en-US" sz="2000" dirty="0"/>
              <a:t> AT je </a:t>
            </a:r>
            <a:r>
              <a:rPr lang="en-US" sz="2000" b="1" dirty="0" err="1"/>
              <a:t>pravidelný</a:t>
            </a:r>
            <a:r>
              <a:rPr lang="en-US" sz="2000" b="1" dirty="0"/>
              <a:t> </a:t>
            </a:r>
            <a:r>
              <a:rPr lang="en-US" sz="2000" b="1" dirty="0" err="1"/>
              <a:t>nácvik</a:t>
            </a:r>
            <a:r>
              <a:rPr lang="en-US" sz="2000" dirty="0"/>
              <a:t>. Po </a:t>
            </a:r>
            <a:r>
              <a:rPr lang="en-US" sz="2000" dirty="0" err="1"/>
              <a:t>dokonalém</a:t>
            </a:r>
            <a:r>
              <a:rPr lang="en-US" sz="2000" dirty="0"/>
              <a:t> </a:t>
            </a:r>
            <a:r>
              <a:rPr lang="en-US" sz="2000" dirty="0" err="1"/>
              <a:t>nácviku</a:t>
            </a:r>
            <a:r>
              <a:rPr lang="en-US" sz="2000" dirty="0"/>
              <a:t> </a:t>
            </a:r>
            <a:r>
              <a:rPr lang="en-US" sz="2000" b="1" dirty="0" err="1"/>
              <a:t>dostává</a:t>
            </a:r>
            <a:r>
              <a:rPr lang="en-US" sz="2000" b="1" dirty="0"/>
              <a:t> pod </a:t>
            </a:r>
            <a:r>
              <a:rPr lang="en-US" sz="2000" b="1" dirty="0" err="1"/>
              <a:t>svůj</a:t>
            </a:r>
            <a:r>
              <a:rPr lang="en-US" sz="2000" b="1" dirty="0"/>
              <a:t> </a:t>
            </a:r>
            <a:r>
              <a:rPr lang="en-US" sz="2000" b="1" dirty="0" err="1"/>
              <a:t>vliv</a:t>
            </a:r>
            <a:r>
              <a:rPr lang="en-US" sz="2000" b="1" dirty="0"/>
              <a:t> </a:t>
            </a:r>
            <a:r>
              <a:rPr lang="en-US" sz="2000" b="1" dirty="0" err="1"/>
              <a:t>řadu</a:t>
            </a:r>
            <a:r>
              <a:rPr lang="en-US" sz="2000" b="1" dirty="0"/>
              <a:t> </a:t>
            </a:r>
            <a:r>
              <a:rPr lang="en-US" sz="2000" b="1" dirty="0" err="1"/>
              <a:t>tělesných</a:t>
            </a:r>
            <a:r>
              <a:rPr lang="en-US" sz="2000" b="1" dirty="0"/>
              <a:t> </a:t>
            </a:r>
            <a:r>
              <a:rPr lang="en-US" sz="2000" b="1" dirty="0" err="1"/>
              <a:t>procesů</a:t>
            </a:r>
            <a:r>
              <a:rPr lang="en-US" sz="2000" b="1" dirty="0"/>
              <a:t>, </a:t>
            </a:r>
            <a:r>
              <a:rPr lang="en-US" sz="2000" b="1" dirty="0" err="1"/>
              <a:t>které</a:t>
            </a:r>
            <a:r>
              <a:rPr lang="en-US" sz="2000" b="1" dirty="0"/>
              <a:t> </a:t>
            </a:r>
            <a:r>
              <a:rPr lang="en-US" sz="2000" b="1" dirty="0" err="1"/>
              <a:t>normálně</a:t>
            </a:r>
            <a:r>
              <a:rPr lang="en-US" sz="2000" b="1" dirty="0"/>
              <a:t> </a:t>
            </a:r>
            <a:r>
              <a:rPr lang="en-US" sz="2000" b="1" dirty="0" err="1"/>
              <a:t>neovládá</a:t>
            </a:r>
            <a:r>
              <a:rPr lang="en-US" sz="2000" b="1" dirty="0"/>
              <a:t>.</a:t>
            </a:r>
            <a:r>
              <a:rPr lang="en-US" sz="2000" dirty="0"/>
              <a:t> </a:t>
            </a:r>
            <a:r>
              <a:rPr lang="en-US" sz="2000" dirty="0" err="1"/>
              <a:t>Varujte</a:t>
            </a:r>
            <a:r>
              <a:rPr lang="en-US" sz="2000" dirty="0"/>
              <a:t> se </a:t>
            </a:r>
            <a:r>
              <a:rPr lang="en-US" sz="2000" dirty="0" err="1"/>
              <a:t>však</a:t>
            </a:r>
            <a:r>
              <a:rPr lang="en-US" sz="2000" dirty="0"/>
              <a:t> </a:t>
            </a:r>
            <a:r>
              <a:rPr lang="en-US" sz="2000" dirty="0" err="1"/>
              <a:t>před</a:t>
            </a:r>
            <a:r>
              <a:rPr lang="en-US" sz="2000" dirty="0"/>
              <a:t> </a:t>
            </a:r>
            <a:r>
              <a:rPr lang="en-US" sz="2000" dirty="0" err="1"/>
              <a:t>svévolným</a:t>
            </a:r>
            <a:r>
              <a:rPr lang="en-US" sz="2000" dirty="0"/>
              <a:t> </a:t>
            </a:r>
            <a:r>
              <a:rPr lang="en-US" sz="2000" dirty="0" err="1"/>
              <a:t>experimentováním</a:t>
            </a:r>
            <a:r>
              <a:rPr lang="en-US" sz="2000" dirty="0"/>
              <a:t>. </a:t>
            </a:r>
            <a:r>
              <a:rPr lang="en-US" sz="2000" dirty="0" err="1"/>
              <a:t>Při</a:t>
            </a:r>
            <a:r>
              <a:rPr lang="en-US" sz="2000" dirty="0"/>
              <a:t> </a:t>
            </a:r>
            <a:r>
              <a:rPr lang="en-US" sz="2000" dirty="0" err="1"/>
              <a:t>nácviku</a:t>
            </a:r>
            <a:r>
              <a:rPr lang="en-US" sz="2000" dirty="0"/>
              <a:t> </a:t>
            </a:r>
            <a:r>
              <a:rPr lang="en-US" sz="2000" dirty="0" err="1"/>
              <a:t>má</a:t>
            </a:r>
            <a:r>
              <a:rPr lang="en-US" sz="2000" dirty="0"/>
              <a:t> </a:t>
            </a:r>
            <a:r>
              <a:rPr lang="en-US" sz="2000" dirty="0" err="1"/>
              <a:t>být</a:t>
            </a:r>
            <a:r>
              <a:rPr lang="en-US" sz="2000" dirty="0"/>
              <a:t> </a:t>
            </a:r>
            <a:r>
              <a:rPr lang="en-US" sz="2000" dirty="0" err="1"/>
              <a:t>dodržen</a:t>
            </a:r>
            <a:r>
              <a:rPr lang="en-US" sz="2000" dirty="0"/>
              <a:t> </a:t>
            </a:r>
            <a:r>
              <a:rPr lang="en-US" sz="2000" dirty="0" err="1"/>
              <a:t>standardní</a:t>
            </a:r>
            <a:r>
              <a:rPr lang="en-US" sz="2000" dirty="0"/>
              <a:t> </a:t>
            </a:r>
            <a:r>
              <a:rPr lang="en-US" sz="2000" dirty="0" err="1"/>
              <a:t>postup</a:t>
            </a:r>
            <a:r>
              <a:rPr lang="en-US" sz="2000" dirty="0"/>
              <a:t>, </a:t>
            </a:r>
            <a:r>
              <a:rPr lang="en-US" sz="2000" dirty="0" err="1"/>
              <a:t>který</a:t>
            </a:r>
            <a:r>
              <a:rPr lang="en-US" sz="2000" dirty="0"/>
              <a:t> je </a:t>
            </a:r>
            <a:r>
              <a:rPr lang="en-US" sz="2000" dirty="0" err="1"/>
              <a:t>zaměřen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uklidnění</a:t>
            </a:r>
            <a:r>
              <a:rPr lang="en-US" sz="2000" dirty="0"/>
              <a:t> a </a:t>
            </a:r>
            <a:r>
              <a:rPr lang="en-US" sz="2000" dirty="0" err="1"/>
              <a:t>zharmonizování</a:t>
            </a:r>
            <a:r>
              <a:rPr lang="en-US" sz="2000" dirty="0"/>
              <a:t> </a:t>
            </a:r>
            <a:r>
              <a:rPr lang="en-US" sz="2000" dirty="0" err="1"/>
              <a:t>tělesných</a:t>
            </a:r>
            <a:r>
              <a:rPr lang="en-US" sz="2000" dirty="0"/>
              <a:t> </a:t>
            </a:r>
            <a:r>
              <a:rPr lang="en-US" sz="2000" dirty="0" err="1"/>
              <a:t>funkcí</a:t>
            </a:r>
            <a:r>
              <a:rPr lang="en-US" sz="2000" dirty="0"/>
              <a:t>. </a:t>
            </a:r>
            <a:r>
              <a:rPr lang="en-US" sz="2000" dirty="0" err="1"/>
              <a:t>Jednotlivá</a:t>
            </a:r>
            <a:r>
              <a:rPr lang="en-US" sz="2000" dirty="0"/>
              <a:t> </a:t>
            </a:r>
            <a:r>
              <a:rPr lang="en-US" sz="2000" b="1" dirty="0" err="1"/>
              <a:t>cvičení</a:t>
            </a:r>
            <a:r>
              <a:rPr lang="en-US" sz="2000" b="1" dirty="0"/>
              <a:t> </a:t>
            </a:r>
            <a:r>
              <a:rPr lang="en-US" sz="2000" b="1" dirty="0" err="1"/>
              <a:t>nemají</a:t>
            </a:r>
            <a:r>
              <a:rPr lang="en-US" sz="2000" b="1" dirty="0"/>
              <a:t> </a:t>
            </a:r>
            <a:r>
              <a:rPr lang="en-US" sz="2000" b="1" dirty="0" err="1"/>
              <a:t>trvat</a:t>
            </a:r>
            <a:r>
              <a:rPr lang="en-US" sz="2000" b="1" dirty="0"/>
              <a:t> </a:t>
            </a:r>
            <a:r>
              <a:rPr lang="en-US" sz="2000" b="1" dirty="0" err="1"/>
              <a:t>déle</a:t>
            </a:r>
            <a:r>
              <a:rPr lang="en-US" sz="2000" b="1" dirty="0"/>
              <a:t> </a:t>
            </a:r>
            <a:r>
              <a:rPr lang="en-US" sz="2000" b="1" dirty="0" err="1"/>
              <a:t>než</a:t>
            </a:r>
            <a:r>
              <a:rPr lang="en-US" sz="2000" b="1" dirty="0"/>
              <a:t> </a:t>
            </a:r>
            <a:r>
              <a:rPr lang="en-US" sz="2000" b="1" dirty="0" err="1"/>
              <a:t>pět</a:t>
            </a:r>
            <a:r>
              <a:rPr lang="en-US" sz="2000" b="1" dirty="0"/>
              <a:t> </a:t>
            </a:r>
            <a:r>
              <a:rPr lang="en-US" sz="2000" b="1" dirty="0" err="1"/>
              <a:t>minut</a:t>
            </a:r>
            <a:r>
              <a:rPr lang="en-US" sz="2000" dirty="0"/>
              <a:t> -  </a:t>
            </a:r>
            <a:r>
              <a:rPr lang="en-US" sz="2000" dirty="0" err="1"/>
              <a:t>mimo</a:t>
            </a:r>
            <a:r>
              <a:rPr lang="en-US" sz="2000" dirty="0"/>
              <a:t> </a:t>
            </a:r>
            <a:r>
              <a:rPr lang="en-US" sz="2000" dirty="0" err="1"/>
              <a:t>cvičení</a:t>
            </a:r>
            <a:r>
              <a:rPr lang="en-US" sz="2000" dirty="0"/>
              <a:t> </a:t>
            </a:r>
            <a:r>
              <a:rPr lang="en-US" sz="2000" dirty="0" err="1"/>
              <a:t>před</a:t>
            </a:r>
            <a:r>
              <a:rPr lang="en-US" sz="2000" dirty="0"/>
              <a:t> </a:t>
            </a:r>
            <a:r>
              <a:rPr lang="en-US" sz="2000" dirty="0" err="1"/>
              <a:t>usnutím</a:t>
            </a:r>
            <a:r>
              <a:rPr lang="en-US" sz="2000" dirty="0"/>
              <a:t> - </a:t>
            </a:r>
            <a:r>
              <a:rPr lang="en-US" sz="2000" dirty="0" err="1"/>
              <a:t>mají</a:t>
            </a:r>
            <a:r>
              <a:rPr lang="en-US" sz="2000" dirty="0"/>
              <a:t> </a:t>
            </a:r>
            <a:r>
              <a:rPr lang="en-US" sz="2000" dirty="0" err="1"/>
              <a:t>být</a:t>
            </a:r>
            <a:r>
              <a:rPr lang="en-US" sz="2000" dirty="0"/>
              <a:t> </a:t>
            </a:r>
            <a:r>
              <a:rPr lang="en-US" sz="2000" dirty="0" err="1"/>
              <a:t>ukončena</a:t>
            </a:r>
            <a:r>
              <a:rPr lang="en-US" sz="2000" dirty="0"/>
              <a:t> </a:t>
            </a:r>
            <a:r>
              <a:rPr lang="en-US" sz="2000" dirty="0" err="1"/>
              <a:t>energickým</a:t>
            </a:r>
            <a:r>
              <a:rPr lang="en-US" sz="2000" dirty="0"/>
              <a:t> </a:t>
            </a:r>
            <a:r>
              <a:rPr lang="en-US" sz="2000" dirty="0" err="1"/>
              <a:t>odvoláním</a:t>
            </a:r>
            <a:r>
              <a:rPr lang="en-US" sz="2000" dirty="0"/>
              <a:t> </a:t>
            </a:r>
            <a:r>
              <a:rPr lang="en-US" sz="2000" dirty="0" err="1"/>
              <a:t>pocitu</a:t>
            </a:r>
            <a:r>
              <a:rPr lang="en-US" sz="2000" dirty="0"/>
              <a:t> </a:t>
            </a:r>
            <a:r>
              <a:rPr lang="en-US" sz="2000" dirty="0" err="1"/>
              <a:t>tíhy</a:t>
            </a:r>
            <a:r>
              <a:rPr lang="en-US" sz="2000" dirty="0"/>
              <a:t> </a:t>
            </a:r>
            <a:r>
              <a:rPr lang="en-US" sz="2000" dirty="0" err="1"/>
              <a:t>vnitřními</a:t>
            </a:r>
            <a:r>
              <a:rPr lang="en-US" sz="2000" dirty="0"/>
              <a:t> </a:t>
            </a:r>
            <a:r>
              <a:rPr lang="en-US" sz="2000" dirty="0" err="1"/>
              <a:t>příkazy</a:t>
            </a:r>
            <a:r>
              <a:rPr lang="en-US" sz="2000" dirty="0"/>
              <a:t> “</a:t>
            </a:r>
            <a:r>
              <a:rPr lang="en-US" sz="2000" dirty="0" err="1"/>
              <a:t>zhluboka</a:t>
            </a:r>
            <a:r>
              <a:rPr lang="en-US" sz="2000" dirty="0"/>
              <a:t> </a:t>
            </a:r>
            <a:r>
              <a:rPr lang="en-US" sz="2000" dirty="0" err="1"/>
              <a:t>nadechnout</a:t>
            </a:r>
            <a:r>
              <a:rPr lang="en-US" sz="2000" dirty="0"/>
              <a:t>, </a:t>
            </a:r>
            <a:r>
              <a:rPr lang="en-US" sz="2000" dirty="0" err="1"/>
              <a:t>zacvičit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rukama</a:t>
            </a:r>
            <a:r>
              <a:rPr lang="en-US" sz="2000" dirty="0"/>
              <a:t>, </a:t>
            </a:r>
            <a:r>
              <a:rPr lang="en-US" sz="2000" dirty="0" err="1"/>
              <a:t>otevřít</a:t>
            </a:r>
            <a:r>
              <a:rPr lang="en-US" sz="2000" dirty="0"/>
              <a:t> </a:t>
            </a:r>
            <a:r>
              <a:rPr lang="en-US" sz="2000" dirty="0" err="1"/>
              <a:t>oči</a:t>
            </a:r>
            <a:r>
              <a:rPr lang="en-US" sz="2000" dirty="0"/>
              <a:t>,”</a:t>
            </a:r>
            <a:endParaRPr lang="cs-CZ" sz="2000" dirty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5536" y="188640"/>
            <a:ext cx="83529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Jógová relaxace</a:t>
            </a:r>
          </a:p>
          <a:p>
            <a:r>
              <a:rPr lang="cs-CZ" b="1" i="1" dirty="0"/>
              <a:t>Provedení</a:t>
            </a:r>
          </a:p>
          <a:p>
            <a:pPr lvl="0"/>
            <a:r>
              <a:rPr lang="cs-CZ" dirty="0"/>
              <a:t>Položíme se do </a:t>
            </a:r>
            <a:r>
              <a:rPr lang="cs-CZ" dirty="0" err="1"/>
              <a:t>šavásany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Zavřeme oči a zklidníme dech i mysl.</a:t>
            </a:r>
          </a:p>
          <a:p>
            <a:pPr lvl="0"/>
            <a:r>
              <a:rPr lang="cs-CZ" b="1" dirty="0"/>
              <a:t>V prostoru nad hlavou si představíme zlaté Slunce, které vyzařuje teplý, pozitivní proud energie.</a:t>
            </a:r>
          </a:p>
          <a:p>
            <a:pPr lvl="0"/>
            <a:r>
              <a:rPr lang="cs-CZ" b="1" dirty="0"/>
              <a:t>V oblasti za chodidly si představíme Měsíc, který vyzařuje stříbřitý negativní proud energie.</a:t>
            </a:r>
          </a:p>
          <a:p>
            <a:pPr lvl="0"/>
            <a:r>
              <a:rPr lang="cs-CZ" dirty="0"/>
              <a:t>Provedeme pomalý klidný nádech a představujeme si, jak do nás s nádechem proudí teplá energie Slunce, prostupuje celým naším tělem a vyzařuje dále z chodidel až vstupuje do Měsíce.</a:t>
            </a:r>
          </a:p>
          <a:p>
            <a:pPr lvl="0"/>
            <a:r>
              <a:rPr lang="cs-CZ" dirty="0"/>
              <a:t>S výdechem vnímáme měsíční chladnou energii, která chodidly vstupuje do našeho těla, prostupuje celým tělem a vyzařuje do Slunce nad naší hlavou.</a:t>
            </a:r>
          </a:p>
          <a:p>
            <a:pPr lvl="0"/>
            <a:r>
              <a:rPr lang="cs-CZ" dirty="0"/>
              <a:t>Tímto způsobem pokračujeme v relaxaci. Vnímáme, jak námi proudí dva druhy energie sem a tam, jak odnáší z těla nečistoty, uvolňují ho a </a:t>
            </a:r>
            <a:r>
              <a:rPr lang="cs-CZ" dirty="0" err="1"/>
              <a:t>energizují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Po nějaké době přejdeme k volnému dechu a pouze vnímáme pocity v našem těle.</a:t>
            </a:r>
          </a:p>
          <a:p>
            <a:pPr lvl="0"/>
            <a:r>
              <a:rPr lang="cs-CZ" dirty="0"/>
              <a:t>Pomalinku se připravíme na konec relaxace. Nejdříve provedeme několik hlubokých nádechů a výdechů.</a:t>
            </a:r>
          </a:p>
          <a:p>
            <a:pPr lvl="0"/>
            <a:r>
              <a:rPr lang="cs-CZ" dirty="0"/>
              <a:t>Postupně zahýbáme prsty na rukou a na nohou. Zakroužíme rukama v zápěstích a nohama v kotnících, zahýbáme hlavou, protáhneme se.</a:t>
            </a:r>
          </a:p>
          <a:p>
            <a:pPr lvl="0"/>
            <a:r>
              <a:rPr lang="cs-CZ" dirty="0"/>
              <a:t>Relaxace skončila.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r>
              <a:rPr lang="cs-CZ" sz="2400" b="1" dirty="0"/>
              <a:t>Imaginace´= </a:t>
            </a:r>
            <a:r>
              <a:rPr lang="cs-CZ" sz="2400" dirty="0"/>
              <a:t>princip lidského zpracovávání informací a emocí, základní schopnost mozku</a:t>
            </a:r>
          </a:p>
          <a:p>
            <a:endParaRPr lang="cs-CZ" sz="2400" b="1" dirty="0"/>
          </a:p>
          <a:p>
            <a:r>
              <a:rPr lang="cs-CZ" sz="2400" b="1" dirty="0"/>
              <a:t>Aktivní imaginace</a:t>
            </a:r>
          </a:p>
          <a:p>
            <a:pPr>
              <a:buNone/>
            </a:pPr>
            <a:r>
              <a:rPr lang="cs-CZ" sz="2400" dirty="0"/>
              <a:t>C.G. Jung – asi 1916, oživení vnitřních obrazů, aktivizace hlubinné psýché v bdělém stavu, dialog mezi já a nevědomím.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/>
              <a:t>H.C. </a:t>
            </a:r>
            <a:r>
              <a:rPr lang="cs-CZ" sz="2400" dirty="0" err="1"/>
              <a:t>Leuner</a:t>
            </a:r>
            <a:r>
              <a:rPr lang="cs-CZ" sz="2400" dirty="0"/>
              <a:t> – </a:t>
            </a:r>
            <a:r>
              <a:rPr lang="cs-CZ" sz="2400" dirty="0" err="1"/>
              <a:t>Katatymně</a:t>
            </a:r>
            <a:r>
              <a:rPr lang="cs-CZ" sz="2400" dirty="0"/>
              <a:t> imaginativní psychoterapie (KIP) – výlučně imaginace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b="1" dirty="0"/>
              <a:t>Tvořivá práce s vnitřními obrazy </a:t>
            </a:r>
            <a:r>
              <a:rPr lang="cs-CZ" sz="2400" dirty="0"/>
              <a:t>- terapeutické</a:t>
            </a:r>
            <a:endParaRPr lang="cs-CZ" sz="2400" b="1" dirty="0"/>
          </a:p>
          <a:p>
            <a:pPr>
              <a:buNone/>
            </a:pPr>
            <a:r>
              <a:rPr lang="cs-CZ" sz="2400" dirty="0"/>
              <a:t>Práce s emocemi (částečně podobu obrazů), výpověď o našem </a:t>
            </a:r>
            <a:r>
              <a:rPr lang="cs-CZ" sz="2400" i="1" dirty="0"/>
              <a:t>aktuálním stavu</a:t>
            </a:r>
            <a:r>
              <a:rPr lang="cs-CZ" sz="2400" dirty="0"/>
              <a:t>, rozpoložení (k dispozici jsou jen určité obrazy).</a:t>
            </a:r>
          </a:p>
          <a:p>
            <a:pPr>
              <a:buNone/>
            </a:pPr>
            <a:endParaRPr lang="cs-CZ" sz="2400" dirty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cs-CZ" sz="3200" dirty="0"/>
              <a:t>Aktivní imaginace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>
            <a:noAutofit/>
          </a:bodyPr>
          <a:lstStyle/>
          <a:p>
            <a:r>
              <a:rPr lang="cs-CZ" sz="1800" dirty="0"/>
              <a:t>KIP: </a:t>
            </a:r>
            <a:r>
              <a:rPr lang="cs-CZ" sz="1800" dirty="0" err="1"/>
              <a:t>Katatymně</a:t>
            </a:r>
            <a:r>
              <a:rPr lang="cs-CZ" sz="1800" dirty="0"/>
              <a:t> imaginativní psychoterapie využívá imaginací, které jsou vedeny a motivovány pocitovým naladěním. Imaginovaný materiál je následně propracován, prohlouben a integrován v pohovoru. </a:t>
            </a:r>
          </a:p>
          <a:p>
            <a:r>
              <a:rPr lang="cs-CZ" sz="1800" dirty="0"/>
              <a:t>Praktický postup vypadá tak, že po uvolnění, které působí psychofyziologicky a zaměřuje pozornost na vnitřní duševní procesy, nabídne terapeut/</a:t>
            </a:r>
            <a:r>
              <a:rPr lang="cs-CZ" sz="1800" dirty="0" err="1"/>
              <a:t>ka</a:t>
            </a:r>
            <a:r>
              <a:rPr lang="cs-CZ" sz="1800" dirty="0"/>
              <a:t> motiv (např. louka, potok, vztahová osoba atd.). Tak jsou osloveny aktuální nálady, vědomé i nevědomé konflikty a rozvíjejí se na obrazné rovině. Vnitřní skutečnost je tak smysluplně zobrazena v symbolické představě. </a:t>
            </a:r>
          </a:p>
          <a:p>
            <a:r>
              <a:rPr lang="cs-CZ" sz="1800" dirty="0"/>
              <a:t>Na rozdíl od nočního snu popisuje snící terapeutovi přímo v průběhu imaginace všechno, co se odehrává před jeho vnitřním zrakem. Tak může v průběhu imaginace terapeut pacienta provázet: může ho chránit před nadměrnou úzkostí, podporovat ho svým empatickým porozuměním k dalším exploracím, podpořit ho v konfrontaci s konfliktním materiálem, povzbudit ho k novým způsobům jednání a vztahování a pod. </a:t>
            </a:r>
          </a:p>
          <a:p>
            <a:r>
              <a:rPr lang="cs-CZ" sz="1800" b="1" dirty="0"/>
              <a:t>Pacient zpracovává imaginované obrazy výtvarně nebo písemně </a:t>
            </a:r>
            <a:r>
              <a:rPr lang="cs-CZ" sz="1800" dirty="0"/>
              <a:t>a obohacuje je svými dalšími nápady. Tak pokračuje imaginací započatý proces i v době mezi terapeutickými sezeními. V pohovorech se obsahy prožité, prozkoumané a propracované v imaginacích spojují s aktuálními konflikty a životními osudy s cílem integrovat je v biografickém kontextu.</a:t>
            </a:r>
          </a:p>
          <a:p>
            <a:pPr>
              <a:buNone/>
            </a:pPr>
            <a:endParaRPr lang="cs-CZ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cs-CZ" sz="3200" dirty="0"/>
              <a:t>Aktivní </a:t>
            </a:r>
            <a:r>
              <a:rPr lang="cs-CZ" sz="3200" dirty="0" err="1"/>
              <a:t>imagnace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cs-CZ" sz="2000" dirty="0" err="1"/>
              <a:t>Katatymně</a:t>
            </a:r>
            <a:r>
              <a:rPr lang="cs-CZ" sz="2000" dirty="0"/>
              <a:t> imaginativní psychoterapie se velmi osvědčila v léčbě neurotických, funkčních a psychosomatických obtíží. </a:t>
            </a:r>
          </a:p>
          <a:p>
            <a:r>
              <a:rPr lang="cs-CZ" sz="2000" dirty="0"/>
              <a:t>KIP se uplatňuje také v rámci krizových intervencí, při práci s traumatem a v psychoterapii osobnostních poruch. </a:t>
            </a:r>
          </a:p>
          <a:p>
            <a:r>
              <a:rPr lang="cs-CZ" sz="2000" dirty="0"/>
              <a:t>Metoda KIP je vhodná jak pro krátkodobé, tak i pro dlouhodobé terapie, osvědčuje se v práci s dospělými, s dětmi i s dospívajícími. </a:t>
            </a:r>
            <a:endParaRPr lang="cs-CZ" sz="2000"/>
          </a:p>
          <a:p>
            <a:r>
              <a:rPr lang="cs-CZ" sz="2000"/>
              <a:t>Kromě </a:t>
            </a:r>
            <a:r>
              <a:rPr lang="cs-CZ" sz="2000" dirty="0"/>
              <a:t>klasického využití v individuální terapii lze KIP modifikovat i pro práci se skupinami a v párovém </a:t>
            </a:r>
            <a:r>
              <a:rPr lang="cs-CZ" sz="2000" dirty="0" err="1"/>
              <a:t>settingu</a:t>
            </a:r>
            <a:r>
              <a:rPr lang="cs-CZ" sz="2000" dirty="0"/>
              <a:t>.</a:t>
            </a:r>
          </a:p>
          <a:p>
            <a:r>
              <a:rPr lang="cs-CZ" sz="2000" dirty="0" err="1"/>
              <a:t>Katatymně</a:t>
            </a:r>
            <a:r>
              <a:rPr lang="cs-CZ" sz="2000" dirty="0"/>
              <a:t> imaginativní psychoterapie je vybudovaná s didaktickým zřetelem a jasně strukturovaná na základní, střední a vyšší stupeň a tak se dá dobře zprostředkovat a vyučovat.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sz="2800" dirty="0"/>
              <a:t>Literatura: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LOKŠOVÁ, I., LOKŠA, J. </a:t>
            </a:r>
            <a:r>
              <a:rPr lang="cs-CZ" i="1" dirty="0"/>
              <a:t>Pozornost, motivace, relaxace a tvořivost dětí ve škole. </a:t>
            </a:r>
            <a:r>
              <a:rPr lang="cs-CZ" dirty="0"/>
              <a:t>Praha: Portál, 1999. ISBN 80-7178-205-X</a:t>
            </a:r>
          </a:p>
          <a:p>
            <a:r>
              <a:rPr lang="cs-CZ" dirty="0"/>
              <a:t>OLSCHEWSKI, A. Progresivní svalová relaxace. Olomouc: Poznání, 2019</a:t>
            </a:r>
          </a:p>
          <a:p>
            <a:r>
              <a:rPr lang="cs-CZ" dirty="0"/>
              <a:t>KASTOVÁ, V. </a:t>
            </a:r>
            <a:r>
              <a:rPr lang="cs-CZ" i="1" dirty="0"/>
              <a:t>Imaginace jako prostor setkání s nevědomím</a:t>
            </a:r>
            <a:r>
              <a:rPr lang="cs-CZ" dirty="0"/>
              <a:t>. Praha: Portál, 1999.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/>
              <a:t>1. Příprava: Koncentrace na obrazy. </a:t>
            </a:r>
          </a:p>
          <a:p>
            <a:pPr>
              <a:buNone/>
            </a:pPr>
            <a:r>
              <a:rPr lang="cs-CZ" sz="2000" dirty="0"/>
              <a:t>Vnímat proud obrazů tak jak přichází, bez kritického hlasu v sobě (vnitřní policajt“). Připustit, aby obrazy plynuly.</a:t>
            </a:r>
          </a:p>
          <a:p>
            <a:pPr>
              <a:buNone/>
            </a:pPr>
            <a:r>
              <a:rPr lang="cs-CZ" sz="2400" dirty="0"/>
              <a:t>2. Uvolnění.</a:t>
            </a:r>
          </a:p>
          <a:p>
            <a:pPr>
              <a:buNone/>
            </a:pPr>
            <a:r>
              <a:rPr lang="cs-CZ" sz="2000" dirty="0"/>
              <a:t>Cokoliv, od </a:t>
            </a:r>
            <a:r>
              <a:rPr lang="cs-CZ" sz="2000" dirty="0" err="1"/>
              <a:t>autog.tréninu</a:t>
            </a:r>
            <a:r>
              <a:rPr lang="cs-CZ" sz="2000" dirty="0"/>
              <a:t>, po vlastní metody..</a:t>
            </a:r>
          </a:p>
          <a:p>
            <a:pPr>
              <a:buNone/>
            </a:pPr>
            <a:r>
              <a:rPr lang="cs-CZ" sz="2400" dirty="0"/>
              <a:t>3. jak zacházet s obrazy:</a:t>
            </a:r>
          </a:p>
          <a:p>
            <a:pPr>
              <a:buNone/>
            </a:pPr>
            <a:r>
              <a:rPr lang="cs-CZ" sz="2000" dirty="0"/>
              <a:t>Při vnímání obrazů je hned popisovat nebo vyprávět až po imaginaci (individuální práce) nebo později jakkoliv zaznamenat – ukotvení v mysli, další práce.</a:t>
            </a:r>
          </a:p>
          <a:p>
            <a:pPr>
              <a:buNone/>
            </a:pPr>
            <a:r>
              <a:rPr lang="cs-CZ" sz="2000" dirty="0"/>
              <a:t>Potíž vyjádřit slovně – volba výtvarných prostředků.</a:t>
            </a:r>
          </a:p>
          <a:p>
            <a:pPr>
              <a:buNone/>
            </a:pPr>
            <a:r>
              <a:rPr lang="cs-CZ" sz="2400" dirty="0"/>
              <a:t>4. Indikace a kontraindikace:</a:t>
            </a:r>
          </a:p>
          <a:p>
            <a:pPr>
              <a:buNone/>
            </a:pPr>
            <a:r>
              <a:rPr lang="cs-CZ" sz="2000" dirty="0"/>
              <a:t>Součást práce se sny, </a:t>
            </a:r>
          </a:p>
          <a:p>
            <a:pPr>
              <a:buNone/>
            </a:pPr>
            <a:r>
              <a:rPr lang="cs-CZ" sz="2000" dirty="0"/>
              <a:t>někdo obrazy nevidí, nebo květnaté, ale bez obsahu. Ne při psychózách a depresích, trauma, panická porucha.</a:t>
            </a:r>
          </a:p>
          <a:p>
            <a:pPr>
              <a:buNone/>
            </a:pPr>
            <a:r>
              <a:rPr lang="cs-CZ" sz="2000" dirty="0"/>
              <a:t>Nebezpečí přeceňováno.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/>
          </a:bodyPr>
          <a:lstStyle/>
          <a:p>
            <a:r>
              <a:rPr lang="cs-CZ" sz="2400" b="1" dirty="0"/>
              <a:t>Řízená imaginace:</a:t>
            </a:r>
          </a:p>
          <a:p>
            <a:pPr>
              <a:buNone/>
            </a:pPr>
            <a:r>
              <a:rPr lang="cs-CZ" sz="2400" dirty="0"/>
              <a:t>Motiv domu, motiv stromu, motiv vody</a:t>
            </a:r>
          </a:p>
          <a:p>
            <a:pPr>
              <a:buNone/>
            </a:pPr>
            <a:r>
              <a:rPr lang="cs-CZ" sz="2000" dirty="0"/>
              <a:t>Interakce během imaginace (rozhovor, krmení, zjistit, co chce)</a:t>
            </a:r>
          </a:p>
          <a:p>
            <a:pPr>
              <a:buFontTx/>
              <a:buChar char="-"/>
            </a:pPr>
            <a:r>
              <a:rPr lang="cs-CZ" sz="2000" dirty="0"/>
              <a:t>Výklad symbolů + emoce = vnitřní porozumění</a:t>
            </a:r>
          </a:p>
          <a:p>
            <a:r>
              <a:rPr lang="cs-CZ" sz="2400" b="1" dirty="0"/>
              <a:t>Schopnost Já kontrolovat vnitřní obrazy:</a:t>
            </a:r>
          </a:p>
          <a:p>
            <a:pPr>
              <a:buNone/>
            </a:pPr>
            <a:r>
              <a:rPr lang="cs-CZ" sz="2400" dirty="0"/>
              <a:t>Zastavení negativních představ: důležité !</a:t>
            </a:r>
          </a:p>
          <a:p>
            <a:pPr>
              <a:buNone/>
            </a:pPr>
            <a:r>
              <a:rPr lang="cs-CZ" sz="2400" u="sng" dirty="0" err="1"/>
              <a:t>Bihavioristé</a:t>
            </a:r>
            <a:r>
              <a:rPr lang="cs-CZ" sz="2400" dirty="0"/>
              <a:t> – </a:t>
            </a:r>
            <a:r>
              <a:rPr lang="cs-CZ" sz="2400" dirty="0" err="1"/>
              <a:t>Cautela</a:t>
            </a:r>
            <a:r>
              <a:rPr lang="cs-CZ" sz="2400" dirty="0"/>
              <a:t> – triáda sebeovládání:</a:t>
            </a:r>
          </a:p>
          <a:p>
            <a:pPr>
              <a:buNone/>
            </a:pPr>
            <a:r>
              <a:rPr lang="cs-CZ" sz="2000" dirty="0"/>
              <a:t>Říci stop, vidět stop (zastavení)</a:t>
            </a:r>
          </a:p>
          <a:p>
            <a:pPr>
              <a:buNone/>
            </a:pPr>
            <a:r>
              <a:rPr lang="cs-CZ" sz="2000" dirty="0"/>
              <a:t>Hlubokým dýcháním uvolnit tělo (uvolnění)</a:t>
            </a:r>
          </a:p>
          <a:p>
            <a:pPr>
              <a:buNone/>
            </a:pPr>
            <a:r>
              <a:rPr lang="cs-CZ" sz="2000" dirty="0"/>
              <a:t>Posílení (soustředění na pozitivní obrazy)</a:t>
            </a:r>
          </a:p>
          <a:p>
            <a:pPr>
              <a:buNone/>
            </a:pPr>
            <a:r>
              <a:rPr lang="cs-CZ" sz="2400" u="sng" dirty="0" err="1"/>
              <a:t>Jungiánské</a:t>
            </a:r>
            <a:r>
              <a:rPr lang="cs-CZ" sz="2400" u="sng" dirty="0"/>
              <a:t>:</a:t>
            </a:r>
          </a:p>
          <a:p>
            <a:pPr>
              <a:buNone/>
            </a:pPr>
            <a:r>
              <a:rPr lang="cs-CZ" sz="2000" dirty="0"/>
              <a:t>Stop (vidět, možno i vyslovit)</a:t>
            </a:r>
          </a:p>
          <a:p>
            <a:pPr>
              <a:buNone/>
            </a:pPr>
            <a:r>
              <a:rPr lang="cs-CZ" sz="2000" dirty="0"/>
              <a:t>Otázka – kdo tak zlobí, rozčílil, pomlouvá, způsobil….podívat se</a:t>
            </a:r>
          </a:p>
          <a:p>
            <a:pPr>
              <a:buNone/>
            </a:pPr>
            <a:r>
              <a:rPr lang="cs-CZ" sz="2000" dirty="0"/>
              <a:t>Uvolnění</a:t>
            </a:r>
          </a:p>
          <a:p>
            <a:pPr>
              <a:buNone/>
            </a:pPr>
            <a:r>
              <a:rPr lang="cs-CZ" sz="2000" dirty="0"/>
              <a:t>Rozbor, jak s tím zacházet (zacházení s </a:t>
            </a:r>
            <a:r>
              <a:rPr lang="cs-CZ" sz="2000" dirty="0" err="1"/>
              <a:t>ohrož.motivy</a:t>
            </a:r>
            <a:r>
              <a:rPr lang="cs-CZ" sz="2000" dirty="0"/>
              <a:t> – pohádky jako inspirace)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cs-CZ" sz="2000" dirty="0"/>
              <a:t>Kastová </a:t>
            </a:r>
            <a:r>
              <a:rPr lang="cs-CZ" sz="2000" dirty="0" err="1"/>
              <a:t>Verena</a:t>
            </a:r>
            <a:r>
              <a:rPr lang="cs-CZ" sz="2000" dirty="0"/>
              <a:t>: Imaginace jako prostor setkání s nevědomím.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544616"/>
          </a:xfrm>
        </p:spPr>
        <p:txBody>
          <a:bodyPr>
            <a:normAutofit/>
          </a:bodyPr>
          <a:lstStyle/>
          <a:p>
            <a:r>
              <a:rPr lang="cs-CZ" sz="2400" b="1" dirty="0"/>
              <a:t>Obrazy uvolnění:</a:t>
            </a:r>
          </a:p>
          <a:p>
            <a:pPr>
              <a:buNone/>
            </a:pPr>
            <a:r>
              <a:rPr lang="cs-CZ" sz="2000" dirty="0"/>
              <a:t>To, co nám dělá dobře, když si to představíme, pohoda. Spíše klid, obrazy co vyzařují pocit velkého klidu a pohody. Spíše statické.</a:t>
            </a:r>
          </a:p>
          <a:p>
            <a:pPr>
              <a:buNone/>
            </a:pPr>
            <a:r>
              <a:rPr lang="cs-CZ" sz="2000" dirty="0"/>
              <a:t>Možno použít při náročných imaginacích – přerušit jimi konfliktní nebo velmi emoční imaginace. MUSÍ TO BÝT SOUČÁST DOHODY, klient je připravený.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i="1" dirty="0"/>
              <a:t>Představte si situaci, ve které se cítíte obzvláště dobře, nebo takovou, ve které byste se mohli takto dobře cítit.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Zároveň odhalují nějakou naší základní problematiku. (příklady: nic nemuset, tančit uprostřed davu).</a:t>
            </a:r>
          </a:p>
          <a:p>
            <a:pPr>
              <a:buNone/>
            </a:pPr>
            <a:endParaRPr lang="cs-CZ" sz="2000" dirty="0"/>
          </a:p>
          <a:p>
            <a:r>
              <a:rPr lang="cs-CZ" sz="2400" b="1" dirty="0"/>
              <a:t>Proud vnitřních obrazů:</a:t>
            </a:r>
          </a:p>
          <a:p>
            <a:pPr>
              <a:buNone/>
            </a:pPr>
            <a:r>
              <a:rPr lang="cs-CZ" sz="2000" dirty="0"/>
              <a:t>„rozpohybování obrazů se „trénuje“. Motiv vody (obsahuje pohyb sama o sobě)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cs-CZ" sz="2000" dirty="0"/>
              <a:t>Kastová </a:t>
            </a:r>
            <a:r>
              <a:rPr lang="cs-CZ" sz="2000" dirty="0" err="1"/>
              <a:t>Verena</a:t>
            </a:r>
            <a:r>
              <a:rPr lang="cs-CZ" sz="2000" dirty="0"/>
              <a:t>: Imaginace jako prostor setkání s nevědomím.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/>
              <a:t>Dále motiv pohybujících se zvířat nebo motiv cesty.</a:t>
            </a:r>
          </a:p>
          <a:p>
            <a:pPr>
              <a:buNone/>
            </a:pPr>
            <a:r>
              <a:rPr lang="cs-CZ" sz="2000" dirty="0"/>
              <a:t>Básnické obrazy, vlastní sny, pohádky = oživení těchto obrazů.</a:t>
            </a:r>
          </a:p>
          <a:p>
            <a:pPr>
              <a:buNone/>
            </a:pPr>
            <a:endParaRPr lang="cs-CZ" sz="2000" dirty="0"/>
          </a:p>
          <a:p>
            <a:r>
              <a:rPr lang="cs-CZ" sz="2400" b="1" dirty="0"/>
              <a:t>Obraz sebe sama v různých motivech:</a:t>
            </a:r>
          </a:p>
          <a:p>
            <a:pPr>
              <a:buNone/>
            </a:pPr>
            <a:r>
              <a:rPr lang="cs-CZ" sz="2000" dirty="0"/>
              <a:t>Nejprve se sledovat s pozice pozorovatele, vytvořit si obraz o sobě, dále se ztotožnit. Symbolické obrazy nás samotných z nevědomí.</a:t>
            </a:r>
          </a:p>
          <a:p>
            <a:pPr>
              <a:buNone/>
            </a:pPr>
            <a:r>
              <a:rPr lang="cs-CZ" sz="2000" dirty="0"/>
              <a:t>Motiv krajiny: počasí, kde jsme, nálada</a:t>
            </a:r>
          </a:p>
          <a:p>
            <a:pPr>
              <a:buNone/>
            </a:pPr>
            <a:r>
              <a:rPr lang="cs-CZ" sz="2000" dirty="0"/>
              <a:t>Motiv vody: aktuální psychická dynamika, životní dráha.</a:t>
            </a:r>
          </a:p>
          <a:p>
            <a:pPr>
              <a:buNone/>
            </a:pPr>
            <a:r>
              <a:rPr lang="cs-CZ" sz="2000" dirty="0"/>
              <a:t>Motiv stromu: zakořenění ve světě, bezprostřední </a:t>
            </a:r>
            <a:r>
              <a:rPr lang="cs-CZ" sz="2000" dirty="0" err="1"/>
              <a:t>sebeobraz</a:t>
            </a:r>
            <a:r>
              <a:rPr lang="cs-CZ" sz="2000" dirty="0"/>
              <a:t>.</a:t>
            </a:r>
          </a:p>
          <a:p>
            <a:pPr>
              <a:buNone/>
            </a:pPr>
            <a:r>
              <a:rPr lang="cs-CZ" sz="2000" dirty="0"/>
              <a:t>Motiv zvířete: instinktivní, vitální složka nás samotných.</a:t>
            </a:r>
          </a:p>
          <a:p>
            <a:pPr>
              <a:buNone/>
            </a:pPr>
            <a:r>
              <a:rPr lang="cs-CZ" sz="2000" dirty="0"/>
              <a:t>Motiv ostrova: odkázanost na sebe sama a sociální vztahy.</a:t>
            </a:r>
          </a:p>
          <a:p>
            <a:pPr>
              <a:buNone/>
            </a:pPr>
            <a:r>
              <a:rPr lang="cs-CZ" sz="2000" dirty="0"/>
              <a:t>Motiv jeviště: dvě podoby, dialog. Protikladné části nás samotných.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cs-CZ" sz="2000" dirty="0"/>
              <a:t>Kastová </a:t>
            </a:r>
            <a:r>
              <a:rPr lang="cs-CZ" sz="2000" dirty="0" err="1"/>
              <a:t>Verena</a:t>
            </a:r>
            <a:r>
              <a:rPr lang="cs-CZ" sz="2000" dirty="0"/>
              <a:t>: Imaginace jako prostor setkání s nevědomím.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3D8D83C3-AA84-42C1-BEE1-C899756629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760386"/>
            <a:ext cx="4896544" cy="5620942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6A968D-CF21-41C8-B99E-F8DD77273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rmAutofit/>
          </a:bodyPr>
          <a:lstStyle/>
          <a:p>
            <a:r>
              <a:rPr lang="cs-CZ" sz="2000" dirty="0"/>
              <a:t>Kastová Verena: Imaginace jako prostor setkání s nevědomím.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729BF5-759C-4386-ADF7-65CA35090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904656"/>
          </a:xfrm>
        </p:spPr>
        <p:txBody>
          <a:bodyPr>
            <a:normAutofit/>
          </a:bodyPr>
          <a:lstStyle/>
          <a:p>
            <a:r>
              <a:rPr lang="cs-CZ" sz="2400" b="1" dirty="0"/>
              <a:t>Kontrolování vnitřních obrazů:</a:t>
            </a:r>
          </a:p>
          <a:p>
            <a:r>
              <a:rPr lang="cs-CZ" sz="2000" dirty="0"/>
              <a:t>Zastavení negativních představ (STOP, říci, vidět)</a:t>
            </a:r>
          </a:p>
          <a:p>
            <a:r>
              <a:rPr lang="cs-CZ" sz="2000" dirty="0"/>
              <a:t>Prohlížení negativních představ (obraz něco chce sdělit: aspekty sebe samého, nepříjemná realita)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400" b="1" dirty="0"/>
              <a:t>Strategie intervence </a:t>
            </a:r>
            <a:r>
              <a:rPr lang="cs-CZ" sz="2400" dirty="0"/>
              <a:t>(individuální práce)</a:t>
            </a:r>
          </a:p>
          <a:p>
            <a:r>
              <a:rPr lang="cs-CZ" sz="2000" dirty="0"/>
              <a:t>Prohlédnutí děsivých obrazů, hledání moudrého průvodce</a:t>
            </a:r>
          </a:p>
          <a:p>
            <a:r>
              <a:rPr lang="cs-CZ" sz="2000" dirty="0"/>
              <a:t>Obrazy zvířat a jak se k nim vztahovat (dynamika partnerského vztahu, přijímat svou zvířecí stránku-pudy, instinkty – inspirace pohádkami)</a:t>
            </a:r>
          </a:p>
          <a:p>
            <a:r>
              <a:rPr lang="cs-CZ" sz="2000" dirty="0"/>
              <a:t>Hrozivá zvířata (pozorovat, navázat kontakt, krmení…)</a:t>
            </a:r>
          </a:p>
          <a:p>
            <a:r>
              <a:rPr lang="cs-CZ" sz="2000" dirty="0"/>
              <a:t>Zacházení s ohrožujícími motivy: rozvoj odvahy ke strachu!!! Rozpoznat, kdy je to moc. Strategie (známe z pohádek):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1600" dirty="0"/>
              <a:t>Oslovit aspekt figury, který je přátelský (čertova babička, matka) 2. Boj 3.Lest 4.Únik 5. Použití magických předmětů 6. Intervence</a:t>
            </a:r>
          </a:p>
          <a:p>
            <a:pPr marL="2171700" lvl="4" indent="-457200">
              <a:buFont typeface="+mj-lt"/>
              <a:buAutoNum type="arabicPeriod"/>
            </a:pPr>
            <a:endParaRPr lang="cs-CZ" sz="800" dirty="0"/>
          </a:p>
          <a:p>
            <a:r>
              <a:rPr lang="cs-CZ" sz="2000" dirty="0"/>
              <a:t>Zacházení s překážkami (motiv vody)</a:t>
            </a:r>
          </a:p>
        </p:txBody>
      </p:sp>
    </p:spTree>
    <p:extLst>
      <p:ext uri="{BB962C8B-B14F-4D97-AF65-F5344CB8AC3E}">
        <p14:creationId xmlns:p14="http://schemas.microsoft.com/office/powerpoint/2010/main" val="426467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en-US" sz="2000" b="1" dirty="0" err="1"/>
              <a:t>Relaxace</a:t>
            </a:r>
            <a:endParaRPr lang="cs-CZ" sz="2000" dirty="0"/>
          </a:p>
          <a:p>
            <a:r>
              <a:rPr lang="cs-CZ" sz="2000" dirty="0"/>
              <a:t>znamená </a:t>
            </a:r>
            <a:r>
              <a:rPr lang="cs-CZ" sz="2000" b="1" dirty="0"/>
              <a:t>tělesné i duševní uvolnění</a:t>
            </a:r>
            <a:r>
              <a:rPr lang="cs-CZ" sz="2000" dirty="0"/>
              <a:t>. Jejím prováděním uvolňujeme své svalové napětí (tenzi) a zároveň i své napětí duševní. Oba typy napětí spolu totiž úzce souvisejí.</a:t>
            </a:r>
          </a:p>
          <a:p>
            <a:r>
              <a:rPr lang="en-US" sz="2000" b="1" dirty="0" err="1"/>
              <a:t>základní</a:t>
            </a:r>
            <a:r>
              <a:rPr lang="en-US" sz="2000" b="1" dirty="0"/>
              <a:t> </a:t>
            </a:r>
            <a:r>
              <a:rPr lang="en-US" sz="2000" b="1" dirty="0" err="1"/>
              <a:t>součástí</a:t>
            </a:r>
            <a:r>
              <a:rPr lang="en-US" sz="2000" b="1" dirty="0"/>
              <a:t> </a:t>
            </a:r>
            <a:r>
              <a:rPr lang="en-US" sz="2000" b="1" dirty="0" err="1"/>
              <a:t>duševní</a:t>
            </a:r>
            <a:r>
              <a:rPr lang="en-US" sz="2000" b="1" dirty="0"/>
              <a:t> </a:t>
            </a:r>
            <a:r>
              <a:rPr lang="en-US" sz="2000" b="1" dirty="0" err="1"/>
              <a:t>hygieny</a:t>
            </a:r>
            <a:r>
              <a:rPr lang="en-US" sz="2000" dirty="0"/>
              <a:t> (</a:t>
            </a:r>
            <a:r>
              <a:rPr lang="en-US" sz="2000" dirty="0" err="1"/>
              <a:t>prevence</a:t>
            </a:r>
            <a:r>
              <a:rPr lang="en-US" sz="2000" dirty="0"/>
              <a:t> a </a:t>
            </a:r>
            <a:r>
              <a:rPr lang="en-US" sz="2000" dirty="0" err="1"/>
              <a:t>preventivní</a:t>
            </a:r>
            <a:r>
              <a:rPr lang="en-US" sz="2000" dirty="0"/>
              <a:t> </a:t>
            </a:r>
            <a:r>
              <a:rPr lang="en-US" sz="2000" dirty="0" err="1"/>
              <a:t>chování</a:t>
            </a:r>
            <a:r>
              <a:rPr lang="en-US" sz="2000" dirty="0"/>
              <a:t>)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Dovednost relaxovat, uvolnit se, je předpokladem uklidnění a duševní vyrovnanosti. </a:t>
            </a:r>
            <a:r>
              <a:rPr lang="cs-CZ" sz="2000" b="1" dirty="0"/>
              <a:t>Člověk, jenž ovládá relaxaci, mívá pevnější duševní i tělesné zdraví, lepší pracovní výkonnost, lépe se soustředí, méně unaví, a bývá v životě spokojenější.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Relaxaci </a:t>
            </a:r>
            <a:r>
              <a:rPr lang="cs-CZ" sz="2000" b="1" dirty="0"/>
              <a:t>je možné se naučit</a:t>
            </a:r>
            <a:r>
              <a:rPr lang="cs-CZ" sz="2000" dirty="0"/>
              <a:t> a je vhodné postupovat přitom od snazších způsobů a metod k obtížnějším.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cs-CZ" sz="2400" b="1" dirty="0"/>
              <a:t>základní pravidla:</a:t>
            </a:r>
            <a:endParaRPr lang="cs-CZ" sz="2400" dirty="0"/>
          </a:p>
          <a:p>
            <a:pPr lvl="0"/>
            <a:r>
              <a:rPr lang="cs-CZ" sz="2400" dirty="0"/>
              <a:t>Cvičení začínejte provádět v </a:t>
            </a:r>
            <a:r>
              <a:rPr lang="cs-CZ" sz="2400" b="1" dirty="0"/>
              <a:t>tichém prostředí</a:t>
            </a:r>
            <a:r>
              <a:rPr lang="cs-CZ" sz="2400" dirty="0"/>
              <a:t>, v němž nehrozí nepředvídané vyrušování.</a:t>
            </a:r>
          </a:p>
          <a:p>
            <a:pPr lvl="0"/>
            <a:r>
              <a:rPr lang="cs-CZ" sz="2400" b="1" dirty="0"/>
              <a:t>Vyhýbejte se křečovitému úsilí </a:t>
            </a:r>
            <a:r>
              <a:rPr lang="cs-CZ" sz="2400" dirty="0"/>
              <a:t>(„teď se musím </a:t>
            </a:r>
            <a:r>
              <a:rPr lang="cs-CZ" sz="2400" dirty="0" err="1"/>
              <a:t>zrelaxovat</a:t>
            </a:r>
            <a:r>
              <a:rPr lang="cs-CZ" sz="2400" dirty="0"/>
              <a:t>“), spíše ke cvičení přistupujte jako k vítané možnosti, jak zlepšit kvalitu svého života.</a:t>
            </a:r>
          </a:p>
          <a:p>
            <a:pPr lvl="0"/>
            <a:r>
              <a:rPr lang="cs-CZ" sz="2400" dirty="0"/>
              <a:t>Známkou správného provádění relaxace je </a:t>
            </a:r>
            <a:r>
              <a:rPr lang="cs-CZ" sz="2400" b="1" dirty="0"/>
              <a:t>pocit </a:t>
            </a:r>
            <a:r>
              <a:rPr lang="cs-CZ" sz="2400" b="1" dirty="0" err="1"/>
              <a:t>příjemna</a:t>
            </a:r>
            <a:r>
              <a:rPr lang="cs-CZ" sz="2400" dirty="0"/>
              <a:t>; pokud by vám relaxace měla přinášet nepříjemné pocity, děláte někde chybu (přílišná snaha, křečovitost, nevhodné podmínky).</a:t>
            </a:r>
          </a:p>
          <a:p>
            <a:r>
              <a:rPr lang="cs-CZ" sz="2400" dirty="0"/>
              <a:t>Výchozích poloh pro relaxaci je několik: </a:t>
            </a:r>
            <a:r>
              <a:rPr lang="cs-CZ" sz="2400" b="1" dirty="0"/>
              <a:t>leh</a:t>
            </a:r>
            <a:r>
              <a:rPr lang="cs-CZ" sz="2400" dirty="0"/>
              <a:t> (na zádech, na boku, na břiše), </a:t>
            </a:r>
            <a:r>
              <a:rPr lang="cs-CZ" sz="2400" b="1" dirty="0"/>
              <a:t>sed</a:t>
            </a:r>
            <a:r>
              <a:rPr lang="cs-CZ" sz="2400" dirty="0"/>
              <a:t> (v lenošce, na židli, na podložce se zkříženýma nohama). Relaxačních poloh je ovšem více, úspěšně probíhají dokonce pokusy s relaxací ve vodním prostředí. Také každá jógová pozice (ásana) je zároveň relaxační. Relaxovat je možno i vestoje.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dirty="0"/>
              <a:t>Relaxace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cs-CZ" sz="2800" dirty="0"/>
              <a:t>Dva základní relaxační přístupy:</a:t>
            </a:r>
          </a:p>
          <a:p>
            <a:endParaRPr lang="cs-CZ" sz="2800" dirty="0"/>
          </a:p>
          <a:p>
            <a:r>
              <a:rPr lang="cs-CZ" sz="2800" dirty="0"/>
              <a:t>1. Progresivní svalová (</a:t>
            </a:r>
            <a:r>
              <a:rPr lang="cs-CZ" sz="2800" dirty="0" err="1"/>
              <a:t>Jacobson</a:t>
            </a:r>
            <a:r>
              <a:rPr lang="cs-CZ" sz="2800" dirty="0"/>
              <a:t>). </a:t>
            </a:r>
          </a:p>
          <a:p>
            <a:pPr>
              <a:buNone/>
            </a:pPr>
            <a:r>
              <a:rPr lang="cs-CZ" sz="2400" dirty="0"/>
              <a:t>Napětí a uvolnění ve svalech, trénink soustředění a </a:t>
            </a:r>
            <a:r>
              <a:rPr lang="cs-CZ" sz="2400" dirty="0" err="1"/>
              <a:t>pozonosti</a:t>
            </a:r>
            <a:r>
              <a:rPr lang="cs-CZ" sz="2400" dirty="0"/>
              <a:t>. Lze provádět s otevřenýma očima, nejsou zásadní </a:t>
            </a:r>
            <a:r>
              <a:rPr lang="cs-CZ" sz="2400" dirty="0" err="1"/>
              <a:t>kontraindkace</a:t>
            </a:r>
            <a:r>
              <a:rPr lang="cs-CZ" sz="2400" dirty="0"/>
              <a:t>. Vhodné i pro děti.</a:t>
            </a:r>
          </a:p>
          <a:p>
            <a:pPr>
              <a:buNone/>
            </a:pPr>
            <a:endParaRPr lang="cs-CZ" sz="2400" dirty="0"/>
          </a:p>
          <a:p>
            <a:r>
              <a:rPr lang="cs-CZ" sz="2800" dirty="0"/>
              <a:t>2. Útlumová relaxace (Schulz)</a:t>
            </a:r>
          </a:p>
          <a:p>
            <a:pPr>
              <a:buNone/>
            </a:pPr>
            <a:r>
              <a:rPr lang="cs-CZ" sz="2400" dirty="0"/>
              <a:t>Postupné uvolnění celého těla, klidová fáze. Utlumení aktivity a pozornosti k vnějším podnětům – útlum. Hluboká relaxace.</a:t>
            </a:r>
          </a:p>
          <a:p>
            <a:pPr>
              <a:buNone/>
            </a:pPr>
            <a:r>
              <a:rPr lang="cs-CZ" sz="2400" dirty="0"/>
              <a:t>Kontraindikace: psychotické stavy, záchvatovitá onemocnění.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cs-CZ" sz="2400" b="1" dirty="0" err="1"/>
              <a:t>Mariščukův</a:t>
            </a:r>
            <a:r>
              <a:rPr lang="cs-CZ" sz="2400" b="1" dirty="0"/>
              <a:t> relaxační </a:t>
            </a:r>
            <a:r>
              <a:rPr lang="cs-CZ" sz="2400" b="1" dirty="0" err="1"/>
              <a:t>tréning</a:t>
            </a:r>
            <a:r>
              <a:rPr lang="cs-CZ" sz="2400" b="1" dirty="0"/>
              <a:t>:</a:t>
            </a:r>
          </a:p>
          <a:p>
            <a:r>
              <a:rPr lang="cs-CZ" sz="2000" u="sng" dirty="0"/>
              <a:t>Cvičení na přeladění emocí:</a:t>
            </a:r>
          </a:p>
          <a:p>
            <a:pPr>
              <a:buNone/>
            </a:pPr>
            <a:r>
              <a:rPr lang="cs-CZ" sz="1800" dirty="0"/>
              <a:t>Ve stoje, v sedě nebo v leže:</a:t>
            </a:r>
          </a:p>
          <a:p>
            <a:pPr marL="457200" indent="-457200">
              <a:buAutoNum type="arabicPeriod"/>
            </a:pPr>
            <a:r>
              <a:rPr lang="cs-CZ" sz="1800" dirty="0"/>
              <a:t>Dvakrát až třikrát napneme a uvolníme svaly celého těla</a:t>
            </a:r>
          </a:p>
          <a:p>
            <a:pPr marL="457200" indent="-457200">
              <a:buAutoNum type="arabicPeriod"/>
            </a:pPr>
            <a:r>
              <a:rPr lang="cs-CZ" sz="1800" dirty="0"/>
              <a:t>Hluboký nádech, zvedneme ruce, prsty jsou propnuté, protáhneme se.</a:t>
            </a:r>
          </a:p>
          <a:p>
            <a:pPr marL="457200" indent="-457200">
              <a:buAutoNum type="arabicPeriod"/>
            </a:pPr>
            <a:r>
              <a:rPr lang="cs-CZ" sz="1800" dirty="0"/>
              <a:t>Napneme svalstvo celého těla, zadržíme dech.</a:t>
            </a:r>
          </a:p>
          <a:p>
            <a:pPr marL="457200" indent="-457200">
              <a:buAutoNum type="arabicPeriod"/>
            </a:pPr>
            <a:r>
              <a:rPr lang="cs-CZ" sz="1800" dirty="0"/>
              <a:t>Dvakrát až třikrát zadržíme svalové napětí a dech.</a:t>
            </a:r>
          </a:p>
          <a:p>
            <a:pPr marL="457200" indent="-457200">
              <a:buAutoNum type="arabicPeriod"/>
            </a:pPr>
            <a:r>
              <a:rPr lang="cs-CZ" sz="1800" dirty="0"/>
              <a:t>Uděláme uvolněný podřep, hlavu skloníme na prsa – úplný nádech, několik vdechů a potom několik prodloužených, uvolněných výdechů.</a:t>
            </a:r>
          </a:p>
          <a:p>
            <a:pPr marL="457200" indent="-457200">
              <a:buAutoNum type="arabicPeriod"/>
            </a:pPr>
            <a:r>
              <a:rPr lang="cs-CZ" sz="1800" dirty="0"/>
              <a:t>Co nejvíce uvolníme svalstvo, volníme se, děláme lehké poskoky, volně se „klátíme“. Potom se masírujeme, proklepáváme a hněteme.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u="sng" dirty="0"/>
              <a:t>Cvičení k odstranění psychického napětí:</a:t>
            </a:r>
          </a:p>
          <a:p>
            <a:pPr>
              <a:buNone/>
            </a:pPr>
            <a:r>
              <a:rPr lang="cs-CZ" sz="2000" u="sng" dirty="0"/>
              <a:t>Zvládání stresových situací</a:t>
            </a:r>
            <a:r>
              <a:rPr lang="cs-CZ" sz="2000" dirty="0"/>
              <a:t>: </a:t>
            </a:r>
          </a:p>
          <a:p>
            <a:pPr>
              <a:buNone/>
            </a:pPr>
            <a:r>
              <a:rPr lang="cs-CZ" sz="2000" dirty="0"/>
              <a:t>nádech-sek./výdech-sek. zadržení dechu-sek.</a:t>
            </a:r>
          </a:p>
          <a:p>
            <a:pPr>
              <a:buNone/>
            </a:pPr>
            <a:r>
              <a:rPr lang="cs-CZ" sz="2000" dirty="0"/>
              <a:t>4/4  2  4/5  2  4/6  2  4/7  2  4/8  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en-US" sz="2400" b="1" dirty="0" err="1"/>
              <a:t>Jacobsonov</a:t>
            </a:r>
            <a:r>
              <a:rPr lang="cs-CZ" sz="2400" b="1" dirty="0"/>
              <a:t>a</a:t>
            </a:r>
            <a:r>
              <a:rPr lang="en-US" sz="2400" b="1" dirty="0"/>
              <a:t> </a:t>
            </a:r>
            <a:r>
              <a:rPr lang="en-US" sz="2400" b="1" dirty="0" err="1"/>
              <a:t>progresivní</a:t>
            </a:r>
            <a:r>
              <a:rPr lang="en-US" sz="2400" b="1" dirty="0"/>
              <a:t> </a:t>
            </a:r>
            <a:r>
              <a:rPr lang="en-US" sz="2400" b="1" dirty="0" err="1"/>
              <a:t>svalov</a:t>
            </a:r>
            <a:r>
              <a:rPr lang="cs-CZ" sz="2400" b="1" dirty="0"/>
              <a:t>á </a:t>
            </a:r>
            <a:r>
              <a:rPr lang="en-US" sz="2400" b="1" dirty="0" err="1"/>
              <a:t>relaxac</a:t>
            </a:r>
            <a:r>
              <a:rPr lang="cs-CZ" sz="2400" b="1" dirty="0"/>
              <a:t>e</a:t>
            </a:r>
          </a:p>
          <a:p>
            <a:r>
              <a:rPr lang="cs-CZ" sz="2400" dirty="0"/>
              <a:t>Edmund </a:t>
            </a:r>
            <a:r>
              <a:rPr lang="cs-CZ" sz="2400" dirty="0" err="1"/>
              <a:t>Jacobson</a:t>
            </a:r>
            <a:r>
              <a:rPr lang="cs-CZ" sz="2400" dirty="0"/>
              <a:t>, rozvíjí od 1930.</a:t>
            </a:r>
          </a:p>
          <a:p>
            <a:pPr>
              <a:buNone/>
            </a:pPr>
            <a:r>
              <a:rPr lang="cs-CZ" sz="2400" dirty="0"/>
              <a:t>Vztah mezi emočním napětím / strachem a zvýšením svalového napětí.</a:t>
            </a:r>
          </a:p>
          <a:p>
            <a:r>
              <a:rPr lang="cs-CZ" sz="2400" b="1" dirty="0"/>
              <a:t>Indikace</a:t>
            </a:r>
            <a:r>
              <a:rPr lang="cs-CZ" sz="2400" dirty="0"/>
              <a:t>: …nespavost, bolest hlavy z napětí, migréna, strach a úzkost, tréma, …</a:t>
            </a:r>
          </a:p>
          <a:p>
            <a:pPr>
              <a:buNone/>
            </a:pPr>
            <a:r>
              <a:rPr lang="cs-CZ" sz="2400" b="1" dirty="0"/>
              <a:t>Kontraindikace</a:t>
            </a:r>
            <a:r>
              <a:rPr lang="cs-CZ" sz="2400" dirty="0"/>
              <a:t>:…</a:t>
            </a:r>
            <a:r>
              <a:rPr lang="cs-CZ" sz="2400" dirty="0" err="1"/>
              <a:t>miositida</a:t>
            </a:r>
            <a:r>
              <a:rPr lang="cs-CZ" sz="2400" dirty="0"/>
              <a:t> (zánětlivé on.svalů), akutní ústřel, akutní svalový revmatizmus, akutní artritidy, kardiovaskulární onemocnění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b="1" dirty="0"/>
              <a:t>napínat a uvolňovat svaly </a:t>
            </a:r>
            <a:r>
              <a:rPr lang="cs-CZ" sz="2400" dirty="0"/>
              <a:t>a soustředit se na pocity uvolnění.</a:t>
            </a:r>
          </a:p>
          <a:p>
            <a:pPr>
              <a:buNone/>
            </a:pPr>
            <a:r>
              <a:rPr lang="cs-CZ" sz="2400" dirty="0"/>
              <a:t>Výhody: snadné k naučení, rychlé a spolehlivé výsledky (x Schulzova aut.trén.). N </a:t>
            </a:r>
            <a:r>
              <a:rPr lang="cs-CZ" sz="2400" dirty="0" err="1"/>
              <a:t>epracuje</a:t>
            </a:r>
            <a:r>
              <a:rPr lang="cs-CZ" sz="2400" dirty="0"/>
              <a:t> se se sugescí. Univerzálně aplikovatelná relaxační metoda.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Napneme chodidla, propneme </a:t>
            </a:r>
            <a:r>
              <a:rPr lang="cs-CZ" dirty="0" err="1"/>
              <a:t>špicky</a:t>
            </a:r>
            <a:r>
              <a:rPr lang="cs-CZ" dirty="0"/>
              <a:t> na nohou.</a:t>
            </a:r>
          </a:p>
          <a:p>
            <a:pPr>
              <a:buNone/>
            </a:pPr>
            <a:r>
              <a:rPr lang="cs-CZ" dirty="0"/>
              <a:t>Napětí….napětí….a uvolnění.</a:t>
            </a:r>
          </a:p>
          <a:p>
            <a:r>
              <a:rPr lang="cs-CZ" dirty="0"/>
              <a:t>Napneme lýtka, </a:t>
            </a:r>
            <a:r>
              <a:rPr lang="cs-CZ" dirty="0" err="1"/>
              <a:t>špicky</a:t>
            </a:r>
            <a:r>
              <a:rPr lang="cs-CZ" dirty="0"/>
              <a:t> dopředu, paty dozadu.</a:t>
            </a:r>
          </a:p>
          <a:p>
            <a:pPr>
              <a:buNone/>
            </a:pPr>
            <a:r>
              <a:rPr lang="cs-CZ" dirty="0"/>
              <a:t>Napětí….napětí….a uvolnění.</a:t>
            </a:r>
          </a:p>
          <a:p>
            <a:r>
              <a:rPr lang="cs-CZ" dirty="0"/>
              <a:t>Napneme holenní svaly.</a:t>
            </a:r>
          </a:p>
          <a:p>
            <a:pPr>
              <a:buNone/>
            </a:pPr>
            <a:r>
              <a:rPr lang="cs-CZ" dirty="0"/>
              <a:t>Napětí….napětí….a uvolnění.</a:t>
            </a:r>
          </a:p>
          <a:p>
            <a:r>
              <a:rPr lang="cs-CZ" dirty="0"/>
              <a:t> Napneme zadní stranu stehen, tlačíme paty do podložky.</a:t>
            </a:r>
          </a:p>
          <a:p>
            <a:pPr>
              <a:buNone/>
            </a:pPr>
            <a:r>
              <a:rPr lang="cs-CZ" dirty="0"/>
              <a:t>Napětí….napětí….a uvolnění.</a:t>
            </a:r>
          </a:p>
          <a:p>
            <a:r>
              <a:rPr lang="cs-CZ" dirty="0"/>
              <a:t>Napneme přední stranu stehen, propneme nohy v kolenech.</a:t>
            </a:r>
          </a:p>
          <a:p>
            <a:pPr>
              <a:buNone/>
            </a:pPr>
            <a:r>
              <a:rPr lang="cs-CZ" dirty="0"/>
              <a:t>Napětí….napětí….a uvolnění.</a:t>
            </a:r>
          </a:p>
          <a:p>
            <a:r>
              <a:rPr lang="cs-CZ" dirty="0"/>
              <a:t>Napneme sedací svaly.</a:t>
            </a:r>
          </a:p>
          <a:p>
            <a:pPr>
              <a:buNone/>
            </a:pPr>
            <a:r>
              <a:rPr lang="cs-CZ" dirty="0"/>
              <a:t>Napětí….napětí….a uvolnění.</a:t>
            </a:r>
          </a:p>
          <a:p>
            <a:r>
              <a:rPr lang="cs-CZ" dirty="0"/>
              <a:t>Napneme břišní svaly, jako bychom zvedali nohy od podložky.</a:t>
            </a:r>
          </a:p>
          <a:p>
            <a:pPr>
              <a:buNone/>
            </a:pPr>
            <a:r>
              <a:rPr lang="cs-CZ" dirty="0"/>
              <a:t>Napětí….napětí….a uvolnění.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865515"/>
          </a:xfrm>
        </p:spPr>
        <p:txBody>
          <a:bodyPr>
            <a:noAutofit/>
          </a:bodyPr>
          <a:lstStyle/>
          <a:p>
            <a:r>
              <a:rPr lang="cs-CZ" sz="1600" dirty="0"/>
              <a:t>Napneme hrudní svaly, vypneme hruď.</a:t>
            </a:r>
          </a:p>
          <a:p>
            <a:r>
              <a:rPr lang="cs-CZ" sz="1600" dirty="0"/>
              <a:t>Napneme svaly na zádech, vystrčíme břicho.</a:t>
            </a:r>
          </a:p>
          <a:p>
            <a:r>
              <a:rPr lang="cs-CZ" sz="1600" dirty="0"/>
              <a:t>Napneme svaly na ramenech, tlačíme ramena dozadu a k sobě.</a:t>
            </a:r>
          </a:p>
          <a:p>
            <a:r>
              <a:rPr lang="cs-CZ" sz="1600" dirty="0"/>
              <a:t> Napneme bicepsy, zatneme ruce v pěst.</a:t>
            </a:r>
          </a:p>
          <a:p>
            <a:r>
              <a:rPr lang="cs-CZ" sz="1600" dirty="0"/>
              <a:t>Napneme přední stranu předloktí, propneme ruce v loktech.</a:t>
            </a:r>
          </a:p>
          <a:p>
            <a:r>
              <a:rPr lang="cs-CZ" sz="1600" dirty="0"/>
              <a:t> Napneme zadní stranu předloktí, ruce v pěst.</a:t>
            </a:r>
          </a:p>
          <a:p>
            <a:r>
              <a:rPr lang="cs-CZ" sz="1600" dirty="0"/>
              <a:t> Napneme zápěstí, ohneme ruce na jednu stranu v zápěstí.</a:t>
            </a:r>
          </a:p>
          <a:p>
            <a:r>
              <a:rPr lang="cs-CZ" sz="1600" dirty="0"/>
              <a:t>Napneme zápěstí, ohneme ruce na druhou stranu.</a:t>
            </a:r>
          </a:p>
          <a:p>
            <a:r>
              <a:rPr lang="cs-CZ" sz="1600" dirty="0"/>
              <a:t> Napneme krční svaly, tlačíme hlavu do podložky.</a:t>
            </a:r>
          </a:p>
          <a:p>
            <a:r>
              <a:rPr lang="cs-CZ" sz="1600" dirty="0"/>
              <a:t> Napneme svaly kolem úst, našpulíme rty.</a:t>
            </a:r>
          </a:p>
          <a:p>
            <a:r>
              <a:rPr lang="cs-CZ" sz="1600" dirty="0"/>
              <a:t> Napneme žvýkací svaly, skousneme do stoliček.</a:t>
            </a:r>
          </a:p>
          <a:p>
            <a:r>
              <a:rPr lang="cs-CZ" sz="1600" dirty="0"/>
              <a:t> Napneme nosní svaly, skrčíme nos jako když něco </a:t>
            </a:r>
            <a:r>
              <a:rPr lang="cs-CZ" sz="1600" dirty="0" err="1"/>
              <a:t>smrdí</a:t>
            </a:r>
            <a:r>
              <a:rPr lang="cs-CZ" sz="1600" dirty="0"/>
              <a:t>.</a:t>
            </a:r>
          </a:p>
          <a:p>
            <a:r>
              <a:rPr lang="cs-CZ" sz="1600" dirty="0"/>
              <a:t> Napneme čelo, svraštíme čelo, jako když se něčemu divíme.</a:t>
            </a:r>
          </a:p>
          <a:p>
            <a:r>
              <a:rPr lang="cs-CZ" sz="1600" dirty="0"/>
              <a:t> Napneme svaly kolem očí, silně tlačíme víčka dolů.</a:t>
            </a:r>
          </a:p>
          <a:p>
            <a:pPr>
              <a:buNone/>
            </a:pPr>
            <a:r>
              <a:rPr lang="cs-CZ" sz="1600" dirty="0"/>
              <a:t> </a:t>
            </a:r>
          </a:p>
          <a:p>
            <a:pPr>
              <a:buNone/>
            </a:pPr>
            <a:r>
              <a:rPr lang="cs-CZ" sz="1600" dirty="0"/>
              <a:t>Soustřeďte se na příjemný pocit uvolnění v celém těle. Klidně dýchejte a užívejte si tento stav.</a:t>
            </a:r>
          </a:p>
          <a:p>
            <a:pPr>
              <a:buNone/>
            </a:pPr>
            <a:r>
              <a:rPr lang="cs-CZ" sz="1600" dirty="0"/>
              <a:t>Uděláme </a:t>
            </a:r>
            <a:r>
              <a:rPr lang="cs-CZ" sz="1600" dirty="0" err="1"/>
              <a:t>probouzecí</a:t>
            </a:r>
            <a:r>
              <a:rPr lang="cs-CZ" sz="1600" dirty="0"/>
              <a:t> manévr, zhluboka se nadechneme, otevřeme oči, zacvičíme rukama, protáhneme celé tělo a až Vám to bude příjemné, můžeme se posadit.</a:t>
            </a:r>
          </a:p>
          <a:p>
            <a:endParaRPr lang="cs-CZ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3418</Words>
  <Application>Microsoft Office PowerPoint</Application>
  <PresentationFormat>Předvádění na obrazovce (4:3)</PresentationFormat>
  <Paragraphs>222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Calibri</vt:lpstr>
      <vt:lpstr>Motiv sady Office</vt:lpstr>
      <vt:lpstr>Relaxační a imaginační techniky ve vv</vt:lpstr>
      <vt:lpstr>Literatura: </vt:lpstr>
      <vt:lpstr>Prezentace aplikace PowerPoint</vt:lpstr>
      <vt:lpstr>Prezentace aplikace PowerPoint</vt:lpstr>
      <vt:lpstr>Relaxace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Aktivní imaginace</vt:lpstr>
      <vt:lpstr>Aktivní imagnace</vt:lpstr>
      <vt:lpstr>Prezentace aplikace PowerPoint</vt:lpstr>
      <vt:lpstr>Prezentace aplikace PowerPoint</vt:lpstr>
      <vt:lpstr>Kastová Verena: Imaginace jako prostor setkání s nevědomím.</vt:lpstr>
      <vt:lpstr>Kastová Verena: Imaginace jako prostor setkání s nevědomím.</vt:lpstr>
      <vt:lpstr>Kastová Verena: Imaginace jako prostor setkání s nevědomím.</vt:lpstr>
      <vt:lpstr>Kastová Verena: Imaginace jako prostor setkání s nevědomím.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Relaxační a imaginační techniky ve vv</dc:title>
  <dc:creator>GeringovaJ</dc:creator>
  <cp:lastModifiedBy>geringovaj</cp:lastModifiedBy>
  <cp:revision>45</cp:revision>
  <dcterms:created xsi:type="dcterms:W3CDTF">2016-12-12T19:53:54Z</dcterms:created>
  <dcterms:modified xsi:type="dcterms:W3CDTF">2021-01-05T14:47:38Z</dcterms:modified>
</cp:coreProperties>
</file>