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2"/>
  </p:handoutMasterIdLst>
  <p:sldIdLst>
    <p:sldId id="256" r:id="rId2"/>
    <p:sldId id="257" r:id="rId3"/>
    <p:sldId id="258" r:id="rId4"/>
    <p:sldId id="260" r:id="rId5"/>
    <p:sldId id="268" r:id="rId6"/>
    <p:sldId id="259" r:id="rId7"/>
    <p:sldId id="263" r:id="rId8"/>
    <p:sldId id="264" r:id="rId9"/>
    <p:sldId id="265" r:id="rId10"/>
    <p:sldId id="266" r:id="rId11"/>
    <p:sldId id="267" r:id="rId12"/>
    <p:sldId id="261" r:id="rId13"/>
    <p:sldId id="262" r:id="rId14"/>
    <p:sldId id="269" r:id="rId15"/>
    <p:sldId id="281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88" r:id="rId24"/>
    <p:sldId id="275" r:id="rId25"/>
    <p:sldId id="278" r:id="rId26"/>
    <p:sldId id="279" r:id="rId27"/>
    <p:sldId id="284" r:id="rId28"/>
    <p:sldId id="280" r:id="rId29"/>
    <p:sldId id="282" r:id="rId30"/>
    <p:sldId id="283" r:id="rId31"/>
    <p:sldId id="285" r:id="rId32"/>
    <p:sldId id="286" r:id="rId33"/>
    <p:sldId id="289" r:id="rId34"/>
    <p:sldId id="290" r:id="rId35"/>
    <p:sldId id="29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36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7" r:id="rId74"/>
    <p:sldId id="330" r:id="rId75"/>
    <p:sldId id="331" r:id="rId76"/>
    <p:sldId id="332" r:id="rId77"/>
    <p:sldId id="333" r:id="rId78"/>
    <p:sldId id="334" r:id="rId79"/>
    <p:sldId id="335" r:id="rId80"/>
    <p:sldId id="287" r:id="rId81"/>
  </p:sldIdLst>
  <p:sldSz cx="12192000" cy="6858000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F24AE-D4D9-4C75-A6BF-B957CAD1B976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6B6-EF98-4472-9F25-532028AC5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71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9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25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0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93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6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65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94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4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9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0BFB-88E9-47AC-811F-8D67105BE402}" type="datetimeFigureOut">
              <a:rPr lang="cs-CZ" smtClean="0"/>
              <a:t>09.02.2024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51B6-FD05-41CC-8553-E50526115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9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rosvaz.cz/res/archive/004/003908.pdf?seek=132135512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ps.muni.cz/sdetmivpohode/kurzy/horosteny/poraneni.php#v0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62" y="1181545"/>
            <a:ext cx="3575222" cy="56764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64757" y="-335734"/>
            <a:ext cx="9144000" cy="2387600"/>
          </a:xfrm>
        </p:spPr>
        <p:txBody>
          <a:bodyPr/>
          <a:lstStyle/>
          <a:p>
            <a:r>
              <a:rPr lang="cs-CZ" dirty="0" smtClean="0"/>
              <a:t>Lezení na umělé stěně pro pedagogické pracovníky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008605" cy="1655762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Studijní opora ke kurzu</a:t>
            </a:r>
          </a:p>
          <a:p>
            <a:endParaRPr lang="cs-CZ" dirty="0"/>
          </a:p>
          <a:p>
            <a:r>
              <a:rPr lang="cs-CZ" dirty="0" smtClean="0"/>
              <a:t>MATERIÁL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11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Rázová síla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Rázová síla, je síla, působící na tělo lezce v okamžiku zachycení pádu. </a:t>
            </a:r>
            <a:endParaRPr lang="cs-CZ" dirty="0" smtClean="0"/>
          </a:p>
          <a:p>
            <a:r>
              <a:rPr lang="cs-CZ" dirty="0" smtClean="0"/>
              <a:t>Čím </a:t>
            </a:r>
            <a:r>
              <a:rPr lang="cs-CZ" dirty="0"/>
              <a:t>je tato síla nižší, tím lépe pro lezce. Její hodnota závisí na pádovém faktoru, váze lezce a schopnosti lana pohltit pádovou energii</a:t>
            </a:r>
            <a:r>
              <a:rPr lang="cs-CZ" dirty="0" smtClean="0"/>
              <a:t>.</a:t>
            </a:r>
          </a:p>
          <a:p>
            <a:r>
              <a:rPr lang="cs-CZ" dirty="0" smtClean="0"/>
              <a:t>U </a:t>
            </a:r>
            <a:r>
              <a:rPr lang="cs-CZ" dirty="0"/>
              <a:t>jednoduchých lan a dvojčat (dvojčata se zkouší ve dvou pramenech) nesmí být hodnota rázové síly, tedy pádového nárazu, vyšší než 12 </a:t>
            </a:r>
            <a:r>
              <a:rPr lang="cs-CZ" dirty="0" err="1"/>
              <a:t>kN</a:t>
            </a:r>
            <a:r>
              <a:rPr lang="cs-CZ" dirty="0"/>
              <a:t>, u polovičních lan než 8 </a:t>
            </a:r>
            <a:r>
              <a:rPr lang="cs-CZ" dirty="0" err="1"/>
              <a:t>kN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57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Průtažnost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%</a:t>
            </a:r>
          </a:p>
          <a:p>
            <a:r>
              <a:rPr lang="cs-CZ" b="1" dirty="0"/>
              <a:t>Statický průtah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Toto je protažení při zatížení vahou 75 kg a u jednoduchých lan smí být max. 10</a:t>
            </a:r>
            <a:r>
              <a:rPr lang="cs-CZ" dirty="0" smtClean="0"/>
              <a:t>%</a:t>
            </a:r>
          </a:p>
          <a:p>
            <a:r>
              <a:rPr lang="cs-CZ" dirty="0" smtClean="0"/>
              <a:t>Dynamický: prodloužení při pádové zkoušce,  musí být do </a:t>
            </a:r>
            <a:r>
              <a:rPr lang="cs-CZ" dirty="0" err="1" smtClean="0"/>
              <a:t>do</a:t>
            </a:r>
            <a:r>
              <a:rPr lang="cs-CZ" dirty="0" smtClean="0"/>
              <a:t> 40%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84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lana. Co je důležité?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Menší průměr = jednodušší manipulace ale  menší brzdná síla</a:t>
            </a:r>
          </a:p>
          <a:p>
            <a:r>
              <a:rPr lang="cs-CZ" dirty="0" smtClean="0"/>
              <a:t>Větší průměr =  těžší dobírání ale větší brzdná síla </a:t>
            </a:r>
          </a:p>
          <a:p>
            <a:r>
              <a:rPr lang="cs-CZ" dirty="0" smtClean="0"/>
              <a:t>Pro začátečníky </a:t>
            </a:r>
            <a:r>
              <a:rPr lang="cs-CZ" dirty="0"/>
              <a:t> </a:t>
            </a:r>
            <a:r>
              <a:rPr lang="cs-CZ" dirty="0" smtClean="0"/>
              <a:t>ideál kolem 10 mm</a:t>
            </a:r>
          </a:p>
          <a:p>
            <a:r>
              <a:rPr lang="cs-CZ" dirty="0" smtClean="0"/>
              <a:t>Délka lana alespoň 2,5x délka stěny</a:t>
            </a:r>
          </a:p>
          <a:p>
            <a:r>
              <a:rPr lang="cs-CZ" dirty="0" smtClean="0"/>
              <a:t>Na lano určené na stěnu není potřeba vodoodpudivá úprava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25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</a:t>
            </a:r>
            <a:r>
              <a:rPr lang="cs-CZ" dirty="0" smtClean="0"/>
              <a:t>ivotnost lan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285878"/>
              </p:ext>
            </p:extLst>
          </p:nvPr>
        </p:nvGraphicFramePr>
        <p:xfrm>
          <a:off x="838200" y="1825625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Četnost použití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Životnost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nepoužito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 let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Použité zřídka (1 – 2 rok)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 let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Jednou za měsíc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let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Několikrát měsíčně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roky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Každý týden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rok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Téměř</a:t>
                      </a:r>
                      <a:r>
                        <a:rPr lang="cs-CZ" baseline="0" dirty="0" smtClean="0"/>
                        <a:t> denně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Méně než rok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43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Péče o lano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Skladování : suché a tmavé místo</a:t>
            </a:r>
          </a:p>
          <a:p>
            <a:r>
              <a:rPr lang="cs-CZ" dirty="0" smtClean="0"/>
              <a:t>Nesmí přijít do styku s chemikáliemi</a:t>
            </a:r>
          </a:p>
          <a:p>
            <a:r>
              <a:rPr lang="cs-CZ" dirty="0" smtClean="0"/>
              <a:t>Pravidelná kontrola (hmatem a </a:t>
            </a:r>
            <a:r>
              <a:rPr lang="cs-CZ" dirty="0" err="1" smtClean="0"/>
              <a:t>vizálně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Pozor při styku s ostrými předměty (mačky, cepíny)</a:t>
            </a:r>
          </a:p>
          <a:p>
            <a:r>
              <a:rPr lang="cs-CZ" dirty="0" smtClean="0"/>
              <a:t>Nešlapat</a:t>
            </a:r>
          </a:p>
          <a:p>
            <a:r>
              <a:rPr lang="cs-CZ" dirty="0" smtClean="0"/>
              <a:t>Lze vyprat ve vodě do 30°C</a:t>
            </a:r>
          </a:p>
          <a:p>
            <a:r>
              <a:rPr lang="cs-CZ" dirty="0" smtClean="0"/>
              <a:t>Po slanění neprodleně odstranit slaňovací pomůcku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60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 na: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Ostré hrany</a:t>
            </a:r>
          </a:p>
          <a:p>
            <a:r>
              <a:rPr lang="cs-CZ" dirty="0" smtClean="0"/>
              <a:t>Tření lano o lano</a:t>
            </a:r>
          </a:p>
          <a:p>
            <a:r>
              <a:rPr lang="cs-CZ" dirty="0" smtClean="0"/>
              <a:t>Spálení lana (tření o skálu, spouštění přes hranu apod.)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70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Úvazky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Sedací</a:t>
            </a:r>
          </a:p>
          <a:p>
            <a:r>
              <a:rPr lang="cs-CZ" dirty="0" smtClean="0"/>
              <a:t>Prsní </a:t>
            </a:r>
          </a:p>
          <a:p>
            <a:r>
              <a:rPr lang="cs-CZ" dirty="0" smtClean="0"/>
              <a:t>Celotělový</a:t>
            </a:r>
          </a:p>
          <a:p>
            <a:r>
              <a:rPr lang="cs-CZ" dirty="0" smtClean="0"/>
              <a:t>Speciální (pracovní, </a:t>
            </a:r>
            <a:r>
              <a:rPr lang="cs-CZ" dirty="0" err="1" smtClean="0"/>
              <a:t>speleo</a:t>
            </a:r>
            <a:r>
              <a:rPr lang="cs-CZ" dirty="0" smtClean="0"/>
              <a:t>…)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15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Sedací (bederní) úvazek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Vhodný pro sportovní lezení</a:t>
            </a:r>
          </a:p>
          <a:p>
            <a:r>
              <a:rPr lang="cs-CZ" dirty="0" smtClean="0"/>
              <a:t>Běžně se používá samostatně</a:t>
            </a:r>
          </a:p>
          <a:p>
            <a:r>
              <a:rPr lang="cs-CZ" dirty="0" smtClean="0"/>
              <a:t>Navázání v blízkosti těžiště</a:t>
            </a:r>
          </a:p>
          <a:p>
            <a:r>
              <a:rPr lang="cs-CZ" dirty="0" smtClean="0"/>
              <a:t>Při visu v sedacím úvazku  je třeba držet zpevněné břišní svalstvo</a:t>
            </a:r>
          </a:p>
          <a:p>
            <a:r>
              <a:rPr lang="cs-CZ" dirty="0" smtClean="0"/>
              <a:t>Nevhodný pro malé děti a začátečníky</a:t>
            </a:r>
          </a:p>
          <a:p>
            <a:r>
              <a:rPr lang="cs-CZ" dirty="0" smtClean="0"/>
              <a:t>Nebezpečí otočení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09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použít v kombinaci se sedacím úvazkem</a:t>
            </a:r>
          </a:p>
          <a:p>
            <a:r>
              <a:rPr lang="cs-CZ" dirty="0" smtClean="0"/>
              <a:t>Samostatně se nepoužívá</a:t>
            </a:r>
          </a:p>
          <a:p>
            <a:r>
              <a:rPr lang="cs-CZ" dirty="0" smtClean="0"/>
              <a:t>Kdy použít?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84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Celotělový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Nejbezpečnější</a:t>
            </a:r>
          </a:p>
          <a:p>
            <a:r>
              <a:rPr lang="cs-CZ" dirty="0" smtClean="0"/>
              <a:t>Malé děti, obézní začátečníci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32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 pro výuku lezení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445476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Lana</a:t>
            </a:r>
          </a:p>
          <a:p>
            <a:r>
              <a:rPr lang="cs-CZ" dirty="0" smtClean="0"/>
              <a:t>Úvazky</a:t>
            </a:r>
          </a:p>
          <a:p>
            <a:r>
              <a:rPr lang="cs-CZ" dirty="0" err="1" smtClean="0"/>
              <a:t>Lezečky</a:t>
            </a:r>
            <a:endParaRPr lang="cs-CZ" dirty="0" smtClean="0"/>
          </a:p>
          <a:p>
            <a:r>
              <a:rPr lang="cs-CZ" dirty="0" smtClean="0"/>
              <a:t>Magnézium</a:t>
            </a:r>
          </a:p>
          <a:p>
            <a:r>
              <a:rPr lang="cs-CZ" dirty="0" smtClean="0"/>
              <a:t>Jistící pomůcky</a:t>
            </a:r>
          </a:p>
          <a:p>
            <a:r>
              <a:rPr lang="cs-CZ" dirty="0" smtClean="0"/>
              <a:t>Karabiny, expresky</a:t>
            </a:r>
          </a:p>
          <a:p>
            <a:r>
              <a:rPr lang="cs-CZ" dirty="0" smtClean="0"/>
              <a:t>Smyčky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13" y="7414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Jistící 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Kyblíky</a:t>
            </a:r>
          </a:p>
          <a:p>
            <a:r>
              <a:rPr lang="cs-CZ" dirty="0" smtClean="0"/>
              <a:t>Poloautomatické</a:t>
            </a:r>
          </a:p>
          <a:p>
            <a:r>
              <a:rPr lang="cs-CZ" dirty="0" smtClean="0"/>
              <a:t>Karabina HMS</a:t>
            </a:r>
          </a:p>
          <a:p>
            <a:r>
              <a:rPr lang="cs-CZ" dirty="0" smtClean="0"/>
              <a:t>Osma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275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Kyblíky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jeden pramen (jen na jištění na jednoduchém laně)</a:t>
            </a:r>
          </a:p>
          <a:p>
            <a:r>
              <a:rPr lang="cs-CZ" dirty="0" smtClean="0"/>
              <a:t>Pro dva prameny (např. </a:t>
            </a:r>
            <a:r>
              <a:rPr lang="cs-CZ" dirty="0" err="1" smtClean="0"/>
              <a:t>reverzo</a:t>
            </a:r>
            <a:r>
              <a:rPr lang="cs-CZ" dirty="0" smtClean="0"/>
              <a:t>, ATC…)</a:t>
            </a:r>
          </a:p>
          <a:p>
            <a:r>
              <a:rPr lang="cs-CZ" dirty="0" smtClean="0"/>
              <a:t>Fungují jen, </a:t>
            </a:r>
            <a:r>
              <a:rPr lang="cs-CZ" dirty="0"/>
              <a:t>k</a:t>
            </a:r>
            <a:r>
              <a:rPr lang="cs-CZ" dirty="0" smtClean="0"/>
              <a:t>dyž jistící ruka drží lano správně za </a:t>
            </a:r>
            <a:r>
              <a:rPr lang="cs-CZ" dirty="0" err="1" smtClean="0"/>
              <a:t>jistítkem</a:t>
            </a:r>
            <a:endParaRPr lang="cs-CZ" dirty="0" smtClean="0"/>
          </a:p>
          <a:p>
            <a:r>
              <a:rPr lang="cs-CZ" dirty="0" smtClean="0"/>
              <a:t>Vhodné pro výuku na stěně, budují správné reflexy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899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Poloautomaty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Gri-gri</a:t>
            </a:r>
            <a:endParaRPr lang="cs-CZ" dirty="0"/>
          </a:p>
          <a:p>
            <a:r>
              <a:rPr lang="cs-CZ" dirty="0" err="1" smtClean="0"/>
              <a:t>Click</a:t>
            </a:r>
            <a:r>
              <a:rPr lang="cs-CZ" dirty="0" smtClean="0"/>
              <a:t>-up</a:t>
            </a:r>
          </a:p>
          <a:p>
            <a:r>
              <a:rPr lang="cs-CZ" dirty="0" err="1" smtClean="0"/>
              <a:t>Cinch</a:t>
            </a:r>
            <a:endParaRPr lang="cs-CZ" dirty="0" smtClean="0"/>
          </a:p>
          <a:p>
            <a:r>
              <a:rPr lang="cs-CZ" dirty="0" smtClean="0"/>
              <a:t>Vhodné použít karabinu s fixační příčkou</a:t>
            </a:r>
          </a:p>
          <a:p>
            <a:r>
              <a:rPr lang="cs-CZ" dirty="0" err="1" smtClean="0"/>
              <a:t>Rama</a:t>
            </a:r>
            <a:r>
              <a:rPr lang="cs-CZ" dirty="0" smtClean="0"/>
              <a:t>, Smart, Ergo (s oválnou karabinou)</a:t>
            </a:r>
          </a:p>
          <a:p>
            <a:r>
              <a:rPr lang="cs-CZ" dirty="0" err="1" smtClean="0"/>
              <a:t>Mega</a:t>
            </a:r>
            <a:r>
              <a:rPr lang="cs-CZ" dirty="0" smtClean="0"/>
              <a:t> Jul</a:t>
            </a:r>
          </a:p>
          <a:p>
            <a:r>
              <a:rPr lang="cs-CZ" dirty="0" smtClean="0"/>
              <a:t>Poloautomaty nejsou automaty! Již se stalo mnoho nehod!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52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Přídatné jištění do prvního jistícího bodu</a:t>
            </a:r>
          </a:p>
          <a:p>
            <a:r>
              <a:rPr lang="cs-CZ" dirty="0" smtClean="0"/>
              <a:t>Vhodné pro partnery s větším váhovým rozdílem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07" y="1482811"/>
            <a:ext cx="3831386" cy="437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Je jedno co používám, ale musím to perfektně ovládat!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Každé </a:t>
            </a:r>
            <a:r>
              <a:rPr lang="cs-CZ" dirty="0" err="1" smtClean="0"/>
              <a:t>jistítko</a:t>
            </a:r>
            <a:r>
              <a:rPr lang="cs-CZ" dirty="0" smtClean="0"/>
              <a:t> má svá specifika. Musím je znát, když ho používám.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Výhody a nevýhody?</a:t>
            </a:r>
          </a:p>
          <a:p>
            <a:pPr marL="0" indent="0">
              <a:buNone/>
            </a:pPr>
            <a:r>
              <a:rPr lang="cs-CZ" dirty="0" smtClean="0"/>
              <a:t>Co používáte?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68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Lezečky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začátečníky</a:t>
            </a:r>
          </a:p>
          <a:p>
            <a:r>
              <a:rPr lang="cs-CZ" dirty="0" smtClean="0"/>
              <a:t>Tvrdší, velikost na míru</a:t>
            </a:r>
          </a:p>
          <a:p>
            <a:r>
              <a:rPr lang="cs-CZ" dirty="0" smtClean="0"/>
              <a:t>Svaly chodidla nejsou dostatečně silné, je třeba opora</a:t>
            </a:r>
          </a:p>
          <a:p>
            <a:r>
              <a:rPr lang="cs-CZ" dirty="0" smtClean="0"/>
              <a:t>Zavazovací</a:t>
            </a:r>
          </a:p>
          <a:p>
            <a:r>
              <a:rPr lang="cs-CZ" dirty="0" smtClean="0"/>
              <a:t>Děti měkké, pohodlné běhání</a:t>
            </a:r>
          </a:p>
        </p:txBody>
      </p:sp>
    </p:spTree>
    <p:extLst>
      <p:ext uri="{BB962C8B-B14F-4D97-AF65-F5344CB8AC3E}">
        <p14:creationId xmlns:p14="http://schemas.microsoft.com/office/powerpoint/2010/main" val="2679433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Karabiny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Materiály: </a:t>
            </a:r>
          </a:p>
          <a:p>
            <a:r>
              <a:rPr lang="cs-CZ" dirty="0" smtClean="0"/>
              <a:t>Dural</a:t>
            </a:r>
          </a:p>
          <a:p>
            <a:r>
              <a:rPr lang="cs-CZ" dirty="0" smtClean="0"/>
              <a:t>Ocel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89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karabin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 zámkem</a:t>
            </a:r>
          </a:p>
          <a:p>
            <a:r>
              <a:rPr lang="cs-CZ" dirty="0" smtClean="0"/>
              <a:t>Bez zámku (standartní, drátové, s rovným nebo prohnutým zámkem)</a:t>
            </a:r>
          </a:p>
          <a:p>
            <a:r>
              <a:rPr lang="cs-CZ" dirty="0" err="1" smtClean="0"/>
              <a:t>Mailonky</a:t>
            </a:r>
            <a:endParaRPr lang="cs-CZ" dirty="0" smtClean="0"/>
          </a:p>
          <a:p>
            <a:r>
              <a:rPr lang="cs-CZ" dirty="0" smtClean="0"/>
              <a:t>Speciální (např. </a:t>
            </a:r>
            <a:r>
              <a:rPr lang="cs-CZ" dirty="0" err="1" smtClean="0"/>
              <a:t>feratové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Různý tvar: HMS, D, 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673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karabině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Nosnost v podélném a příčném směru, nosnost s otevřeným zámkem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252" y="2302521"/>
            <a:ext cx="3885948" cy="37440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8" y="2120296"/>
            <a:ext cx="5495470" cy="41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pojistkou (šroubovací, bajonet, twist </a:t>
            </a:r>
            <a:r>
              <a:rPr lang="cs-CZ" dirty="0" err="1" smtClean="0"/>
              <a:t>lock</a:t>
            </a:r>
            <a:r>
              <a:rPr lang="cs-CZ" dirty="0" smtClean="0"/>
              <a:t>…) – nutné u </a:t>
            </a:r>
            <a:r>
              <a:rPr lang="cs-CZ" dirty="0" err="1" smtClean="0"/>
              <a:t>jistítka</a:t>
            </a:r>
            <a:endParaRPr lang="cs-CZ" dirty="0" smtClean="0"/>
          </a:p>
          <a:p>
            <a:r>
              <a:rPr lang="cs-CZ" dirty="0" smtClean="0"/>
              <a:t>Bez pojistky (do expresek, smyček…)</a:t>
            </a:r>
          </a:p>
          <a:p>
            <a:endParaRPr lang="cs-CZ" dirty="0"/>
          </a:p>
          <a:p>
            <a:r>
              <a:rPr lang="cs-CZ" dirty="0" smtClean="0"/>
              <a:t>Zobák karabiny: s osou a háčkem, </a:t>
            </a:r>
            <a:r>
              <a:rPr lang="cs-CZ" dirty="0" err="1"/>
              <a:t>K</a:t>
            </a:r>
            <a:r>
              <a:rPr lang="cs-CZ" dirty="0" err="1" smtClean="0"/>
              <a:t>ey</a:t>
            </a:r>
            <a:r>
              <a:rPr lang="cs-CZ" dirty="0" smtClean="0"/>
              <a:t> </a:t>
            </a:r>
            <a:r>
              <a:rPr lang="cs-CZ" dirty="0" err="1" smtClean="0"/>
              <a:t>Lock</a:t>
            </a:r>
            <a:r>
              <a:rPr lang="cs-CZ" dirty="0" smtClean="0"/>
              <a:t> – nemá háček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3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Skládá se z jádra a opletu</a:t>
            </a:r>
          </a:p>
          <a:p>
            <a:r>
              <a:rPr lang="cs-CZ" dirty="0" smtClean="0"/>
              <a:t>Testováno dle norem UIAA</a:t>
            </a:r>
          </a:p>
          <a:p>
            <a:r>
              <a:rPr lang="cs-CZ" dirty="0" smtClean="0"/>
              <a:t>Druhy lan: </a:t>
            </a:r>
          </a:p>
          <a:p>
            <a:pPr lvl="1"/>
            <a:r>
              <a:rPr lang="cs-CZ" dirty="0" smtClean="0"/>
              <a:t>Statické x dynamické</a:t>
            </a:r>
          </a:p>
          <a:p>
            <a:pPr lvl="1"/>
            <a:r>
              <a:rPr lang="cs-CZ" dirty="0" smtClean="0"/>
              <a:t>Jednoduché (9,7 – 10,2 mm), Poloviční (9 mm), dvojité (8 -9 mm)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12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Expresky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Nahoře rovný zámek, dole prohnutý</a:t>
            </a:r>
          </a:p>
          <a:p>
            <a:r>
              <a:rPr lang="cs-CZ" dirty="0" smtClean="0"/>
              <a:t>Zámky natočené na stejnou stranu</a:t>
            </a:r>
          </a:p>
          <a:p>
            <a:r>
              <a:rPr lang="cs-CZ" dirty="0" smtClean="0"/>
              <a:t>Erární expresky na stěně: speciální, vrchní s </a:t>
            </a:r>
            <a:r>
              <a:rPr lang="cs-CZ" dirty="0" err="1" smtClean="0"/>
              <a:t>mailonkou</a:t>
            </a:r>
            <a:r>
              <a:rPr lang="cs-CZ" dirty="0" smtClean="0"/>
              <a:t>, kovový střed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136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Odsedávací</a:t>
            </a:r>
            <a:r>
              <a:rPr lang="cs-CZ" dirty="0" smtClean="0"/>
              <a:t> smyčka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Proč na stěně?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8" y="2248929"/>
            <a:ext cx="3643607" cy="41559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80" y="2092410"/>
            <a:ext cx="6354119" cy="47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11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Odsedka</a:t>
            </a:r>
            <a:r>
              <a:rPr lang="cs-CZ" dirty="0" smtClean="0"/>
              <a:t> neslouží k zachycení pádu</a:t>
            </a:r>
          </a:p>
          <a:p>
            <a:r>
              <a:rPr lang="cs-CZ" dirty="0" smtClean="0"/>
              <a:t>U smyčky vždy lodní uzel nebo dvojité přetočení u karabiny</a:t>
            </a:r>
          </a:p>
          <a:p>
            <a:r>
              <a:rPr lang="cs-CZ" dirty="0" smtClean="0"/>
              <a:t>Různé druhy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66" y="3159210"/>
            <a:ext cx="3863547" cy="21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98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na umělé stěně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zachování pravidel je lezení na umělé stěně bezpečný sport</a:t>
            </a:r>
          </a:p>
          <a:p>
            <a:r>
              <a:rPr lang="cs-CZ" dirty="0" smtClean="0"/>
              <a:t>K prevenci většiny rizik  přispívá osvojení vědomostí o bezpečnostních zásadách a správné chování</a:t>
            </a:r>
          </a:p>
          <a:p>
            <a:r>
              <a:rPr lang="cs-CZ" dirty="0" smtClean="0"/>
              <a:t>Toto musí být včleněno do výuky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823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zásady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Prevence zranění: vhodný výběr chytů, vhodná skladba cvičební jednotky</a:t>
            </a:r>
          </a:p>
          <a:p>
            <a:r>
              <a:rPr lang="cs-CZ" dirty="0" smtClean="0"/>
              <a:t>Vědomosti: pravidla, vybavení, oblečení, úprava zevnějšku, komunikace </a:t>
            </a:r>
          </a:p>
          <a:p>
            <a:r>
              <a:rPr lang="cs-CZ" dirty="0" smtClean="0"/>
              <a:t>Dovednosti: správné navazování, jištění, lezení vhodnou technikou</a:t>
            </a:r>
          </a:p>
          <a:p>
            <a:r>
              <a:rPr lang="cs-CZ" dirty="0" smtClean="0"/>
              <a:t>Vybavení: odpovídající normám, pravidelně kontrolované</a:t>
            </a:r>
          </a:p>
          <a:p>
            <a:r>
              <a:rPr lang="cs-CZ" dirty="0" smtClean="0"/>
              <a:t>Uvědomovat si možné nebezpečí</a:t>
            </a:r>
          </a:p>
          <a:p>
            <a:r>
              <a:rPr lang="cs-CZ" dirty="0" smtClean="0"/>
              <a:t>První pomoc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842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zranění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Vhodný výběr chytů:</a:t>
            </a:r>
          </a:p>
          <a:p>
            <a:r>
              <a:rPr lang="cs-CZ" dirty="0" smtClean="0"/>
              <a:t>Oblejší ale pozitivní chyty</a:t>
            </a:r>
          </a:p>
          <a:p>
            <a:r>
              <a:rPr lang="cs-CZ" dirty="0" smtClean="0"/>
              <a:t>Vynechat malé lišty, dírky</a:t>
            </a:r>
          </a:p>
          <a:p>
            <a:r>
              <a:rPr lang="cs-CZ" dirty="0" smtClean="0"/>
              <a:t>Preferovat tzv. otevřený úchop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809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bezpečnosti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ČHS plakátek: KONTROLUJ A </a:t>
            </a:r>
            <a:r>
              <a:rPr lang="cs-CZ" dirty="0" smtClean="0"/>
              <a:t>LEZ </a:t>
            </a:r>
            <a:r>
              <a:rPr lang="cs-CZ" dirty="0" smtClean="0">
                <a:hlinkClick r:id="rId2"/>
              </a:rPr>
              <a:t>https://www.horosvaz.cz/res/archive/004/003908.pdf?seek=1321355126</a:t>
            </a:r>
            <a:endParaRPr lang="cs-CZ" dirty="0" smtClean="0"/>
          </a:p>
          <a:p>
            <a:r>
              <a:rPr lang="cs-CZ" dirty="0" smtClean="0"/>
              <a:t>Probrat a vyvěsit na stěně</a:t>
            </a:r>
          </a:p>
          <a:p>
            <a:r>
              <a:rPr lang="cs-CZ" dirty="0" smtClean="0"/>
              <a:t>Nechytat se za expresky ani nýty!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086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zevnějšku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Vhodné oblečení (pozor na tkaničky a spony)</a:t>
            </a:r>
          </a:p>
          <a:p>
            <a:r>
              <a:rPr lang="cs-CZ" dirty="0" smtClean="0"/>
              <a:t>Úprava vlasů</a:t>
            </a:r>
          </a:p>
          <a:p>
            <a:r>
              <a:rPr lang="cs-CZ" dirty="0" smtClean="0"/>
              <a:t>Šperky sundat (zejména prsteny, řetízky a náramky)</a:t>
            </a:r>
          </a:p>
          <a:p>
            <a:r>
              <a:rPr lang="cs-CZ" dirty="0" smtClean="0"/>
              <a:t>Dlouhé nehty</a:t>
            </a:r>
          </a:p>
          <a:p>
            <a:r>
              <a:rPr lang="cs-CZ" dirty="0" smtClean="0"/>
              <a:t>Vhodná obuv, nebezpečí zranění při  chytání pádu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626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Vzájemná </a:t>
            </a:r>
            <a:r>
              <a:rPr lang="cs-CZ" dirty="0" err="1" smtClean="0"/>
              <a:t>konrola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Nutná před každým nástupem do cesty</a:t>
            </a:r>
          </a:p>
          <a:p>
            <a:r>
              <a:rPr lang="cs-CZ" dirty="0" smtClean="0"/>
              <a:t>Nenahrazuje sebekontrolu</a:t>
            </a:r>
          </a:p>
          <a:p>
            <a:r>
              <a:rPr lang="cs-CZ" dirty="0" smtClean="0"/>
              <a:t>Body kontroly:</a:t>
            </a:r>
          </a:p>
          <a:p>
            <a:pPr lvl="1"/>
            <a:r>
              <a:rPr lang="cs-CZ" dirty="0" smtClean="0"/>
              <a:t>Zapnutí sedacího úvazku</a:t>
            </a:r>
          </a:p>
          <a:p>
            <a:pPr lvl="1"/>
            <a:r>
              <a:rPr lang="cs-CZ" dirty="0" smtClean="0"/>
              <a:t>Správné navázání (uzel a provlečení správnými oky)</a:t>
            </a:r>
          </a:p>
          <a:p>
            <a:pPr lvl="1"/>
            <a:r>
              <a:rPr lang="cs-CZ" dirty="0" smtClean="0"/>
              <a:t>Správné nasazení </a:t>
            </a:r>
            <a:r>
              <a:rPr lang="cs-CZ" dirty="0" err="1" smtClean="0"/>
              <a:t>jistítka</a:t>
            </a:r>
            <a:r>
              <a:rPr lang="cs-CZ" dirty="0" smtClean="0"/>
              <a:t> včetně zašroubování karabiny (cvaknutí do správného oka)</a:t>
            </a:r>
          </a:p>
          <a:p>
            <a:pPr lvl="1"/>
            <a:r>
              <a:rPr lang="cs-CZ" dirty="0" smtClean="0"/>
              <a:t>Uzel na konci lana</a:t>
            </a:r>
          </a:p>
          <a:p>
            <a:pPr lvl="1"/>
            <a:r>
              <a:rPr lang="cs-CZ" dirty="0" smtClean="0"/>
              <a:t>Kontrola vedení lana od lezce k jističi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451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na umělé stěně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Jistím, lezu.</a:t>
            </a:r>
          </a:p>
          <a:p>
            <a:r>
              <a:rPr lang="cs-CZ" dirty="0" smtClean="0"/>
              <a:t>Dober, povol.</a:t>
            </a:r>
          </a:p>
          <a:p>
            <a:r>
              <a:rPr lang="cs-CZ" dirty="0" smtClean="0"/>
              <a:t>Pojď.</a:t>
            </a:r>
          </a:p>
          <a:p>
            <a:r>
              <a:rPr lang="cs-CZ" dirty="0" smtClean="0"/>
              <a:t>Jdu.</a:t>
            </a:r>
          </a:p>
          <a:p>
            <a:r>
              <a:rPr lang="cs-CZ" dirty="0" smtClean="0"/>
              <a:t>Stůj.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278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v použití lan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42191"/>
              </p:ext>
            </p:extLst>
          </p:nvPr>
        </p:nvGraphicFramePr>
        <p:xfrm>
          <a:off x="838200" y="182562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Jednoduché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Poloviční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Dvojité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9,7 – 10,2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 – 9 mm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Používá</a:t>
                      </a:r>
                      <a:r>
                        <a:rPr lang="cs-CZ" baseline="0" dirty="0" smtClean="0"/>
                        <a:t> se na </a:t>
                      </a:r>
                      <a:r>
                        <a:rPr lang="cs-CZ" baseline="0" dirty="0" err="1" smtClean="0"/>
                        <a:t>jednoducho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Používá se dvojitě, lana se cvakají do jištění střídavě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Používá se dvojitě, oba prameny se cvakají současně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Skály, stěny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Hory, </a:t>
                      </a:r>
                      <a:r>
                        <a:rPr lang="cs-CZ" dirty="0" err="1" smtClean="0"/>
                        <a:t>vícedélky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3" y="3571711"/>
            <a:ext cx="1024581" cy="10245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3" y="3571711"/>
            <a:ext cx="937261" cy="9372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93" y="3589217"/>
            <a:ext cx="941172" cy="9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98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Dovednosti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Oblékání sedacího úvazku</a:t>
            </a:r>
          </a:p>
          <a:p>
            <a:r>
              <a:rPr lang="cs-CZ" dirty="0" smtClean="0"/>
              <a:t>Navazování</a:t>
            </a:r>
          </a:p>
          <a:p>
            <a:r>
              <a:rPr lang="cs-CZ" dirty="0" err="1" smtClean="0"/>
              <a:t>Jistění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Probereme na stěně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02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Certifikovaném odpovídají normám</a:t>
            </a:r>
          </a:p>
          <a:p>
            <a:r>
              <a:rPr lang="cs-CZ" dirty="0" smtClean="0"/>
              <a:t>Evidence a pravidelná kontrola</a:t>
            </a:r>
          </a:p>
          <a:p>
            <a:r>
              <a:rPr lang="cs-CZ" dirty="0" smtClean="0"/>
              <a:t>Stěna jednou za  dva roky revize, mezi tím lze kontrolovat sám (zápis)</a:t>
            </a:r>
          </a:p>
          <a:p>
            <a:r>
              <a:rPr lang="cs-CZ" dirty="0" smtClean="0"/>
              <a:t>Materiál revize jednou za 12 měsíců, evidenční štítky na materiálu, záznamy</a:t>
            </a:r>
          </a:p>
          <a:p>
            <a:r>
              <a:rPr lang="cs-CZ" dirty="0" smtClean="0"/>
              <a:t>Lana: každé lano má mít deník, zapisuji co se s lanem děje</a:t>
            </a:r>
          </a:p>
          <a:p>
            <a:r>
              <a:rPr lang="cs-CZ" dirty="0" smtClean="0"/>
              <a:t>Po 10 letech, vyřadit</a:t>
            </a:r>
          </a:p>
          <a:p>
            <a:r>
              <a:rPr lang="cs-CZ" dirty="0" smtClean="0"/>
              <a:t>V případě poškození i dříve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80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ve školních podmínkách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Metodický pokyn k zajištění bezpečnosti a ochrany zdraví dětí, žáků a studentů ve školách a školských zařízeních zřizovaných</a:t>
            </a:r>
            <a:r>
              <a:rPr lang="cs-CZ" dirty="0" smtClean="0"/>
              <a:t> MŠMT (č.j. 37 014/2005-25 ze dne 22.12.2005) uvádí:</a:t>
            </a:r>
          </a:p>
          <a:p>
            <a:pPr marL="0" indent="0">
              <a:buNone/>
            </a:pPr>
            <a:r>
              <a:rPr lang="cs-CZ" i="1" dirty="0" smtClean="0"/>
              <a:t>„Horolezecký výcvik, včetně základního kurzu, vede pedagogický pracovník, který odpovídá za činnost instruktora - člena Českého horolezeckého svazu při dodržení všech pravidel k zajištění bezpečnosti a ochrany zdraví stanovených horolezeckým svazem.“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317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Doporučení (</a:t>
            </a:r>
            <a:r>
              <a:rPr lang="cs-CZ" dirty="0" err="1" smtClean="0"/>
              <a:t>Lienerth</a:t>
            </a:r>
            <a:r>
              <a:rPr lang="cs-CZ" dirty="0" smtClean="0"/>
              <a:t>, Baláš, 2011):</a:t>
            </a:r>
          </a:p>
          <a:p>
            <a:r>
              <a:rPr lang="cs-CZ" dirty="0" smtClean="0"/>
              <a:t>2. stupeň ZŠ:</a:t>
            </a:r>
          </a:p>
          <a:p>
            <a:pPr lvl="1"/>
            <a:r>
              <a:rPr lang="cs-CZ" dirty="0" err="1" smtClean="0"/>
              <a:t>bouldering</a:t>
            </a:r>
            <a:r>
              <a:rPr lang="cs-CZ" dirty="0" smtClean="0"/>
              <a:t> maximálně 16 žáků (optimum 10)</a:t>
            </a:r>
          </a:p>
          <a:p>
            <a:pPr lvl="1"/>
            <a:r>
              <a:rPr lang="cs-CZ" dirty="0" smtClean="0"/>
              <a:t>lezení s lanem maximálně 12 žáků (optimum 8)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210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Instruktor, osoba vedoucí výuku je považován za osobu poučenou</a:t>
            </a:r>
          </a:p>
          <a:p>
            <a:r>
              <a:rPr lang="cs-CZ" dirty="0" smtClean="0"/>
              <a:t>Musí dát první pomoc!</a:t>
            </a:r>
          </a:p>
          <a:p>
            <a:r>
              <a:rPr lang="cs-CZ" dirty="0" smtClean="0"/>
              <a:t>Lékárnička musí být na stěně (vědět, kde je!)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967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Zhodnocení situace:</a:t>
            </a:r>
          </a:p>
          <a:p>
            <a:pPr lvl="1"/>
            <a:r>
              <a:rPr lang="cs-CZ" dirty="0" smtClean="0"/>
              <a:t>Zastavit se a zamyslet (Co se stalo? Jde o život ohrožující stav? Za jak dlouho přijede záchranka?)</a:t>
            </a:r>
          </a:p>
          <a:p>
            <a:pPr lvl="1"/>
            <a:r>
              <a:rPr lang="cs-CZ" dirty="0" smtClean="0"/>
              <a:t>Řízení akce (Kdo zavolá pomoc? Kdo bude u zraněného? Kdo přinese lékárnu?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94792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Zastavit život ohrožující stavy:</a:t>
            </a:r>
          </a:p>
          <a:p>
            <a:pPr lvl="1"/>
            <a:r>
              <a:rPr lang="cs-CZ" dirty="0" smtClean="0"/>
              <a:t>Krvácení</a:t>
            </a:r>
          </a:p>
          <a:p>
            <a:pPr lvl="1"/>
            <a:r>
              <a:rPr lang="cs-CZ" dirty="0" smtClean="0"/>
              <a:t>Zástava srdce a dechu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486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 poranění páteře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Vždy bereme v úvahu toto riziko</a:t>
            </a:r>
          </a:p>
          <a:p>
            <a:r>
              <a:rPr lang="cs-CZ" dirty="0" smtClean="0"/>
              <a:t>Na stěně je vysoce pravděpodobné!</a:t>
            </a:r>
          </a:p>
          <a:p>
            <a:r>
              <a:rPr lang="cs-CZ" b="1" dirty="0"/>
              <a:t>Příznaky poranění páteře:</a:t>
            </a:r>
            <a:endParaRPr lang="cs-CZ" dirty="0"/>
          </a:p>
          <a:p>
            <a:r>
              <a:rPr lang="cs-CZ" dirty="0"/>
              <a:t>bolest krku, hlavy nebo zad</a:t>
            </a:r>
          </a:p>
          <a:p>
            <a:r>
              <a:rPr lang="cs-CZ" dirty="0"/>
              <a:t>ztráta hybnosti, mravenčení nebo necitlivost dolních (horních) končetin</a:t>
            </a:r>
          </a:p>
          <a:p>
            <a:r>
              <a:rPr lang="cs-CZ" dirty="0"/>
              <a:t>porucha vědomí, zhmoždění, otok hlavy, krku, zad</a:t>
            </a:r>
          </a:p>
          <a:p>
            <a:r>
              <a:rPr lang="cs-CZ" dirty="0"/>
              <a:t>poruchy dýchání, poruchy rovnováhy</a:t>
            </a:r>
          </a:p>
          <a:p>
            <a:r>
              <a:rPr lang="cs-CZ" dirty="0"/>
              <a:t>tekutina, krev v uších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I </a:t>
            </a:r>
            <a:r>
              <a:rPr lang="cs-CZ" dirty="0">
                <a:solidFill>
                  <a:srgbClr val="FF0000"/>
                </a:solidFill>
              </a:rPr>
              <a:t>bez těchto příznaků může být páteř poškozená. Proto je důležité při podezření na poranění páteře jednat tak, jako by páteř poraněná byla.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956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Zraněný je při 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 zraněným </a:t>
            </a:r>
            <a:r>
              <a:rPr lang="cs-CZ" b="1" dirty="0"/>
              <a:t>nemanipulujeme</a:t>
            </a:r>
            <a:r>
              <a:rPr lang="cs-CZ" dirty="0"/>
              <a:t>, ponecháme v původní poloze</a:t>
            </a:r>
          </a:p>
          <a:p>
            <a:r>
              <a:rPr lang="cs-CZ" dirty="0"/>
              <a:t>přivoláme ZZS 155</a:t>
            </a:r>
          </a:p>
          <a:p>
            <a:r>
              <a:rPr lang="cs-CZ" dirty="0"/>
              <a:t>zajistíme tepelný komfort a psychickou podporu</a:t>
            </a:r>
          </a:p>
          <a:p>
            <a:r>
              <a:rPr lang="cs-CZ" dirty="0"/>
              <a:t>sledování základních životních funkcí do předání ZZS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610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Zraněný je v bezvědomí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varianta 1</a:t>
            </a:r>
            <a:endParaRPr lang="cs-CZ" dirty="0"/>
          </a:p>
          <a:p>
            <a:pPr lvl="1"/>
            <a:r>
              <a:rPr lang="cs-CZ" dirty="0"/>
              <a:t>uvolnění dýchacích cest</a:t>
            </a:r>
          </a:p>
          <a:p>
            <a:pPr lvl="1"/>
            <a:r>
              <a:rPr lang="cs-CZ" b="1" dirty="0"/>
              <a:t>dýchá</a:t>
            </a:r>
            <a:r>
              <a:rPr lang="cs-CZ" dirty="0"/>
              <a:t> – kontrola základních životních funkcí do příjezdu ZZS</a:t>
            </a:r>
          </a:p>
          <a:p>
            <a:r>
              <a:rPr lang="cs-CZ" b="1" dirty="0"/>
              <a:t>varianta 2</a:t>
            </a:r>
            <a:endParaRPr lang="cs-CZ" dirty="0"/>
          </a:p>
          <a:p>
            <a:pPr lvl="1"/>
            <a:r>
              <a:rPr lang="cs-CZ" dirty="0"/>
              <a:t>uvolnění dýchacích cest</a:t>
            </a:r>
          </a:p>
          <a:p>
            <a:pPr lvl="1"/>
            <a:r>
              <a:rPr lang="cs-CZ" b="1" dirty="0"/>
              <a:t>Nedýchá nebo </a:t>
            </a:r>
            <a:r>
              <a:rPr lang="cs-CZ" b="1" dirty="0" smtClean="0"/>
              <a:t>dýchá lapavě</a:t>
            </a:r>
            <a:r>
              <a:rPr lang="cs-CZ" b="1" dirty="0"/>
              <a:t> </a:t>
            </a:r>
            <a:r>
              <a:rPr lang="cs-CZ" b="1" dirty="0" smtClean="0"/>
              <a:t>(</a:t>
            </a:r>
            <a:r>
              <a:rPr lang="cs-CZ" b="1" dirty="0" err="1" smtClean="0"/>
              <a:t>gasping</a:t>
            </a:r>
            <a:r>
              <a:rPr lang="cs-CZ" b="1" dirty="0" smtClean="0"/>
              <a:t>) </a:t>
            </a:r>
            <a:r>
              <a:rPr lang="cs-CZ" dirty="0" smtClean="0"/>
              <a:t>– </a:t>
            </a:r>
            <a:r>
              <a:rPr lang="cs-CZ" dirty="0"/>
              <a:t>zahájení KPR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973" y="5126596"/>
            <a:ext cx="10604157" cy="151310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Staženo z: https://www.rockpoint.cz/clanek/2404/co-byste-meli-vedet-o-lanech/</a:t>
            </a: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57" y="885744"/>
            <a:ext cx="4950941" cy="3620376"/>
          </a:xfrm>
        </p:spPr>
      </p:pic>
    </p:spTree>
    <p:extLst>
      <p:ext uri="{BB962C8B-B14F-4D97-AF65-F5344CB8AC3E}">
        <p14:creationId xmlns:p14="http://schemas.microsoft.com/office/powerpoint/2010/main" val="8356837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Film k první pomoci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772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rizika na stěně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Padající chyty a jiné předměty</a:t>
            </a:r>
          </a:p>
          <a:p>
            <a:r>
              <a:rPr lang="cs-CZ" dirty="0" smtClean="0"/>
              <a:t>Padající prvolezec</a:t>
            </a:r>
          </a:p>
          <a:p>
            <a:r>
              <a:rPr lang="cs-CZ" dirty="0"/>
              <a:t>H</a:t>
            </a:r>
            <a:r>
              <a:rPr lang="cs-CZ" dirty="0" smtClean="0"/>
              <a:t>oupající se </a:t>
            </a:r>
            <a:r>
              <a:rPr lang="cs-CZ" dirty="0" err="1" smtClean="0"/>
              <a:t>druholezec</a:t>
            </a:r>
            <a:r>
              <a:rPr lang="cs-CZ" dirty="0" smtClean="0"/>
              <a:t> (nechávat při  TR v převisu </a:t>
            </a:r>
            <a:r>
              <a:rPr lang="cs-CZ" dirty="0" err="1" smtClean="0"/>
              <a:t>nacvakaná</a:t>
            </a:r>
            <a:r>
              <a:rPr lang="cs-CZ" dirty="0" smtClean="0"/>
              <a:t> </a:t>
            </a:r>
            <a:r>
              <a:rPr lang="cs-CZ" dirty="0" smtClean="0"/>
              <a:t>jištění)</a:t>
            </a:r>
            <a:endParaRPr lang="cs-CZ" dirty="0" smtClean="0"/>
          </a:p>
          <a:p>
            <a:r>
              <a:rPr lang="cs-CZ" dirty="0" err="1" smtClean="0"/>
              <a:t>Boulderová</a:t>
            </a:r>
            <a:r>
              <a:rPr lang="cs-CZ" dirty="0" smtClean="0"/>
              <a:t> stěna – odskoky a pády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274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Disciplíny lezení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Sportovní lezení x klasické horolezectví</a:t>
            </a:r>
          </a:p>
          <a:p>
            <a:pPr marL="0" indent="0">
              <a:buNone/>
            </a:pPr>
            <a:r>
              <a:rPr lang="cs-CZ" dirty="0" smtClean="0"/>
              <a:t>Venku x vevnitř</a:t>
            </a:r>
          </a:p>
          <a:p>
            <a:pPr marL="0" indent="0">
              <a:buNone/>
            </a:pPr>
            <a:r>
              <a:rPr lang="cs-CZ" dirty="0" smtClean="0"/>
              <a:t>Závodní lezení (rychlost, obtížnost, </a:t>
            </a:r>
            <a:r>
              <a:rPr lang="cs-CZ" dirty="0" err="1" smtClean="0"/>
              <a:t>bouldering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42526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Lezení na umělé stěně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po r. 1990</a:t>
            </a:r>
          </a:p>
          <a:p>
            <a:r>
              <a:rPr lang="cs-CZ" dirty="0" smtClean="0"/>
              <a:t>Tréninková disciplína</a:t>
            </a:r>
          </a:p>
          <a:p>
            <a:r>
              <a:rPr lang="cs-CZ" dirty="0" smtClean="0"/>
              <a:t>Možnost porovnání závodníků</a:t>
            </a:r>
          </a:p>
          <a:p>
            <a:r>
              <a:rPr lang="cs-CZ" dirty="0" smtClean="0"/>
              <a:t>Populární mezi veřejností, moderní fitness, komerční stěny</a:t>
            </a:r>
          </a:p>
          <a:p>
            <a:r>
              <a:rPr lang="cs-CZ" dirty="0" smtClean="0"/>
              <a:t>Olympijský sport</a:t>
            </a:r>
          </a:p>
          <a:p>
            <a:r>
              <a:rPr lang="cs-CZ" dirty="0" smtClean="0"/>
              <a:t>Je součástí sportovního lezení</a:t>
            </a:r>
          </a:p>
          <a:p>
            <a:r>
              <a:rPr lang="cs-CZ" dirty="0" smtClean="0"/>
              <a:t>Zaštiťuje jej mezinárodní organizace IFSC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113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aspekty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Lezení patří mezi přirozené pohyby</a:t>
            </a:r>
          </a:p>
          <a:p>
            <a:r>
              <a:rPr lang="cs-CZ" dirty="0" smtClean="0"/>
              <a:t>Základní pohybový fond člověka</a:t>
            </a:r>
          </a:p>
          <a:p>
            <a:r>
              <a:rPr lang="cs-CZ" dirty="0" smtClean="0"/>
              <a:t>Rovnoměrně rozvíjí všechny velké svalové skupiny</a:t>
            </a:r>
          </a:p>
          <a:p>
            <a:r>
              <a:rPr lang="cs-CZ" dirty="0" smtClean="0"/>
              <a:t>Rekreační lezení lze považovat za přínosnou a zdravou aktivitu</a:t>
            </a:r>
          </a:p>
          <a:p>
            <a:r>
              <a:rPr lang="cs-CZ" dirty="0" smtClean="0"/>
              <a:t>Terapeutické využití lezení</a:t>
            </a:r>
          </a:p>
          <a:p>
            <a:r>
              <a:rPr lang="cs-CZ" dirty="0" smtClean="0"/>
              <a:t>Psychosociální působení: budování vůle, sebedůvěry, důvěra ve spolulezce</a:t>
            </a:r>
          </a:p>
          <a:p>
            <a:r>
              <a:rPr lang="cs-CZ" dirty="0" smtClean="0"/>
              <a:t>Výchovné aspekty</a:t>
            </a:r>
          </a:p>
          <a:p>
            <a:r>
              <a:rPr lang="cs-CZ" dirty="0" smtClean="0"/>
              <a:t>Prožitek, překonání vlastních hranic</a:t>
            </a:r>
          </a:p>
          <a:p>
            <a:r>
              <a:rPr lang="cs-CZ" dirty="0" smtClean="0"/>
              <a:t>Aktivní trávení volného času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103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Negativní dopady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Neznalost a nerespektování základních tréninkových postupů</a:t>
            </a:r>
          </a:p>
          <a:p>
            <a:r>
              <a:rPr lang="cs-CZ" dirty="0" smtClean="0"/>
              <a:t>Přetěžování</a:t>
            </a:r>
          </a:p>
          <a:p>
            <a:r>
              <a:rPr lang="cs-CZ" dirty="0" smtClean="0"/>
              <a:t>Zranění</a:t>
            </a:r>
          </a:p>
          <a:p>
            <a:r>
              <a:rPr lang="cs-CZ" dirty="0" smtClean="0"/>
              <a:t>Chronické stavy</a:t>
            </a:r>
          </a:p>
          <a:p>
            <a:r>
              <a:rPr lang="cs-CZ" dirty="0" smtClean="0"/>
              <a:t>Nejčastější zranění: záněty šlach prstů a předloktí, otoky prstů, ruptury  šlachových poutek, nervové komprese, natažení šlach</a:t>
            </a:r>
          </a:p>
          <a:p>
            <a:r>
              <a:rPr lang="cs-CZ" dirty="0" smtClean="0"/>
              <a:t>Mladí ambiciózní lezci, častější zranění než starší lezci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087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zranění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Správné úchopy, bez zalamování (otevřený úchop)</a:t>
            </a:r>
          </a:p>
          <a:p>
            <a:r>
              <a:rPr lang="cs-CZ" dirty="0" smtClean="0"/>
              <a:t>U začátečníků vynechat zavřený úchop</a:t>
            </a:r>
          </a:p>
          <a:p>
            <a:r>
              <a:rPr lang="cs-CZ" dirty="0" smtClean="0"/>
              <a:t>Preferovat otevřený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963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Vznikla pro porovnání výkonů.</a:t>
            </a:r>
          </a:p>
          <a:p>
            <a:r>
              <a:rPr lang="cs-CZ" dirty="0" smtClean="0"/>
              <a:t>Slovní, UIAA, francouzská, saská, technická, </a:t>
            </a:r>
            <a:r>
              <a:rPr lang="cs-CZ" dirty="0" err="1" smtClean="0"/>
              <a:t>boulderová</a:t>
            </a:r>
            <a:endParaRPr lang="cs-CZ" dirty="0" smtClean="0"/>
          </a:p>
          <a:p>
            <a:r>
              <a:rPr lang="cs-CZ" dirty="0" smtClean="0"/>
              <a:t>Podle regionů a oblastí (USA, Austrálie, Anglie)</a:t>
            </a:r>
          </a:p>
          <a:p>
            <a:r>
              <a:rPr lang="cs-CZ" dirty="0" smtClean="0"/>
              <a:t>Ledovcová, </a:t>
            </a:r>
            <a:r>
              <a:rPr lang="cs-CZ" dirty="0" err="1" smtClean="0"/>
              <a:t>mixová</a:t>
            </a:r>
            <a:r>
              <a:rPr lang="cs-CZ" dirty="0" smtClean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734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4" y="105500"/>
            <a:ext cx="6507891" cy="6930905"/>
          </a:xfrm>
        </p:spPr>
      </p:pic>
    </p:spTree>
    <p:extLst>
      <p:ext uri="{BB962C8B-B14F-4D97-AF65-F5344CB8AC3E}">
        <p14:creationId xmlns:p14="http://schemas.microsoft.com/office/powerpoint/2010/main" val="503786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Umělé stěny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Orientační použití klasifikace</a:t>
            </a:r>
          </a:p>
          <a:p>
            <a:r>
              <a:rPr lang="cs-CZ" dirty="0" smtClean="0"/>
              <a:t>Nejčastěji UIAA, francouzská</a:t>
            </a:r>
          </a:p>
          <a:p>
            <a:r>
              <a:rPr lang="cs-CZ" dirty="0" smtClean="0"/>
              <a:t>Motivační faktor a pomůcka k výběru cesty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32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štítku výrobce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 lana, délka, průměr, hmotnost, počet pádů, rázová síla, průtažnost, </a:t>
            </a:r>
            <a:r>
              <a:rPr lang="cs-CZ" dirty="0" err="1" smtClean="0"/>
              <a:t>uzlovatelnost</a:t>
            </a:r>
            <a:r>
              <a:rPr lang="cs-CZ" dirty="0" smtClean="0"/>
              <a:t>, posuv opletu, voděodolnost atd.</a:t>
            </a:r>
          </a:p>
        </p:txBody>
      </p:sp>
    </p:spTree>
    <p:extLst>
      <p:ext uri="{BB962C8B-B14F-4D97-AF65-F5344CB8AC3E}">
        <p14:creationId xmlns:p14="http://schemas.microsoft.com/office/powerpoint/2010/main" val="3232667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lezecké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Hodina (lekce ) lezení  musí mít stejné časti, jako každá cvičební lekce</a:t>
            </a:r>
          </a:p>
          <a:p>
            <a:r>
              <a:rPr lang="cs-CZ" dirty="0" smtClean="0"/>
              <a:t>Je třeba dodržet všechny didaktické zásady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710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ezpečnosti</a:t>
            </a:r>
          </a:p>
          <a:p>
            <a:r>
              <a:rPr lang="cs-CZ" dirty="0" smtClean="0"/>
              <a:t>Názornosti</a:t>
            </a:r>
          </a:p>
          <a:p>
            <a:r>
              <a:rPr lang="cs-CZ" dirty="0" smtClean="0"/>
              <a:t>Posloupnosti</a:t>
            </a:r>
          </a:p>
          <a:p>
            <a:r>
              <a:rPr lang="cs-CZ" dirty="0" smtClean="0"/>
              <a:t>Aktivity</a:t>
            </a:r>
          </a:p>
          <a:p>
            <a:r>
              <a:rPr lang="cs-CZ" dirty="0" smtClean="0"/>
              <a:t>Přiměřenosti</a:t>
            </a:r>
          </a:p>
          <a:p>
            <a:r>
              <a:rPr lang="cs-CZ" dirty="0" smtClean="0"/>
              <a:t>Soustavnosti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915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cvičební jednotky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Zahřátí </a:t>
            </a:r>
          </a:p>
          <a:p>
            <a:r>
              <a:rPr lang="cs-CZ" dirty="0" smtClean="0"/>
              <a:t>Protažení </a:t>
            </a:r>
          </a:p>
          <a:p>
            <a:r>
              <a:rPr lang="cs-CZ" dirty="0" smtClean="0"/>
              <a:t>Protahuji všechny hlavní svalové skupiny s důrazem na pletenec ramenní, předloktí, kyčle kolena</a:t>
            </a:r>
          </a:p>
          <a:p>
            <a:r>
              <a:rPr lang="cs-CZ" dirty="0" smtClean="0"/>
              <a:t>Začínám kloubně mobilizačními cvičeními</a:t>
            </a:r>
          </a:p>
          <a:p>
            <a:r>
              <a:rPr lang="cs-CZ" dirty="0" smtClean="0"/>
              <a:t>Následuje strečink (preferuji tzv. dynamický strečink)</a:t>
            </a:r>
          </a:p>
          <a:p>
            <a:r>
              <a:rPr lang="cs-CZ" dirty="0" smtClean="0"/>
              <a:t>Speciální lezecké hry a cvičení</a:t>
            </a:r>
          </a:p>
          <a:p>
            <a:r>
              <a:rPr lang="cs-CZ" dirty="0" smtClean="0"/>
              <a:t>Hlavní část</a:t>
            </a:r>
          </a:p>
          <a:p>
            <a:r>
              <a:rPr lang="cs-CZ" dirty="0" smtClean="0"/>
              <a:t>Závěrečná část: kompenzační cvičení, lze zařadit statický strečink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2893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Úvodní, průpravná, hlavní a závěrečná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9331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Organizační složka </a:t>
            </a:r>
          </a:p>
          <a:p>
            <a:r>
              <a:rPr lang="cs-CZ" dirty="0" smtClean="0"/>
              <a:t>Rušná část: přiměřené zahřátí</a:t>
            </a:r>
          </a:p>
          <a:p>
            <a:r>
              <a:rPr lang="cs-CZ" dirty="0" smtClean="0"/>
              <a:t>Pro zahřátí drobné pohybové hry, hry na stěně nízko nad zemí</a:t>
            </a:r>
          </a:p>
          <a:p>
            <a:r>
              <a:rPr lang="cs-CZ" dirty="0" smtClean="0"/>
              <a:t>Běh, skoky, poskoky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07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Průpravná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rozcvičení</a:t>
            </a:r>
          </a:p>
          <a:p>
            <a:r>
              <a:rPr lang="cs-CZ" dirty="0" smtClean="0"/>
              <a:t>Příprava na lezeckou zátěž</a:t>
            </a:r>
          </a:p>
          <a:p>
            <a:r>
              <a:rPr lang="cs-CZ" dirty="0" smtClean="0"/>
              <a:t>Kloubně mobilizační cvičení</a:t>
            </a:r>
          </a:p>
          <a:p>
            <a:r>
              <a:rPr lang="cs-CZ" dirty="0" smtClean="0"/>
              <a:t>Protahovací cvičení (strečink)</a:t>
            </a:r>
          </a:p>
          <a:p>
            <a:r>
              <a:rPr lang="cs-CZ" dirty="0" smtClean="0"/>
              <a:t>Posilovací cvičení?</a:t>
            </a:r>
          </a:p>
          <a:p>
            <a:r>
              <a:rPr lang="cs-CZ" dirty="0" smtClean="0"/>
              <a:t>Zaměření celé tělo + svaly namáhané při lezení</a:t>
            </a:r>
          </a:p>
          <a:p>
            <a:r>
              <a:rPr lang="cs-CZ" dirty="0" smtClean="0"/>
              <a:t>Preferujeme dynamický strečink (bez dlouhých výdrží)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5239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lezecká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Traverzování – rozvoj techniky pohybu</a:t>
            </a:r>
          </a:p>
          <a:p>
            <a:r>
              <a:rPr lang="cs-CZ" dirty="0" smtClean="0"/>
              <a:t>Lezecké hry a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378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cíle hodiny</a:t>
            </a:r>
          </a:p>
          <a:p>
            <a:r>
              <a:rPr lang="cs-CZ" dirty="0" smtClean="0"/>
              <a:t>Lezení s lanem, </a:t>
            </a:r>
            <a:r>
              <a:rPr lang="cs-CZ" dirty="0" err="1" smtClean="0"/>
              <a:t>bouldering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525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Kompenzační cvičení na zatížené svalové skupiny</a:t>
            </a:r>
          </a:p>
          <a:p>
            <a:r>
              <a:rPr lang="cs-CZ" dirty="0" smtClean="0"/>
              <a:t>Prevence vad v držení těla</a:t>
            </a:r>
          </a:p>
          <a:p>
            <a:r>
              <a:rPr lang="cs-CZ" dirty="0" smtClean="0"/>
              <a:t>Protahuji předloktí a pletenec ramenní</a:t>
            </a:r>
          </a:p>
          <a:p>
            <a:r>
              <a:rPr lang="cs-CZ" dirty="0" smtClean="0"/>
              <a:t>Posiluji </a:t>
            </a:r>
            <a:r>
              <a:rPr lang="cs-CZ" dirty="0" err="1" smtClean="0"/>
              <a:t>mezilopatkové</a:t>
            </a:r>
            <a:r>
              <a:rPr lang="cs-CZ" dirty="0" smtClean="0"/>
              <a:t>, břišní, hýžďové</a:t>
            </a:r>
          </a:p>
          <a:p>
            <a:r>
              <a:rPr lang="cs-CZ" dirty="0" smtClean="0"/>
              <a:t>Celkové uvolnění těla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9882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skupiny - specifika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Předškolní věk</a:t>
            </a:r>
          </a:p>
          <a:p>
            <a:r>
              <a:rPr lang="cs-CZ" dirty="0" smtClean="0"/>
              <a:t>Mladší školní věk</a:t>
            </a:r>
          </a:p>
          <a:p>
            <a:r>
              <a:rPr lang="cs-CZ" dirty="0" smtClean="0"/>
              <a:t>Starší školní věk</a:t>
            </a:r>
          </a:p>
          <a:p>
            <a:r>
              <a:rPr lang="cs-CZ" dirty="0" smtClean="0"/>
              <a:t>Střední školy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28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Délka lana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Obvyklé 50 – 100 m</a:t>
            </a:r>
          </a:p>
          <a:p>
            <a:r>
              <a:rPr lang="cs-CZ" dirty="0" smtClean="0"/>
              <a:t>Délka lana alespoň 2,5x délka stěny</a:t>
            </a:r>
          </a:p>
          <a:p>
            <a:r>
              <a:rPr lang="cs-CZ" dirty="0" smtClean="0"/>
              <a:t>Vhodně volit, příliš dlouhé lano = obtížná manipulace na stěně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8716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Předškoláci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 = hra</a:t>
            </a:r>
          </a:p>
          <a:p>
            <a:r>
              <a:rPr lang="cs-CZ" dirty="0" smtClean="0"/>
              <a:t>Malá schopnost koncentrace a pozornosti</a:t>
            </a:r>
          </a:p>
          <a:p>
            <a:r>
              <a:rPr lang="cs-CZ" dirty="0" smtClean="0"/>
              <a:t>Pestré cvičební jednotky, střídání činností</a:t>
            </a:r>
          </a:p>
          <a:p>
            <a:r>
              <a:rPr lang="cs-CZ" dirty="0" smtClean="0"/>
              <a:t>Přirozený pohyb</a:t>
            </a:r>
          </a:p>
          <a:p>
            <a:r>
              <a:rPr lang="cs-CZ" dirty="0" smtClean="0"/>
              <a:t>Preferujeme </a:t>
            </a:r>
            <a:r>
              <a:rPr lang="cs-CZ" dirty="0" err="1" smtClean="0"/>
              <a:t>bouldering</a:t>
            </a:r>
            <a:endParaRPr lang="cs-CZ" dirty="0" smtClean="0"/>
          </a:p>
          <a:p>
            <a:r>
              <a:rPr lang="cs-CZ" dirty="0" smtClean="0"/>
              <a:t>Na laně často strach</a:t>
            </a:r>
          </a:p>
          <a:p>
            <a:r>
              <a:rPr lang="cs-CZ" dirty="0" smtClean="0"/>
              <a:t>Použít celotělový úvazek</a:t>
            </a:r>
          </a:p>
          <a:p>
            <a:r>
              <a:rPr lang="cs-CZ" dirty="0" smtClean="0"/>
              <a:t>Jistí instruktor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019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Mladší 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Přirozený </a:t>
            </a:r>
            <a:r>
              <a:rPr lang="cs-CZ" dirty="0" err="1" smtClean="0"/>
              <a:t>pohy</a:t>
            </a:r>
            <a:r>
              <a:rPr lang="cs-CZ" dirty="0" smtClean="0"/>
              <a:t>, chuť se hýbat</a:t>
            </a:r>
          </a:p>
          <a:p>
            <a:r>
              <a:rPr lang="cs-CZ" dirty="0" smtClean="0"/>
              <a:t>Zlatý věk motoriky</a:t>
            </a:r>
          </a:p>
          <a:p>
            <a:r>
              <a:rPr lang="cs-CZ" dirty="0" smtClean="0"/>
              <a:t>Učím práci s materiálem (navazování, ke konci období i jištění)</a:t>
            </a:r>
          </a:p>
          <a:p>
            <a:r>
              <a:rPr lang="cs-CZ" dirty="0" smtClean="0"/>
              <a:t>V počátku období celotělový úvazek</a:t>
            </a:r>
          </a:p>
          <a:p>
            <a:r>
              <a:rPr lang="cs-CZ" dirty="0" smtClean="0"/>
              <a:t>Lze učit všechny součásti lezení</a:t>
            </a:r>
          </a:p>
          <a:p>
            <a:r>
              <a:rPr lang="pl-PL" b="1" dirty="0"/>
              <a:t>Kategorie U8, U10 a </a:t>
            </a:r>
            <a:r>
              <a:rPr lang="pl-PL" b="1" dirty="0" smtClean="0"/>
              <a:t>U12 lezou na závodech Top Rope</a:t>
            </a:r>
          </a:p>
          <a:p>
            <a:r>
              <a:rPr lang="pl-PL" dirty="0" smtClean="0"/>
              <a:t>Jištění lze učit, vždy musí být přítomný dospělý u jistěče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715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Starší 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Rozvoj kondičních schopností</a:t>
            </a:r>
          </a:p>
          <a:p>
            <a:r>
              <a:rPr lang="cs-CZ" dirty="0" smtClean="0"/>
              <a:t>Lezení na prvním, je možné v kroužku</a:t>
            </a:r>
          </a:p>
          <a:p>
            <a:r>
              <a:rPr lang="cs-CZ" dirty="0" smtClean="0"/>
              <a:t>Samostatné jištění ve dvojici pod dozorem</a:t>
            </a:r>
          </a:p>
          <a:p>
            <a:r>
              <a:rPr lang="cs-CZ" dirty="0" smtClean="0"/>
              <a:t>Správné návyky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6571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Lezení na prvním konci lana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136407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Pádový faktor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F= délka pádu/aktivní délka lana</a:t>
            </a:r>
          </a:p>
          <a:p>
            <a:r>
              <a:rPr lang="cs-CZ" dirty="0" smtClean="0"/>
              <a:t>Vyjadřuje tvrdost pádu, čím vyšší hodnota, tím tvrdší pád</a:t>
            </a:r>
          </a:p>
          <a:p>
            <a:r>
              <a:rPr lang="cs-CZ" dirty="0" smtClean="0"/>
              <a:t>Při lezení se pohybuje se v intervalu 0-2</a:t>
            </a:r>
          </a:p>
          <a:p>
            <a:r>
              <a:rPr lang="cs-CZ" dirty="0" smtClean="0"/>
              <a:t>Kdy nastane F = 2? (např. délka pádu 2 m, aktivní délka lana 1m, tedy jde o pád do </a:t>
            </a:r>
            <a:r>
              <a:rPr lang="cs-CZ" dirty="0" err="1" smtClean="0"/>
              <a:t>štandu</a:t>
            </a:r>
            <a:r>
              <a:rPr lang="cs-CZ" dirty="0" smtClean="0"/>
              <a:t>)</a:t>
            </a:r>
          </a:p>
          <a:p>
            <a:r>
              <a:rPr lang="cs-CZ" dirty="0" smtClean="0"/>
              <a:t>Jaký je nejvyšší možný F na umělé stěně? (blíží se 1, např. padám 2 m nad posledním jištěním, které je ve výšce 2m těsně nad zem, pád 4m/aktivní délka lana 4m)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0954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Rázová síla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Síla působící na lezce v okamžiku pádu</a:t>
            </a:r>
          </a:p>
          <a:p>
            <a:r>
              <a:rPr lang="cs-CZ" dirty="0" smtClean="0"/>
              <a:t>Čím je nižší, tím lépe pro lezce</a:t>
            </a:r>
          </a:p>
          <a:p>
            <a:r>
              <a:rPr lang="cs-CZ" dirty="0" smtClean="0"/>
              <a:t>Závisí na:</a:t>
            </a:r>
          </a:p>
          <a:p>
            <a:pPr lvl="1"/>
            <a:r>
              <a:rPr lang="cs-CZ" dirty="0" smtClean="0"/>
              <a:t>Pádovém faktoru</a:t>
            </a:r>
          </a:p>
          <a:p>
            <a:pPr lvl="1"/>
            <a:r>
              <a:rPr lang="cs-CZ" dirty="0" smtClean="0"/>
              <a:t>Způsobu zachycení pádu</a:t>
            </a:r>
          </a:p>
          <a:p>
            <a:pPr lvl="1"/>
            <a:r>
              <a:rPr lang="cs-CZ" dirty="0" smtClean="0"/>
              <a:t>Hmotnosti lezce</a:t>
            </a:r>
          </a:p>
          <a:p>
            <a:pPr lvl="1"/>
            <a:r>
              <a:rPr lang="cs-CZ" dirty="0" smtClean="0"/>
              <a:t>Schopnosti lana pohltit pádovou energii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754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snížit rázovou sílu?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Umístit postupové jištění co nejdříve a tím snížit F</a:t>
            </a:r>
          </a:p>
          <a:p>
            <a:r>
              <a:rPr lang="cs-CZ" dirty="0" smtClean="0"/>
              <a:t>Používat všechna postupová jištění v co nejpřímějším směru (aby mohla celá aktivní délka lana absorbovat rázovou sílu</a:t>
            </a:r>
          </a:p>
          <a:p>
            <a:r>
              <a:rPr lang="cs-CZ" dirty="0" smtClean="0"/>
              <a:t>Používat dynamický způsob chytání pádu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6410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při jištění prvolezce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Vzájemná kontrola</a:t>
            </a:r>
          </a:p>
          <a:p>
            <a:r>
              <a:rPr lang="cs-CZ" dirty="0" smtClean="0"/>
              <a:t>Správné stanoviště pod prvním postupovým jištěním mírně stranou</a:t>
            </a:r>
          </a:p>
          <a:p>
            <a:r>
              <a:rPr lang="cs-CZ" dirty="0" smtClean="0"/>
              <a:t>Přemotání lana</a:t>
            </a:r>
          </a:p>
          <a:p>
            <a:r>
              <a:rPr lang="cs-CZ" dirty="0" smtClean="0"/>
              <a:t>Dokud prvolezec necvakne první jištění dávat záchranu</a:t>
            </a:r>
          </a:p>
          <a:p>
            <a:r>
              <a:rPr lang="cs-CZ" dirty="0" smtClean="0"/>
              <a:t>Mít včas založené lano v jistící pomůcce</a:t>
            </a:r>
          </a:p>
          <a:p>
            <a:r>
              <a:rPr lang="cs-CZ" dirty="0" smtClean="0"/>
              <a:t>Přiměřené povolování (obzvlášť v malé výšce nad zemí)</a:t>
            </a:r>
          </a:p>
          <a:p>
            <a:r>
              <a:rPr lang="cs-CZ" dirty="0" smtClean="0"/>
              <a:t>Lano mezi jističem a prvolezcem je volné</a:t>
            </a:r>
          </a:p>
          <a:p>
            <a:r>
              <a:rPr lang="cs-CZ" dirty="0" smtClean="0"/>
              <a:t>Snažím se o dynamické zachycení pádu</a:t>
            </a:r>
          </a:p>
          <a:p>
            <a:r>
              <a:rPr lang="cs-CZ" dirty="0" smtClean="0"/>
              <a:t>Nenechat se vyrušovat!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9173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co si dát pozor při lezení na prvním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Cvakám všechna postupová jištění</a:t>
            </a:r>
          </a:p>
          <a:p>
            <a:r>
              <a:rPr lang="cs-CZ" dirty="0" smtClean="0"/>
              <a:t>Lano vedu správným způsobem  expreskami</a:t>
            </a:r>
          </a:p>
          <a:p>
            <a:r>
              <a:rPr lang="cs-CZ" dirty="0" smtClean="0"/>
              <a:t>Cvakám ze stabilní pozice, nejlépe když je sedací úvazek blízko expresky</a:t>
            </a:r>
          </a:p>
          <a:p>
            <a:r>
              <a:rPr lang="cs-CZ" dirty="0" smtClean="0"/>
              <a:t>Nedávám lano do zubů!</a:t>
            </a:r>
          </a:p>
          <a:p>
            <a:r>
              <a:rPr lang="cs-CZ" dirty="0" smtClean="0"/>
              <a:t>Pozor na lano za nohou!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3607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Typické chyby při lezení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Zapomnětlivost</a:t>
            </a:r>
          </a:p>
          <a:p>
            <a:r>
              <a:rPr lang="cs-CZ" dirty="0" smtClean="0"/>
              <a:t>Nesoustředěnost</a:t>
            </a:r>
          </a:p>
          <a:p>
            <a:r>
              <a:rPr lang="cs-CZ" dirty="0" smtClean="0"/>
              <a:t>Nedbalost</a:t>
            </a:r>
          </a:p>
          <a:p>
            <a:r>
              <a:rPr lang="cs-CZ" dirty="0" smtClean="0"/>
              <a:t>Nevědomost</a:t>
            </a:r>
          </a:p>
          <a:p>
            <a:r>
              <a:rPr lang="cs-CZ" dirty="0" err="1" smtClean="0"/>
              <a:t>Blackout</a:t>
            </a:r>
            <a:endParaRPr lang="cs-CZ" dirty="0" smtClean="0"/>
          </a:p>
          <a:p>
            <a:r>
              <a:rPr lang="cs-CZ" dirty="0" smtClean="0"/>
              <a:t>Nepozornost</a:t>
            </a:r>
          </a:p>
          <a:p>
            <a:r>
              <a:rPr lang="cs-CZ" dirty="0" smtClean="0"/>
              <a:t>Přeceňování svých sil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62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lana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7240030" y="2215979"/>
            <a:ext cx="1882904" cy="148675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19823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Jednoduchá lana 9,7 – 10,2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Menší průměr = jednodušší manipulace ale  menší brzdná síla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Větší průměr =  těžší dobírání ale větší brzdná síla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začátečníky  ideál kolem 10 mm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237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40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Počet pádů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Kolik normovaných pádů které nové lano zachytí</a:t>
            </a:r>
          </a:p>
          <a:p>
            <a:r>
              <a:rPr lang="cs-CZ" dirty="0" smtClean="0"/>
              <a:t>Normovaný pád: má hodnotu pádového faktoru f = 1,74</a:t>
            </a:r>
          </a:p>
          <a:p>
            <a:r>
              <a:rPr lang="cs-CZ" dirty="0" smtClean="0"/>
              <a:t>80 kg závaží, délka lana 2,7, délka pádu 4,7</a:t>
            </a:r>
          </a:p>
          <a:p>
            <a:r>
              <a:rPr lang="cs-CZ" dirty="0" smtClean="0"/>
              <a:t>Lano musí zachytit 5 normovaných pádů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17745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2179</Words>
  <Application>Microsoft Office PowerPoint</Application>
  <PresentationFormat>Širokoúhlá obrazovka</PresentationFormat>
  <Paragraphs>434</Paragraphs>
  <Slides>80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4" baseType="lpstr">
      <vt:lpstr>Arial</vt:lpstr>
      <vt:lpstr>Calibri</vt:lpstr>
      <vt:lpstr>Calibri Light</vt:lpstr>
      <vt:lpstr>Motiv Office</vt:lpstr>
      <vt:lpstr>Lezení na umělé stěně pro pedagogické pracovníky</vt:lpstr>
      <vt:lpstr>Materiál pro výuku lezení</vt:lpstr>
      <vt:lpstr>Lana</vt:lpstr>
      <vt:lpstr>Rozdíly v použití lan</vt:lpstr>
      <vt:lpstr>Staženo z: https://www.rockpoint.cz/clanek/2404/co-byste-meli-vedet-o-lanech/</vt:lpstr>
      <vt:lpstr>Na štítku výrobce</vt:lpstr>
      <vt:lpstr>Délka lana</vt:lpstr>
      <vt:lpstr>Průměr lana </vt:lpstr>
      <vt:lpstr>Počet pádů</vt:lpstr>
      <vt:lpstr>Rázová síla</vt:lpstr>
      <vt:lpstr>Průtažnost</vt:lpstr>
      <vt:lpstr>Výběr lana. Co je důležité?</vt:lpstr>
      <vt:lpstr>Životnost lan</vt:lpstr>
      <vt:lpstr>Péče o lano</vt:lpstr>
      <vt:lpstr>Pozor na:</vt:lpstr>
      <vt:lpstr>Úvazky</vt:lpstr>
      <vt:lpstr>Sedací (bederní) úvazek</vt:lpstr>
      <vt:lpstr>Prsní</vt:lpstr>
      <vt:lpstr>Celotělový</vt:lpstr>
      <vt:lpstr>Jistící pomůcky</vt:lpstr>
      <vt:lpstr>Kyblíky</vt:lpstr>
      <vt:lpstr>Poloautomaty</vt:lpstr>
      <vt:lpstr>OHM</vt:lpstr>
      <vt:lpstr>Prezentace aplikace PowerPoint</vt:lpstr>
      <vt:lpstr>Lezečky</vt:lpstr>
      <vt:lpstr>Karabiny</vt:lpstr>
      <vt:lpstr>Druhy karabin</vt:lpstr>
      <vt:lpstr>Na karabině</vt:lpstr>
      <vt:lpstr>Zámek</vt:lpstr>
      <vt:lpstr>Expresky</vt:lpstr>
      <vt:lpstr>Odsedávací smyčka</vt:lpstr>
      <vt:lpstr>Prezentace aplikace PowerPoint</vt:lpstr>
      <vt:lpstr>Bezpečnost na umělé stěně</vt:lpstr>
      <vt:lpstr>Obecné zásady</vt:lpstr>
      <vt:lpstr>Prevence zranění</vt:lpstr>
      <vt:lpstr>Pravidla bezpečnosti </vt:lpstr>
      <vt:lpstr>Úprava zevnějšku</vt:lpstr>
      <vt:lpstr>Vzájemná konrola</vt:lpstr>
      <vt:lpstr>Komunikace na umělé stěně</vt:lpstr>
      <vt:lpstr>Dovednosti</vt:lpstr>
      <vt:lpstr>Vybavení</vt:lpstr>
      <vt:lpstr>Výuka ve školních podmínkách</vt:lpstr>
      <vt:lpstr>Prezentace aplikace PowerPoint</vt:lpstr>
      <vt:lpstr>První pomoc</vt:lpstr>
      <vt:lpstr>Postup:</vt:lpstr>
      <vt:lpstr>Prezentace aplikace PowerPoint</vt:lpstr>
      <vt:lpstr>Riziko poranění páteře</vt:lpstr>
      <vt:lpstr>Zraněný je při vědomí</vt:lpstr>
      <vt:lpstr>Zraněný je v bezvědomí</vt:lpstr>
      <vt:lpstr>Film</vt:lpstr>
      <vt:lpstr>Další rizika na stěně</vt:lpstr>
      <vt:lpstr>Disciplíny lezení</vt:lpstr>
      <vt:lpstr>Lezení na umělé stěně</vt:lpstr>
      <vt:lpstr>Zdravotní aspekty</vt:lpstr>
      <vt:lpstr>Negativní dopady</vt:lpstr>
      <vt:lpstr>Prevence zranění</vt:lpstr>
      <vt:lpstr>Klasifikace</vt:lpstr>
      <vt:lpstr>Prezentace aplikace PowerPoint</vt:lpstr>
      <vt:lpstr>Umělé stěny</vt:lpstr>
      <vt:lpstr>Struktura lezecké hodiny</vt:lpstr>
      <vt:lpstr>Zásady</vt:lpstr>
      <vt:lpstr>Stavba cvičební jednotky</vt:lpstr>
      <vt:lpstr>Části hodiny</vt:lpstr>
      <vt:lpstr>Úvodní část</vt:lpstr>
      <vt:lpstr>Průpravná část</vt:lpstr>
      <vt:lpstr>Speciální lezecká cvičení</vt:lpstr>
      <vt:lpstr>Hlavní část</vt:lpstr>
      <vt:lpstr>Závěrečná část</vt:lpstr>
      <vt:lpstr>Věkové skupiny - specifika</vt:lpstr>
      <vt:lpstr>Předškoláci</vt:lpstr>
      <vt:lpstr>Mladší školní věk</vt:lpstr>
      <vt:lpstr>Starší školní věk</vt:lpstr>
      <vt:lpstr>Lezení na prvním konci lana</vt:lpstr>
      <vt:lpstr>Pádový faktor</vt:lpstr>
      <vt:lpstr>Rázová síla</vt:lpstr>
      <vt:lpstr>Jak snížit rázovou sílu?</vt:lpstr>
      <vt:lpstr>Na co si dát pozor při jištění prvolezce</vt:lpstr>
      <vt:lpstr>Na co si dát pozor při lezení na prvním</vt:lpstr>
      <vt:lpstr>Typické chyby při lezení</vt:lpstr>
      <vt:lpstr>Děkuji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Lezení na umělé stěně pro pedagogické pracovníky</dc:title>
  <dc:creator>cernal</dc:creator>
  <cp:lastModifiedBy>cernal</cp:lastModifiedBy>
  <cp:revision>33</cp:revision>
  <cp:lastPrinted>2023-11-24T10:13:29Z</cp:lastPrinted>
  <dcterms:created xsi:type="dcterms:W3CDTF">2023-10-17T08:58:11Z</dcterms:created>
  <dcterms:modified xsi:type="dcterms:W3CDTF">2024-02-09T10:08:26Z</dcterms:modified>
</cp:coreProperties>
</file>