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50"/>
  </p:notesMasterIdLst>
  <p:sldIdLst>
    <p:sldId id="256" r:id="rId2"/>
    <p:sldId id="258" r:id="rId3"/>
    <p:sldId id="259" r:id="rId4"/>
    <p:sldId id="261" r:id="rId5"/>
    <p:sldId id="263" r:id="rId6"/>
    <p:sldId id="276" r:id="rId7"/>
    <p:sldId id="278" r:id="rId8"/>
    <p:sldId id="277" r:id="rId9"/>
    <p:sldId id="279" r:id="rId10"/>
    <p:sldId id="264" r:id="rId11"/>
    <p:sldId id="265" r:id="rId12"/>
    <p:sldId id="266" r:id="rId13"/>
    <p:sldId id="267" r:id="rId14"/>
    <p:sldId id="268" r:id="rId15"/>
    <p:sldId id="269" r:id="rId16"/>
    <p:sldId id="270" r:id="rId17"/>
    <p:sldId id="271" r:id="rId18"/>
    <p:sldId id="272" r:id="rId19"/>
    <p:sldId id="273" r:id="rId20"/>
    <p:sldId id="280" r:id="rId21"/>
    <p:sldId id="281" r:id="rId22"/>
    <p:sldId id="282" r:id="rId23"/>
    <p:sldId id="283" r:id="rId24"/>
    <p:sldId id="284" r:id="rId25"/>
    <p:sldId id="285" r:id="rId26"/>
    <p:sldId id="286" r:id="rId27"/>
    <p:sldId id="287" r:id="rId28"/>
    <p:sldId id="288" r:id="rId29"/>
    <p:sldId id="363" r:id="rId30"/>
    <p:sldId id="364" r:id="rId31"/>
    <p:sldId id="365" r:id="rId32"/>
    <p:sldId id="366" r:id="rId33"/>
    <p:sldId id="367" r:id="rId34"/>
    <p:sldId id="368" r:id="rId35"/>
    <p:sldId id="369" r:id="rId36"/>
    <p:sldId id="370" r:id="rId37"/>
    <p:sldId id="371" r:id="rId38"/>
    <p:sldId id="372" r:id="rId39"/>
    <p:sldId id="373" r:id="rId40"/>
    <p:sldId id="374" r:id="rId41"/>
    <p:sldId id="375" r:id="rId42"/>
    <p:sldId id="376" r:id="rId43"/>
    <p:sldId id="377" r:id="rId44"/>
    <p:sldId id="378" r:id="rId45"/>
    <p:sldId id="379" r:id="rId46"/>
    <p:sldId id="380" r:id="rId47"/>
    <p:sldId id="381" r:id="rId48"/>
    <p:sldId id="382" r:id="rId49"/>
    <p:sldId id="383" r:id="rId50"/>
    <p:sldId id="384" r:id="rId51"/>
    <p:sldId id="385" r:id="rId52"/>
    <p:sldId id="386" r:id="rId53"/>
    <p:sldId id="289" r:id="rId54"/>
    <p:sldId id="290" r:id="rId55"/>
    <p:sldId id="291" r:id="rId56"/>
    <p:sldId id="292" r:id="rId57"/>
    <p:sldId id="293" r:id="rId58"/>
    <p:sldId id="257" r:id="rId59"/>
    <p:sldId id="294" r:id="rId60"/>
    <p:sldId id="295" r:id="rId61"/>
    <p:sldId id="260" r:id="rId62"/>
    <p:sldId id="296" r:id="rId63"/>
    <p:sldId id="262" r:id="rId64"/>
    <p:sldId id="297" r:id="rId65"/>
    <p:sldId id="298" r:id="rId66"/>
    <p:sldId id="299" r:id="rId67"/>
    <p:sldId id="300" r:id="rId68"/>
    <p:sldId id="301" r:id="rId69"/>
    <p:sldId id="302" r:id="rId70"/>
    <p:sldId id="303" r:id="rId71"/>
    <p:sldId id="304" r:id="rId72"/>
    <p:sldId id="305" r:id="rId73"/>
    <p:sldId id="306" r:id="rId74"/>
    <p:sldId id="307" r:id="rId75"/>
    <p:sldId id="308" r:id="rId76"/>
    <p:sldId id="309" r:id="rId77"/>
    <p:sldId id="310" r:id="rId78"/>
    <p:sldId id="311" r:id="rId79"/>
    <p:sldId id="274" r:id="rId80"/>
    <p:sldId id="275" r:id="rId81"/>
    <p:sldId id="312" r:id="rId82"/>
    <p:sldId id="313" r:id="rId83"/>
    <p:sldId id="314" r:id="rId84"/>
    <p:sldId id="315" r:id="rId85"/>
    <p:sldId id="316" r:id="rId86"/>
    <p:sldId id="317" r:id="rId87"/>
    <p:sldId id="318" r:id="rId88"/>
    <p:sldId id="319" r:id="rId89"/>
    <p:sldId id="320" r:id="rId90"/>
    <p:sldId id="321" r:id="rId91"/>
    <p:sldId id="322" r:id="rId92"/>
    <p:sldId id="323" r:id="rId93"/>
    <p:sldId id="324" r:id="rId94"/>
    <p:sldId id="325" r:id="rId95"/>
    <p:sldId id="326" r:id="rId96"/>
    <p:sldId id="327" r:id="rId97"/>
    <p:sldId id="328" r:id="rId98"/>
    <p:sldId id="329" r:id="rId99"/>
    <p:sldId id="330" r:id="rId100"/>
    <p:sldId id="331" r:id="rId101"/>
    <p:sldId id="332" r:id="rId102"/>
    <p:sldId id="333" r:id="rId103"/>
    <p:sldId id="334" r:id="rId104"/>
    <p:sldId id="335" r:id="rId105"/>
    <p:sldId id="336" r:id="rId106"/>
    <p:sldId id="337" r:id="rId107"/>
    <p:sldId id="338" r:id="rId108"/>
    <p:sldId id="339" r:id="rId109"/>
    <p:sldId id="340" r:id="rId110"/>
    <p:sldId id="341" r:id="rId111"/>
    <p:sldId id="342" r:id="rId112"/>
    <p:sldId id="343" r:id="rId113"/>
    <p:sldId id="344" r:id="rId114"/>
    <p:sldId id="345" r:id="rId115"/>
    <p:sldId id="346" r:id="rId116"/>
    <p:sldId id="347" r:id="rId117"/>
    <p:sldId id="348" r:id="rId118"/>
    <p:sldId id="349" r:id="rId119"/>
    <p:sldId id="350" r:id="rId120"/>
    <p:sldId id="351" r:id="rId121"/>
    <p:sldId id="352" r:id="rId122"/>
    <p:sldId id="353" r:id="rId123"/>
    <p:sldId id="354" r:id="rId124"/>
    <p:sldId id="355" r:id="rId125"/>
    <p:sldId id="356" r:id="rId126"/>
    <p:sldId id="357" r:id="rId127"/>
    <p:sldId id="358" r:id="rId128"/>
    <p:sldId id="359" r:id="rId129"/>
    <p:sldId id="360" r:id="rId130"/>
    <p:sldId id="361" r:id="rId131"/>
    <p:sldId id="362"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4660"/>
  </p:normalViewPr>
  <p:slideViewPr>
    <p:cSldViewPr snapToGrid="0">
      <p:cViewPr varScale="1">
        <p:scale>
          <a:sx n="82" d="100"/>
          <a:sy n="82" d="100"/>
        </p:scale>
        <p:origin x="557"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539B4D-2D65-4820-AFA9-049D7A75C1EF}" type="datetimeFigureOut">
              <a:rPr lang="cs-CZ" smtClean="0"/>
              <a:t>03.12.2021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A2CC8E-D2DB-4CD9-A672-3B2FBDCC4F16}" type="slidenum">
              <a:rPr lang="cs-CZ" smtClean="0"/>
              <a:t>‹#›</a:t>
            </a:fld>
            <a:endParaRPr lang="cs-CZ"/>
          </a:p>
        </p:txBody>
      </p:sp>
    </p:spTree>
    <p:extLst>
      <p:ext uri="{BB962C8B-B14F-4D97-AF65-F5344CB8AC3E}">
        <p14:creationId xmlns:p14="http://schemas.microsoft.com/office/powerpoint/2010/main" val="875873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rázek snímku 1">
            <a:extLst>
              <a:ext uri="{FF2B5EF4-FFF2-40B4-BE49-F238E27FC236}">
                <a16:creationId xmlns:a16="http://schemas.microsoft.com/office/drawing/2014/main" id="{2858481B-DB85-4223-8D69-0F9A124269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Zástupný symbol pro poznámky 2">
            <a:extLst>
              <a:ext uri="{FF2B5EF4-FFF2-40B4-BE49-F238E27FC236}">
                <a16:creationId xmlns:a16="http://schemas.microsoft.com/office/drawing/2014/main" id="{C0DD9A50-CEB9-4A38-BDBD-1F2521480D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a:p>
        </p:txBody>
      </p:sp>
      <p:sp>
        <p:nvSpPr>
          <p:cNvPr id="21508" name="Zástupný symbol pro číslo snímku 3">
            <a:extLst>
              <a:ext uri="{FF2B5EF4-FFF2-40B4-BE49-F238E27FC236}">
                <a16:creationId xmlns:a16="http://schemas.microsoft.com/office/drawing/2014/main" id="{C2E102FD-C795-4838-B0AE-52A81D8F32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4F109E2-B4E7-45F0-B388-50F22BD873A5}" type="slidenum">
              <a:rPr lang="cs-CZ" altLang="cs-CZ"/>
              <a:pPr/>
              <a:t>54</a:t>
            </a:fld>
            <a:endParaRPr lang="cs-CZ" alt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816A695-64F3-46E5-954C-AD09C1BFF3DB}" type="slidenum">
              <a:rPr lang="cs-CZ"/>
              <a:pPr/>
              <a:t>115</a:t>
            </a:fld>
            <a:endParaRPr lang="cs-CZ"/>
          </a:p>
        </p:txBody>
      </p:sp>
      <p:sp>
        <p:nvSpPr>
          <p:cNvPr id="56321" name="Rectangle 1"/>
          <p:cNvSpPr txBox="1">
            <a:spLocks noGrp="1" noRot="1" noChangeAspect="1" noChangeArrowheads="1"/>
          </p:cNvSpPr>
          <p:nvPr>
            <p:ph type="sldImg"/>
          </p:nvPr>
        </p:nvSpPr>
        <p:spPr bwMode="auto">
          <a:xfrm>
            <a:off x="382588" y="695325"/>
            <a:ext cx="6092825"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714B79C-3049-4C89-99BD-D2203C6C1BBE}" type="slidenum">
              <a:rPr lang="cs-CZ"/>
              <a:pPr/>
              <a:t>116</a:t>
            </a:fld>
            <a:endParaRPr lang="cs-CZ"/>
          </a:p>
        </p:txBody>
      </p:sp>
      <p:sp>
        <p:nvSpPr>
          <p:cNvPr id="57345" name="Rectangle 1"/>
          <p:cNvSpPr txBox="1">
            <a:spLocks noGrp="1" noRot="1" noChangeAspect="1" noChangeArrowheads="1"/>
          </p:cNvSpPr>
          <p:nvPr>
            <p:ph type="sldImg"/>
          </p:nvPr>
        </p:nvSpPr>
        <p:spPr bwMode="auto">
          <a:xfrm>
            <a:off x="382588" y="695325"/>
            <a:ext cx="6092825"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2A335CA-97A6-4FC1-ACDA-4B6FB437728E}" type="slidenum">
              <a:rPr lang="cs-CZ"/>
              <a:pPr/>
              <a:t>117</a:t>
            </a:fld>
            <a:endParaRPr lang="cs-CZ"/>
          </a:p>
        </p:txBody>
      </p:sp>
      <p:sp>
        <p:nvSpPr>
          <p:cNvPr id="58369" name="Rectangle 1"/>
          <p:cNvSpPr txBox="1">
            <a:spLocks noGrp="1" noRot="1" noChangeAspect="1" noChangeArrowheads="1"/>
          </p:cNvSpPr>
          <p:nvPr>
            <p:ph type="sldImg"/>
          </p:nvPr>
        </p:nvSpPr>
        <p:spPr bwMode="auto">
          <a:xfrm>
            <a:off x="382588" y="695325"/>
            <a:ext cx="6092825"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692795B-0A96-4C9E-803F-4AF5B2C48F49}" type="slidenum">
              <a:rPr lang="cs-CZ"/>
              <a:pPr/>
              <a:t>118</a:t>
            </a:fld>
            <a:endParaRPr lang="cs-CZ"/>
          </a:p>
        </p:txBody>
      </p:sp>
      <p:sp>
        <p:nvSpPr>
          <p:cNvPr id="59393" name="Rectangle 1"/>
          <p:cNvSpPr txBox="1">
            <a:spLocks noGrp="1" noRot="1" noChangeAspect="1" noChangeArrowheads="1"/>
          </p:cNvSpPr>
          <p:nvPr>
            <p:ph type="sldImg"/>
          </p:nvPr>
        </p:nvSpPr>
        <p:spPr bwMode="auto">
          <a:xfrm>
            <a:off x="382588" y="695325"/>
            <a:ext cx="6092825"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A80DCD0-4E93-46A9-B6B5-0FB113A30880}" type="slidenum">
              <a:rPr lang="cs-CZ"/>
              <a:pPr/>
              <a:t>119</a:t>
            </a:fld>
            <a:endParaRPr lang="cs-CZ"/>
          </a:p>
        </p:txBody>
      </p:sp>
      <p:sp>
        <p:nvSpPr>
          <p:cNvPr id="60417" name="Rectangle 1"/>
          <p:cNvSpPr txBox="1">
            <a:spLocks noGrp="1" noRot="1" noChangeAspect="1" noChangeArrowheads="1"/>
          </p:cNvSpPr>
          <p:nvPr>
            <p:ph type="sldImg"/>
          </p:nvPr>
        </p:nvSpPr>
        <p:spPr bwMode="auto">
          <a:xfrm>
            <a:off x="382588" y="695325"/>
            <a:ext cx="6092825"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Rectangle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A2D9ED6-8774-4680-A91D-ACB243D321DE}" type="slidenum">
              <a:rPr lang="cs-CZ"/>
              <a:pPr/>
              <a:t>120</a:t>
            </a:fld>
            <a:endParaRPr lang="cs-CZ"/>
          </a:p>
        </p:txBody>
      </p:sp>
      <p:sp>
        <p:nvSpPr>
          <p:cNvPr id="61441"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Rectangle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FCB54CE-6753-4C65-A30F-EAC0A65B36D5}" type="slidenum">
              <a:rPr lang="cs-CZ"/>
              <a:pPr/>
              <a:t>121</a:t>
            </a:fld>
            <a:endParaRPr lang="cs-CZ"/>
          </a:p>
        </p:txBody>
      </p:sp>
      <p:sp>
        <p:nvSpPr>
          <p:cNvPr id="62465" name="Rectangle 1"/>
          <p:cNvSpPr txBox="1">
            <a:spLocks noGrp="1" noRot="1" noChangeAspect="1" noChangeArrowheads="1"/>
          </p:cNvSpPr>
          <p:nvPr>
            <p:ph type="sldImg"/>
          </p:nvPr>
        </p:nvSpPr>
        <p:spPr bwMode="auto">
          <a:xfrm>
            <a:off x="382588" y="695325"/>
            <a:ext cx="6092825"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9974A51-437F-47C3-ACF2-1B3A991B6293}" type="slidenum">
              <a:rPr lang="cs-CZ"/>
              <a:pPr/>
              <a:t>122</a:t>
            </a:fld>
            <a:endParaRPr lang="cs-CZ"/>
          </a:p>
        </p:txBody>
      </p:sp>
      <p:sp>
        <p:nvSpPr>
          <p:cNvPr id="63489" name="Rectangle 1"/>
          <p:cNvSpPr txBox="1">
            <a:spLocks noGrp="1" noRot="1" noChangeAspect="1" noChangeArrowheads="1"/>
          </p:cNvSpPr>
          <p:nvPr>
            <p:ph type="sldImg"/>
          </p:nvPr>
        </p:nvSpPr>
        <p:spPr bwMode="auto">
          <a:xfrm>
            <a:off x="382588" y="695325"/>
            <a:ext cx="6092825"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CFE775C-21B6-450D-9D7A-5E29D65E74DD}" type="slidenum">
              <a:rPr lang="cs-CZ"/>
              <a:pPr/>
              <a:t>123</a:t>
            </a:fld>
            <a:endParaRPr lang="cs-CZ"/>
          </a:p>
        </p:txBody>
      </p:sp>
      <p:sp>
        <p:nvSpPr>
          <p:cNvPr id="64513" name="Rectangle 1"/>
          <p:cNvSpPr txBox="1">
            <a:spLocks noGrp="1" noRot="1" noChangeAspect="1" noChangeArrowheads="1"/>
          </p:cNvSpPr>
          <p:nvPr>
            <p:ph type="sldImg"/>
          </p:nvPr>
        </p:nvSpPr>
        <p:spPr bwMode="auto">
          <a:xfrm>
            <a:off x="382588" y="695325"/>
            <a:ext cx="6092825"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33CC12D-0BB5-4911-BC29-79DE6911314F}" type="slidenum">
              <a:rPr lang="cs-CZ"/>
              <a:pPr/>
              <a:t>124</a:t>
            </a:fld>
            <a:endParaRPr lang="cs-CZ"/>
          </a:p>
        </p:txBody>
      </p:sp>
      <p:sp>
        <p:nvSpPr>
          <p:cNvPr id="65537" name="Rectangle 1"/>
          <p:cNvSpPr txBox="1">
            <a:spLocks noGrp="1" noRot="1" noChangeAspect="1" noChangeArrowheads="1"/>
          </p:cNvSpPr>
          <p:nvPr>
            <p:ph type="sldImg"/>
          </p:nvPr>
        </p:nvSpPr>
        <p:spPr bwMode="auto">
          <a:xfrm>
            <a:off x="382588" y="695325"/>
            <a:ext cx="6092825"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Rectangle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obrázek snímku 1">
            <a:extLst>
              <a:ext uri="{FF2B5EF4-FFF2-40B4-BE49-F238E27FC236}">
                <a16:creationId xmlns:a16="http://schemas.microsoft.com/office/drawing/2014/main" id="{51A499F6-E029-4340-986B-3A7FDAF759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Zástupný symbol pro poznámky 2">
            <a:extLst>
              <a:ext uri="{FF2B5EF4-FFF2-40B4-BE49-F238E27FC236}">
                <a16:creationId xmlns:a16="http://schemas.microsoft.com/office/drawing/2014/main" id="{FAD153EF-882C-4C92-913C-E5FA4C9C5A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a:p>
        </p:txBody>
      </p:sp>
      <p:sp>
        <p:nvSpPr>
          <p:cNvPr id="22532" name="Zástupný symbol pro číslo snímku 3">
            <a:extLst>
              <a:ext uri="{FF2B5EF4-FFF2-40B4-BE49-F238E27FC236}">
                <a16:creationId xmlns:a16="http://schemas.microsoft.com/office/drawing/2014/main" id="{104A710B-545B-46EF-9D1C-CAE7EAE258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E694104-A4D1-41DB-9D4B-264013FC9186}" type="slidenum">
              <a:rPr lang="cs-CZ" altLang="cs-CZ"/>
              <a:pPr/>
              <a:t>55</a:t>
            </a:fld>
            <a:endParaRPr lang="cs-CZ" alt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4C8541D-14F1-4343-9671-8528D38FE753}" type="slidenum">
              <a:rPr lang="cs-CZ"/>
              <a:pPr/>
              <a:t>125</a:t>
            </a:fld>
            <a:endParaRPr lang="cs-CZ"/>
          </a:p>
        </p:txBody>
      </p:sp>
      <p:sp>
        <p:nvSpPr>
          <p:cNvPr id="66561" name="Rectangle 1"/>
          <p:cNvSpPr txBox="1">
            <a:spLocks noGrp="1" noRot="1" noChangeAspect="1" noChangeArrowheads="1"/>
          </p:cNvSpPr>
          <p:nvPr>
            <p:ph type="sldImg"/>
          </p:nvPr>
        </p:nvSpPr>
        <p:spPr bwMode="auto">
          <a:xfrm>
            <a:off x="382588" y="695325"/>
            <a:ext cx="6092825"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Rectangle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0F15814-4399-4EF9-8A16-E694D05A8ECC}" type="slidenum">
              <a:rPr lang="cs-CZ"/>
              <a:pPr/>
              <a:t>126</a:t>
            </a:fld>
            <a:endParaRPr lang="cs-CZ"/>
          </a:p>
        </p:txBody>
      </p:sp>
      <p:sp>
        <p:nvSpPr>
          <p:cNvPr id="67585" name="Rectangle 1"/>
          <p:cNvSpPr txBox="1">
            <a:spLocks noGrp="1" noRot="1" noChangeAspect="1" noChangeArrowheads="1"/>
          </p:cNvSpPr>
          <p:nvPr>
            <p:ph type="sldImg"/>
          </p:nvPr>
        </p:nvSpPr>
        <p:spPr bwMode="auto">
          <a:xfrm>
            <a:off x="382588" y="695325"/>
            <a:ext cx="6092825"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Rectangle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D5D0C33-2F92-4CC8-97C0-FAC9BED01E35}" type="slidenum">
              <a:rPr lang="cs-CZ"/>
              <a:pPr/>
              <a:t>127</a:t>
            </a:fld>
            <a:endParaRPr lang="cs-CZ"/>
          </a:p>
        </p:txBody>
      </p:sp>
      <p:sp>
        <p:nvSpPr>
          <p:cNvPr id="68609" name="Rectangle 1"/>
          <p:cNvSpPr txBox="1">
            <a:spLocks noGrp="1" noRot="1" noChangeAspect="1" noChangeArrowheads="1"/>
          </p:cNvSpPr>
          <p:nvPr>
            <p:ph type="sldImg"/>
          </p:nvPr>
        </p:nvSpPr>
        <p:spPr bwMode="auto">
          <a:xfrm>
            <a:off x="382588" y="695325"/>
            <a:ext cx="6092825"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a:extLst>
              <a:ext uri="{FF2B5EF4-FFF2-40B4-BE49-F238E27FC236}">
                <a16:creationId xmlns:a16="http://schemas.microsoft.com/office/drawing/2014/main" id="{5BAF3859-4ED9-4ADA-8D46-10BD95EBFB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Zástupný symbol pro poznámky 2">
            <a:extLst>
              <a:ext uri="{FF2B5EF4-FFF2-40B4-BE49-F238E27FC236}">
                <a16:creationId xmlns:a16="http://schemas.microsoft.com/office/drawing/2014/main" id="{9AAE8351-6D10-46A0-A712-171E50F03F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a:p>
        </p:txBody>
      </p:sp>
      <p:sp>
        <p:nvSpPr>
          <p:cNvPr id="23556" name="Zástupný symbol pro číslo snímku 3">
            <a:extLst>
              <a:ext uri="{FF2B5EF4-FFF2-40B4-BE49-F238E27FC236}">
                <a16:creationId xmlns:a16="http://schemas.microsoft.com/office/drawing/2014/main" id="{DC655C38-9FF6-4D86-9606-5B3BD55210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5902FB2-AAF2-43A7-BC00-398902E62C6B}" type="slidenum">
              <a:rPr lang="cs-CZ" altLang="cs-CZ"/>
              <a:pPr/>
              <a:t>56</a:t>
            </a:fld>
            <a:endParaRPr lang="cs-CZ" alt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obrázek snímku 1">
            <a:extLst>
              <a:ext uri="{FF2B5EF4-FFF2-40B4-BE49-F238E27FC236}">
                <a16:creationId xmlns:a16="http://schemas.microsoft.com/office/drawing/2014/main" id="{E39B21F2-36A6-496F-80D8-3A2D987193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Zástupný symbol pro poznámky 2">
            <a:extLst>
              <a:ext uri="{FF2B5EF4-FFF2-40B4-BE49-F238E27FC236}">
                <a16:creationId xmlns:a16="http://schemas.microsoft.com/office/drawing/2014/main" id="{CC122C1E-CBA3-44FD-9D84-1D0E47B0D4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a:p>
        </p:txBody>
      </p:sp>
      <p:sp>
        <p:nvSpPr>
          <p:cNvPr id="24580" name="Zástupný symbol pro číslo snímku 3">
            <a:extLst>
              <a:ext uri="{FF2B5EF4-FFF2-40B4-BE49-F238E27FC236}">
                <a16:creationId xmlns:a16="http://schemas.microsoft.com/office/drawing/2014/main" id="{0D108116-0CD4-4661-A0A9-E4D07FD358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3CD7B3A-F1C6-47E9-A9FE-3B93C8B81F19}" type="slidenum">
              <a:rPr lang="cs-CZ" altLang="cs-CZ"/>
              <a:pPr/>
              <a:t>57</a:t>
            </a:fld>
            <a:endParaRPr lang="cs-CZ" alt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3373E5C6-78D4-4F69-B6DD-DEB6C56D0C6E}" type="slidenum">
              <a:rPr lang="cs-CZ" smtClean="0"/>
              <a:pPr/>
              <a:t>103</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3D3AB9E-4925-41C0-930F-004D3A59F62C}" type="slidenum">
              <a:rPr lang="cs-CZ"/>
              <a:pPr/>
              <a:t>111</a:t>
            </a:fld>
            <a:endParaRPr lang="cs-CZ"/>
          </a:p>
        </p:txBody>
      </p:sp>
      <p:sp>
        <p:nvSpPr>
          <p:cNvPr id="52225" name="Rectangle 1"/>
          <p:cNvSpPr txBox="1">
            <a:spLocks noGrp="1" noRot="1" noChangeAspect="1" noChangeArrowheads="1"/>
          </p:cNvSpPr>
          <p:nvPr>
            <p:ph type="sldImg"/>
          </p:nvPr>
        </p:nvSpPr>
        <p:spPr bwMode="auto">
          <a:xfrm>
            <a:off x="382588" y="695325"/>
            <a:ext cx="6092825"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953FA8F-E0E5-4328-9C04-32E7517F47DA}" type="slidenum">
              <a:rPr lang="cs-CZ"/>
              <a:pPr/>
              <a:t>112</a:t>
            </a:fld>
            <a:endParaRPr lang="cs-CZ"/>
          </a:p>
        </p:txBody>
      </p:sp>
      <p:sp>
        <p:nvSpPr>
          <p:cNvPr id="53249" name="Rectangle 1"/>
          <p:cNvSpPr txBox="1">
            <a:spLocks noGrp="1" noRot="1" noChangeAspect="1" noChangeArrowheads="1"/>
          </p:cNvSpPr>
          <p:nvPr>
            <p:ph type="sldImg"/>
          </p:nvPr>
        </p:nvSpPr>
        <p:spPr bwMode="auto">
          <a:xfrm>
            <a:off x="382588" y="695325"/>
            <a:ext cx="6092825"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8D460E1-7DEC-49D1-AFF3-8CA13AAFEA29}" type="slidenum">
              <a:rPr lang="cs-CZ"/>
              <a:pPr/>
              <a:t>113</a:t>
            </a:fld>
            <a:endParaRPr lang="cs-CZ"/>
          </a:p>
        </p:txBody>
      </p:sp>
      <p:sp>
        <p:nvSpPr>
          <p:cNvPr id="54273" name="Rectangle 1"/>
          <p:cNvSpPr txBox="1">
            <a:spLocks noGrp="1" noRot="1" noChangeAspect="1" noChangeArrowheads="1"/>
          </p:cNvSpPr>
          <p:nvPr>
            <p:ph type="sldImg"/>
          </p:nvPr>
        </p:nvSpPr>
        <p:spPr bwMode="auto">
          <a:xfrm>
            <a:off x="382588" y="695325"/>
            <a:ext cx="6092825"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8601EC6-2D0D-45B3-A72B-BA3AD0B1A741}" type="slidenum">
              <a:rPr lang="cs-CZ"/>
              <a:pPr/>
              <a:t>114</a:t>
            </a:fld>
            <a:endParaRPr lang="cs-CZ"/>
          </a:p>
        </p:txBody>
      </p:sp>
      <p:sp>
        <p:nvSpPr>
          <p:cNvPr id="55297" name="Rectangle 1"/>
          <p:cNvSpPr txBox="1">
            <a:spLocks noGrp="1" noRot="1" noChangeAspect="1" noChangeArrowheads="1"/>
          </p:cNvSpPr>
          <p:nvPr>
            <p:ph type="sldImg"/>
          </p:nvPr>
        </p:nvSpPr>
        <p:spPr bwMode="auto">
          <a:xfrm>
            <a:off x="382588" y="695325"/>
            <a:ext cx="6092825"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cs-CZ"/>
              <a:t>Kliknutím lze upravit styl.</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cs-CZ"/>
              <a:t>Kliknutím lze upravit styl.</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cs-CZ"/>
              <a:t>Kliknutím lze upravit styl.</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cs-CZ"/>
              <a:t>Kliknutím lze upravit styl.</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cs-CZ"/>
              <a:t>Kliknutím lze upravit styl.</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cs-CZ"/>
              <a:t>Kliknutím lze upravit styl.</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48A87A34-81AB-432B-8DAE-1953F412C126}" type="datetimeFigureOut">
              <a:rPr lang="en-US" dirty="0"/>
              <a:t>12/3/2021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cs-CZ"/>
              <a:t>Kliknutím lze upravit styl.</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48A87A34-81AB-432B-8DAE-1953F412C126}" type="datetimeFigureOut">
              <a:rPr lang="en-US" dirty="0"/>
              <a:t>12/3/2021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cs-CZ"/>
              <a:t>Kliknutím lze upravit styl.</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E36636D-D922-432D-A958-524484B5923D}" type="datetimeFigureOut">
              <a:rPr lang="en-US" dirty="0"/>
              <a:pPr/>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dirty="0"/>
              <a:pPr/>
              <a:t>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dirty="0"/>
              <a:pPr/>
              <a:t>12/3/2021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dirty="0"/>
              <a:pPr/>
              <a:t>12/3/2021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dirty="0"/>
              <a:pPr/>
              <a:t>12/3/2021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cs-CZ"/>
              <a:t>Kliknutím lze upravit styl.</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8E36636D-D922-432D-A958-524484B5923D}" type="datetimeFigureOut">
              <a:rPr lang="en-US" dirty="0"/>
              <a:pPr/>
              <a:t>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cs-CZ"/>
              <a:t>Kliknutím lze upravit styl.</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8E36636D-D922-432D-A958-524484B5923D}" type="datetimeFigureOut">
              <a:rPr lang="en-US" dirty="0"/>
              <a:pPr/>
              <a:t>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E36636D-D922-432D-A958-524484B5923D}" type="datetimeFigureOut">
              <a:rPr lang="en-US" dirty="0"/>
              <a:pPr/>
              <a:t>12/3/2021</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F28FB93-0A08-4E7D-8E63-9EFA29F1E093}"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2" r:id="rId10"/>
    <p:sldLayoutId id="2147483853" r:id="rId11"/>
    <p:sldLayoutId id="2147483854" r:id="rId12"/>
    <p:sldLayoutId id="2147483855" r:id="rId13"/>
    <p:sldLayoutId id="2147483858" r:id="rId14"/>
    <p:sldLayoutId id="2147483859" r:id="rId15"/>
    <p:sldLayoutId id="2147483850" r:id="rId16"/>
    <p:sldLayoutId id="214748385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F109AF-4BC0-4C41-8866-AE1CEE7E88EE}"/>
              </a:ext>
            </a:extLst>
          </p:cNvPr>
          <p:cNvSpPr>
            <a:spLocks noGrp="1"/>
          </p:cNvSpPr>
          <p:nvPr>
            <p:ph type="ctrTitle"/>
          </p:nvPr>
        </p:nvSpPr>
        <p:spPr/>
        <p:txBody>
          <a:bodyPr/>
          <a:lstStyle/>
          <a:p>
            <a:r>
              <a:rPr lang="cs-CZ" dirty="0">
                <a:effectLst/>
                <a:latin typeface="Abadi" panose="020B0604020104020204" pitchFamily="34" charset="0"/>
              </a:rPr>
              <a:t>Psychiatrie 21/22</a:t>
            </a:r>
          </a:p>
        </p:txBody>
      </p:sp>
    </p:spTree>
    <p:extLst>
      <p:ext uri="{BB962C8B-B14F-4D97-AF65-F5344CB8AC3E}">
        <p14:creationId xmlns:p14="http://schemas.microsoft.com/office/powerpoint/2010/main" val="94478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dirty="0">
                <a:latin typeface="Abadi" panose="020B0604020104020204" pitchFamily="34" charset="0"/>
                <a:cs typeface="Arial" pitchFamily="34" charset="0"/>
              </a:rPr>
              <a:t>Historie</a:t>
            </a:r>
          </a:p>
        </p:txBody>
      </p:sp>
      <p:sp>
        <p:nvSpPr>
          <p:cNvPr id="3" name="Zástupný symbol pro obsah 2"/>
          <p:cNvSpPr>
            <a:spLocks noGrp="1"/>
          </p:cNvSpPr>
          <p:nvPr>
            <p:ph idx="1"/>
          </p:nvPr>
        </p:nvSpPr>
        <p:spPr>
          <a:xfrm>
            <a:off x="1981200" y="1693511"/>
            <a:ext cx="8229600" cy="1036712"/>
          </a:xfrm>
        </p:spPr>
        <p:txBody>
          <a:bodyPr/>
          <a:lstStyle/>
          <a:p>
            <a:pPr>
              <a:lnSpc>
                <a:spcPts val="3000"/>
              </a:lnSpc>
              <a:spcBef>
                <a:spcPts val="0"/>
              </a:spcBef>
              <a:buNone/>
            </a:pPr>
            <a:r>
              <a:rPr lang="cs-CZ" sz="2800" dirty="0">
                <a:latin typeface="Abadi" panose="020B0604020104020204" pitchFamily="34" charset="0"/>
                <a:cs typeface="Arial" pitchFamily="34" charset="0"/>
              </a:rPr>
              <a:t>Magické příčiny duševních poruch</a:t>
            </a:r>
          </a:p>
          <a:p>
            <a:pPr lvl="1">
              <a:lnSpc>
                <a:spcPts val="3000"/>
              </a:lnSpc>
              <a:spcBef>
                <a:spcPts val="0"/>
              </a:spcBef>
              <a:buNone/>
            </a:pPr>
            <a:r>
              <a:rPr lang="cs-CZ" dirty="0">
                <a:latin typeface="Abadi" panose="020B0604020104020204" pitchFamily="34" charset="0"/>
                <a:cs typeface="Arial" pitchFamily="34" charset="0"/>
              </a:rPr>
              <a:t>posedlost zlými duchy</a:t>
            </a:r>
          </a:p>
        </p:txBody>
      </p:sp>
      <p:sp>
        <p:nvSpPr>
          <p:cNvPr id="4" name="Zástupný symbol pro obsah 2"/>
          <p:cNvSpPr txBox="1">
            <a:spLocks/>
          </p:cNvSpPr>
          <p:nvPr/>
        </p:nvSpPr>
        <p:spPr>
          <a:xfrm>
            <a:off x="1970856" y="3020287"/>
            <a:ext cx="8229600" cy="1540768"/>
          </a:xfrm>
          <a:prstGeom prst="rect">
            <a:avLst/>
          </a:prstGeom>
        </p:spPr>
        <p:txBody>
          <a:bodyPr vert="horz" lIns="91440" tIns="45720" rIns="91440" bIns="45720" rtlCol="0">
            <a:noAutofit/>
          </a:bodyPr>
          <a:lstStyle/>
          <a:p>
            <a:pPr marL="342900" indent="-342900" defTabSz="914400">
              <a:lnSpc>
                <a:spcPts val="3000"/>
              </a:lnSpc>
              <a:defRPr/>
            </a:pPr>
            <a:r>
              <a:rPr lang="cs-CZ" sz="2800" dirty="0">
                <a:solidFill>
                  <a:schemeClr val="tx2"/>
                </a:solidFill>
                <a:latin typeface="Abadi" panose="020B0604020104020204" pitchFamily="34" charset="0"/>
                <a:cs typeface="Arial" pitchFamily="34" charset="0"/>
              </a:rPr>
              <a:t>Známka hříchu, morální nečistoty</a:t>
            </a:r>
          </a:p>
          <a:p>
            <a:pPr marL="742950" lvl="1" indent="-285750" defTabSz="914400">
              <a:lnSpc>
                <a:spcPts val="3000"/>
              </a:lnSpc>
              <a:defRPr/>
            </a:pPr>
            <a:r>
              <a:rPr lang="cs-CZ" sz="2800" dirty="0">
                <a:solidFill>
                  <a:schemeClr val="tx2"/>
                </a:solidFill>
                <a:latin typeface="Abadi" panose="020B0604020104020204" pitchFamily="34" charset="0"/>
                <a:cs typeface="Arial" pitchFamily="34" charset="0"/>
              </a:rPr>
              <a:t>Léčba: zaklínání, modlitby, trestání</a:t>
            </a:r>
          </a:p>
          <a:p>
            <a:pPr marL="742950" lvl="1" indent="-285750" defTabSz="914400">
              <a:lnSpc>
                <a:spcPts val="3000"/>
              </a:lnSpc>
              <a:defRPr/>
            </a:pPr>
            <a:r>
              <a:rPr lang="cs-CZ" sz="2800" dirty="0">
                <a:solidFill>
                  <a:schemeClr val="tx2"/>
                </a:solidFill>
                <a:latin typeface="Abadi" panose="020B0604020104020204" pitchFamily="34" charset="0"/>
                <a:cs typeface="Arial" pitchFamily="34" charset="0"/>
              </a:rPr>
              <a:t>Lidové léčitelství, šaman, kněží, lékaři</a:t>
            </a:r>
          </a:p>
        </p:txBody>
      </p:sp>
    </p:spTree>
    <p:extLst>
      <p:ext uri="{BB962C8B-B14F-4D97-AF65-F5344CB8AC3E}">
        <p14:creationId xmlns:p14="http://schemas.microsoft.com/office/powerpoint/2010/main" val="203140605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pPr marL="0" indent="0">
              <a:lnSpc>
                <a:spcPts val="2500"/>
              </a:lnSpc>
              <a:spcBef>
                <a:spcPts val="0"/>
              </a:spcBef>
              <a:buNone/>
            </a:pPr>
            <a:endParaRPr lang="cs-CZ" sz="2400" dirty="0">
              <a:latin typeface="Abadi" panose="020B0604020104020204" pitchFamily="34" charset="0"/>
              <a:cs typeface="Arial" pitchFamily="34" charset="0"/>
            </a:endParaRPr>
          </a:p>
          <a:p>
            <a:pPr marL="0" indent="0">
              <a:lnSpc>
                <a:spcPts val="2500"/>
              </a:lnSpc>
              <a:spcBef>
                <a:spcPts val="0"/>
              </a:spcBef>
              <a:buNone/>
            </a:pPr>
            <a:r>
              <a:rPr lang="cs-CZ" sz="2400" dirty="0">
                <a:latin typeface="Abadi" panose="020B0604020104020204" pitchFamily="34" charset="0"/>
                <a:cs typeface="Arial" pitchFamily="34" charset="0"/>
              </a:rPr>
              <a:t>D	– 	drogy, léky</a:t>
            </a:r>
          </a:p>
          <a:p>
            <a:pPr marL="0" indent="0">
              <a:lnSpc>
                <a:spcPts val="2500"/>
              </a:lnSpc>
              <a:spcBef>
                <a:spcPts val="0"/>
              </a:spcBef>
              <a:buNone/>
            </a:pPr>
            <a:r>
              <a:rPr lang="cs-CZ" sz="2400" dirty="0">
                <a:latin typeface="Abadi" panose="020B0604020104020204" pitchFamily="34" charset="0"/>
                <a:cs typeface="Arial" pitchFamily="34" charset="0"/>
              </a:rPr>
              <a:t>E	– 	endokrinopatie</a:t>
            </a:r>
          </a:p>
          <a:p>
            <a:pPr marL="0" indent="0">
              <a:lnSpc>
                <a:spcPts val="2500"/>
              </a:lnSpc>
              <a:spcBef>
                <a:spcPts val="0"/>
              </a:spcBef>
              <a:buNone/>
            </a:pPr>
            <a:r>
              <a:rPr lang="cs-CZ" sz="2400" dirty="0">
                <a:latin typeface="Abadi" panose="020B0604020104020204" pitchFamily="34" charset="0"/>
                <a:cs typeface="Arial" pitchFamily="34" charset="0"/>
              </a:rPr>
              <a:t>M	– 	metabolické poruchy</a:t>
            </a:r>
          </a:p>
          <a:p>
            <a:pPr marL="0" indent="0">
              <a:lnSpc>
                <a:spcPts val="2500"/>
              </a:lnSpc>
              <a:spcBef>
                <a:spcPts val="0"/>
              </a:spcBef>
              <a:buNone/>
            </a:pPr>
            <a:r>
              <a:rPr lang="cs-CZ" sz="2400" dirty="0">
                <a:latin typeface="Abadi" panose="020B0604020104020204" pitchFamily="34" charset="0"/>
                <a:cs typeface="Arial" pitchFamily="34" charset="0"/>
              </a:rPr>
              <a:t>E	– 	epilepsie</a:t>
            </a:r>
          </a:p>
          <a:p>
            <a:pPr marL="0" indent="0">
              <a:lnSpc>
                <a:spcPts val="2500"/>
              </a:lnSpc>
              <a:spcBef>
                <a:spcPts val="0"/>
              </a:spcBef>
              <a:buNone/>
            </a:pPr>
            <a:r>
              <a:rPr lang="cs-CZ" sz="2400" dirty="0">
                <a:latin typeface="Abadi" panose="020B0604020104020204" pitchFamily="34" charset="0"/>
                <a:cs typeface="Arial" pitchFamily="34" charset="0"/>
              </a:rPr>
              <a:t>N	– 	nutriční poruchy</a:t>
            </a:r>
          </a:p>
          <a:p>
            <a:pPr marL="0" indent="0">
              <a:lnSpc>
                <a:spcPts val="2500"/>
              </a:lnSpc>
              <a:spcBef>
                <a:spcPts val="0"/>
              </a:spcBef>
              <a:buNone/>
            </a:pPr>
            <a:r>
              <a:rPr lang="cs-CZ" sz="2400" dirty="0">
                <a:latin typeface="Abadi" panose="020B0604020104020204" pitchFamily="34" charset="0"/>
                <a:cs typeface="Arial" pitchFamily="34" charset="0"/>
              </a:rPr>
              <a:t>T	– 	tumory, traumata</a:t>
            </a:r>
          </a:p>
          <a:p>
            <a:pPr marL="0" indent="0">
              <a:lnSpc>
                <a:spcPts val="2500"/>
              </a:lnSpc>
              <a:spcBef>
                <a:spcPts val="0"/>
              </a:spcBef>
              <a:buNone/>
            </a:pPr>
            <a:r>
              <a:rPr lang="cs-CZ" sz="2400" dirty="0">
                <a:latin typeface="Abadi" panose="020B0604020104020204" pitchFamily="34" charset="0"/>
                <a:cs typeface="Arial" pitchFamily="34" charset="0"/>
              </a:rPr>
              <a:t>I	– 	infekce, intoxikace</a:t>
            </a:r>
          </a:p>
          <a:p>
            <a:pPr marL="0" indent="0">
              <a:lnSpc>
                <a:spcPts val="2500"/>
              </a:lnSpc>
              <a:spcBef>
                <a:spcPts val="0"/>
              </a:spcBef>
              <a:buNone/>
            </a:pPr>
            <a:r>
              <a:rPr lang="cs-CZ" sz="2400" dirty="0">
                <a:latin typeface="Abadi" panose="020B0604020104020204" pitchFamily="34" charset="0"/>
                <a:cs typeface="Arial" pitchFamily="34" charset="0"/>
              </a:rPr>
              <a:t>A	– 	anoxie, ateroskleróza</a:t>
            </a:r>
          </a:p>
          <a:p>
            <a:pPr marL="0" indent="0">
              <a:lnSpc>
                <a:spcPts val="2500"/>
              </a:lnSpc>
              <a:spcBef>
                <a:spcPts val="0"/>
              </a:spcBef>
              <a:buNone/>
            </a:pPr>
            <a:endParaRPr lang="cs-CZ" sz="2400" dirty="0">
              <a:latin typeface="Abadi" panose="020B0604020104020204" pitchFamily="34" charset="0"/>
              <a:cs typeface="Arial" pitchFamily="34"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b="1" dirty="0">
                <a:latin typeface="Abadi" panose="020B0604020104020204" pitchFamily="34" charset="0"/>
                <a:cs typeface="Arial" pitchFamily="34" charset="0"/>
              </a:rPr>
              <a:t>Alzheimerova nemoc (AN)</a:t>
            </a:r>
          </a:p>
        </p:txBody>
      </p:sp>
      <p:sp>
        <p:nvSpPr>
          <p:cNvPr id="3" name="Zástupný symbol pro obsah 2"/>
          <p:cNvSpPr>
            <a:spLocks noGrp="1"/>
          </p:cNvSpPr>
          <p:nvPr>
            <p:ph idx="1"/>
          </p:nvPr>
        </p:nvSpPr>
        <p:spPr>
          <a:xfrm>
            <a:off x="913795" y="1545835"/>
            <a:ext cx="10353762" cy="4058751"/>
          </a:xfrm>
        </p:spPr>
        <p:txBody>
          <a:bodyPr>
            <a:noAutofit/>
          </a:bodyPr>
          <a:lstStyle/>
          <a:p>
            <a:pPr marL="0" indent="0">
              <a:lnSpc>
                <a:spcPts val="2500"/>
              </a:lnSpc>
              <a:spcBef>
                <a:spcPts val="0"/>
              </a:spcBef>
              <a:buNone/>
            </a:pPr>
            <a:r>
              <a:rPr lang="cs-CZ" sz="2400" dirty="0">
                <a:latin typeface="Abadi" panose="020B0604020104020204" pitchFamily="34" charset="0"/>
                <a:cs typeface="Arial" pitchFamily="34" charset="0"/>
              </a:rPr>
              <a:t>- 1906</a:t>
            </a:r>
          </a:p>
          <a:p>
            <a:pPr marL="0" indent="0">
              <a:lnSpc>
                <a:spcPts val="2500"/>
              </a:lnSpc>
              <a:spcBef>
                <a:spcPts val="0"/>
              </a:spcBef>
              <a:buNone/>
            </a:pPr>
            <a:r>
              <a:rPr lang="cs-CZ" sz="2400" dirty="0">
                <a:latin typeface="Abadi" panose="020B0604020104020204" pitchFamily="34" charset="0"/>
                <a:cs typeface="Arial" pitchFamily="34" charset="0"/>
              </a:rPr>
              <a:t>- primární postižení šedé kůry</a:t>
            </a:r>
          </a:p>
          <a:p>
            <a:pPr marL="0" indent="0">
              <a:lnSpc>
                <a:spcPts val="2500"/>
              </a:lnSpc>
              <a:spcBef>
                <a:spcPts val="0"/>
              </a:spcBef>
              <a:buNone/>
            </a:pPr>
            <a:r>
              <a:rPr lang="cs-CZ" sz="2400" dirty="0">
                <a:latin typeface="Abadi" panose="020B0604020104020204" pitchFamily="34" charset="0"/>
                <a:cs typeface="Arial" pitchFamily="34" charset="0"/>
              </a:rPr>
              <a:t>- plíživý rozvoj + pomalá trvalá progrese bez výkyvů</a:t>
            </a:r>
          </a:p>
          <a:p>
            <a:pPr marL="0" indent="0">
              <a:lnSpc>
                <a:spcPts val="2500"/>
              </a:lnSpc>
              <a:spcBef>
                <a:spcPts val="0"/>
              </a:spcBef>
              <a:buNone/>
            </a:pPr>
            <a:r>
              <a:rPr lang="cs-CZ" sz="2400" dirty="0">
                <a:latin typeface="Abadi" panose="020B0604020104020204" pitchFamily="34" charset="0"/>
                <a:cs typeface="Arial" pitchFamily="34" charset="0"/>
              </a:rPr>
              <a:t>- difúzní postižení psychických funkcí</a:t>
            </a:r>
          </a:p>
          <a:p>
            <a:pPr marL="0" indent="0">
              <a:lnSpc>
                <a:spcPts val="2500"/>
              </a:lnSpc>
              <a:spcBef>
                <a:spcPts val="0"/>
              </a:spcBef>
              <a:buNone/>
            </a:pPr>
            <a:r>
              <a:rPr lang="cs-CZ" sz="2400" dirty="0">
                <a:latin typeface="Abadi" panose="020B0604020104020204" pitchFamily="34" charset="0"/>
                <a:cs typeface="Arial" pitchFamily="34" charset="0"/>
              </a:rPr>
              <a:t>	- drobné změny osobnosti (egocentrismus, </a:t>
            </a:r>
          </a:p>
          <a:p>
            <a:pPr marL="0" indent="0">
              <a:lnSpc>
                <a:spcPts val="2500"/>
              </a:lnSpc>
              <a:spcBef>
                <a:spcPts val="0"/>
              </a:spcBef>
              <a:buNone/>
            </a:pPr>
            <a:r>
              <a:rPr lang="cs-CZ" sz="2400" dirty="0">
                <a:latin typeface="Abadi" panose="020B0604020104020204" pitchFamily="34" charset="0"/>
                <a:cs typeface="Arial" pitchFamily="34" charset="0"/>
              </a:rPr>
              <a:t>	  egoismus, sobeckost, podezíravost, </a:t>
            </a:r>
            <a:r>
              <a:rPr lang="cs-CZ" sz="2400" dirty="0">
                <a:latin typeface="Abadi" panose="020B0604020104020204" pitchFamily="34" charset="0"/>
                <a:cs typeface="Arial" pitchFamily="34" charset="0"/>
                <a:sym typeface="Symbol"/>
              </a:rPr>
              <a:t></a:t>
            </a:r>
            <a:r>
              <a:rPr lang="cs-CZ" sz="2400" dirty="0">
                <a:latin typeface="Abadi" panose="020B0604020104020204" pitchFamily="34" charset="0"/>
                <a:cs typeface="Arial" pitchFamily="34" charset="0"/>
              </a:rPr>
              <a:t> etické a </a:t>
            </a:r>
          </a:p>
          <a:p>
            <a:pPr marL="0" indent="0">
              <a:lnSpc>
                <a:spcPts val="2500"/>
              </a:lnSpc>
              <a:spcBef>
                <a:spcPts val="0"/>
              </a:spcBef>
              <a:buNone/>
            </a:pPr>
            <a:r>
              <a:rPr lang="cs-CZ" sz="2400" dirty="0">
                <a:latin typeface="Abadi" panose="020B0604020104020204" pitchFamily="34" charset="0"/>
                <a:cs typeface="Arial" pitchFamily="34" charset="0"/>
              </a:rPr>
              <a:t>	  estetické hodnoty, ztráta zájmů, sexuální aktivita </a:t>
            </a:r>
          </a:p>
          <a:p>
            <a:pPr marL="0" indent="0">
              <a:lnSpc>
                <a:spcPts val="2500"/>
              </a:lnSpc>
              <a:spcBef>
                <a:spcPts val="0"/>
              </a:spcBef>
              <a:buNone/>
            </a:pPr>
            <a:r>
              <a:rPr lang="cs-CZ" sz="2400" dirty="0">
                <a:latin typeface="Abadi" panose="020B0604020104020204" pitchFamily="34" charset="0"/>
                <a:cs typeface="Arial" pitchFamily="34" charset="0"/>
                <a:sym typeface="Symbol"/>
              </a:rPr>
              <a:t>	  </a:t>
            </a:r>
            <a:r>
              <a:rPr lang="cs-CZ" sz="2400" dirty="0">
                <a:latin typeface="Abadi" panose="020B0604020104020204" pitchFamily="34" charset="0"/>
                <a:cs typeface="Arial" pitchFamily="34" charset="0"/>
              </a:rPr>
              <a:t>)</a:t>
            </a:r>
          </a:p>
          <a:p>
            <a:pPr marL="0" indent="0">
              <a:lnSpc>
                <a:spcPts val="2500"/>
              </a:lnSpc>
              <a:spcBef>
                <a:spcPts val="0"/>
              </a:spcBef>
              <a:buNone/>
            </a:pPr>
            <a:r>
              <a:rPr lang="cs-CZ" sz="2400" dirty="0">
                <a:latin typeface="Abadi" panose="020B0604020104020204" pitchFamily="34" charset="0"/>
                <a:cs typeface="Arial" pitchFamily="34" charset="0"/>
              </a:rPr>
              <a:t>	- postupné emoční oploštění, deprese, tupá euforie, </a:t>
            </a:r>
          </a:p>
          <a:p>
            <a:pPr marL="0" indent="0">
              <a:lnSpc>
                <a:spcPts val="2500"/>
              </a:lnSpc>
              <a:spcBef>
                <a:spcPts val="0"/>
              </a:spcBef>
              <a:buNone/>
            </a:pPr>
            <a:r>
              <a:rPr lang="cs-CZ" sz="2400" dirty="0">
                <a:latin typeface="Abadi" panose="020B0604020104020204" pitchFamily="34" charset="0"/>
                <a:cs typeface="Arial" pitchFamily="34" charset="0"/>
              </a:rPr>
              <a:t>	  afekty vzteku, dysforie</a:t>
            </a:r>
          </a:p>
          <a:p>
            <a:pPr marL="0" indent="0">
              <a:lnSpc>
                <a:spcPts val="2500"/>
              </a:lnSpc>
              <a:spcBef>
                <a:spcPts val="0"/>
              </a:spcBef>
              <a:buNone/>
            </a:pPr>
            <a:r>
              <a:rPr lang="cs-CZ" sz="2400" dirty="0">
                <a:latin typeface="Abadi" panose="020B0604020104020204" pitchFamily="34" charset="0"/>
                <a:cs typeface="Arial" pitchFamily="34" charset="0"/>
              </a:rPr>
              <a:t>	- chudé myšlení, ztráta schopnosti analýzy, syntézy, </a:t>
            </a:r>
          </a:p>
          <a:p>
            <a:pPr marL="0" indent="0">
              <a:lnSpc>
                <a:spcPts val="2500"/>
              </a:lnSpc>
              <a:spcBef>
                <a:spcPts val="0"/>
              </a:spcBef>
              <a:buNone/>
            </a:pPr>
            <a:r>
              <a:rPr lang="cs-CZ" sz="2400" dirty="0">
                <a:latin typeface="Abadi" panose="020B0604020104020204" pitchFamily="34" charset="0"/>
                <a:cs typeface="Arial" pitchFamily="34" charset="0"/>
              </a:rPr>
              <a:t>	  logiky, </a:t>
            </a:r>
            <a:r>
              <a:rPr lang="cs-CZ" sz="2400" dirty="0">
                <a:latin typeface="Abadi" panose="020B0604020104020204" pitchFamily="34" charset="0"/>
                <a:cs typeface="Arial" pitchFamily="34" charset="0"/>
                <a:sym typeface="Symbol"/>
              </a:rPr>
              <a:t></a:t>
            </a:r>
            <a:r>
              <a:rPr lang="cs-CZ" sz="2400" dirty="0">
                <a:latin typeface="Abadi" panose="020B0604020104020204" pitchFamily="34" charset="0"/>
                <a:cs typeface="Arial" pitchFamily="34" charset="0"/>
              </a:rPr>
              <a:t> slovní zásoby</a:t>
            </a:r>
          </a:p>
          <a:p>
            <a:pPr marL="0" indent="0">
              <a:lnSpc>
                <a:spcPts val="2500"/>
              </a:lnSpc>
              <a:spcBef>
                <a:spcPts val="0"/>
              </a:spcBef>
              <a:buNone/>
            </a:pPr>
            <a:r>
              <a:rPr lang="cs-CZ" sz="2400" dirty="0">
                <a:latin typeface="Abadi" panose="020B0604020104020204" pitchFamily="34" charset="0"/>
                <a:cs typeface="Arial" pitchFamily="34" charset="0"/>
              </a:rPr>
              <a:t>	- afázie – apraxie – agnozie</a:t>
            </a:r>
          </a:p>
          <a:p>
            <a:pPr marL="0" indent="0">
              <a:lnSpc>
                <a:spcPts val="2500"/>
              </a:lnSpc>
              <a:spcBef>
                <a:spcPts val="0"/>
              </a:spcBef>
              <a:buNone/>
            </a:pPr>
            <a:endParaRPr lang="cs-CZ" sz="2400" dirty="0">
              <a:latin typeface="Abadi" panose="020B0604020104020204" pitchFamily="34" charset="0"/>
              <a:cs typeface="Arial" pitchFamily="34"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981200" y="1268761"/>
            <a:ext cx="8229600" cy="4525963"/>
          </a:xfrm>
        </p:spPr>
        <p:txBody>
          <a:bodyPr>
            <a:noAutofit/>
          </a:bodyPr>
          <a:lstStyle/>
          <a:p>
            <a:pPr marL="0" indent="0">
              <a:lnSpc>
                <a:spcPts val="2500"/>
              </a:lnSpc>
              <a:spcBef>
                <a:spcPts val="0"/>
              </a:spcBef>
              <a:buNone/>
            </a:pPr>
            <a:r>
              <a:rPr lang="cs-CZ" sz="2400" dirty="0">
                <a:latin typeface="Abadi" panose="020B0604020104020204" pitchFamily="34" charset="0"/>
                <a:cs typeface="Arial" pitchFamily="34" charset="0"/>
              </a:rPr>
              <a:t>- řeč obsahově chudá + verbigerace + perseverace</a:t>
            </a:r>
          </a:p>
          <a:p>
            <a:pPr marL="0" indent="0">
              <a:lnSpc>
                <a:spcPts val="2500"/>
              </a:lnSpc>
              <a:spcBef>
                <a:spcPts val="0"/>
              </a:spcBef>
              <a:buNone/>
            </a:pPr>
            <a:r>
              <a:rPr lang="cs-CZ" sz="2400" dirty="0">
                <a:latin typeface="Abadi" panose="020B0604020104020204" pitchFamily="34" charset="0"/>
                <a:cs typeface="Arial" pitchFamily="34" charset="0"/>
              </a:rPr>
              <a:t>- myšlení </a:t>
            </a:r>
            <a:r>
              <a:rPr lang="cs-CZ" sz="2400" dirty="0" err="1">
                <a:latin typeface="Abadi" panose="020B0604020104020204" pitchFamily="34" charset="0"/>
                <a:cs typeface="Arial" pitchFamily="34" charset="0"/>
              </a:rPr>
              <a:t>zabíhavé</a:t>
            </a:r>
            <a:r>
              <a:rPr lang="cs-CZ" sz="2400" dirty="0">
                <a:latin typeface="Abadi" panose="020B0604020104020204" pitchFamily="34" charset="0"/>
                <a:cs typeface="Arial" pitchFamily="34" charset="0"/>
              </a:rPr>
              <a:t>, nevýpravné</a:t>
            </a:r>
          </a:p>
          <a:p>
            <a:pPr marL="0" indent="0">
              <a:lnSpc>
                <a:spcPts val="2500"/>
              </a:lnSpc>
              <a:spcBef>
                <a:spcPts val="0"/>
              </a:spcBef>
              <a:buNone/>
            </a:pPr>
            <a:r>
              <a:rPr lang="cs-CZ" sz="2400" dirty="0">
                <a:latin typeface="Abadi" panose="020B0604020104020204" pitchFamily="34" charset="0"/>
                <a:cs typeface="Arial" pitchFamily="34" charset="0"/>
              </a:rPr>
              <a:t>- paranoidní persekuční bludy</a:t>
            </a:r>
          </a:p>
          <a:p>
            <a:pPr marL="0" indent="0">
              <a:lnSpc>
                <a:spcPts val="2500"/>
              </a:lnSpc>
              <a:spcBef>
                <a:spcPts val="0"/>
              </a:spcBef>
              <a:buNone/>
            </a:pPr>
            <a:r>
              <a:rPr lang="cs-CZ" sz="2400" dirty="0">
                <a:latin typeface="Abadi" panose="020B0604020104020204" pitchFamily="34" charset="0"/>
                <a:cs typeface="Arial" pitchFamily="34" charset="0"/>
              </a:rPr>
              <a:t>- paměť 	– narušení krátkodobé paměti</a:t>
            </a:r>
          </a:p>
          <a:p>
            <a:pPr marL="0" indent="0">
              <a:lnSpc>
                <a:spcPts val="2500"/>
              </a:lnSpc>
              <a:spcBef>
                <a:spcPts val="0"/>
              </a:spcBef>
              <a:buNone/>
            </a:pPr>
            <a:r>
              <a:rPr lang="cs-CZ" sz="2400" dirty="0">
                <a:latin typeface="Abadi" panose="020B0604020104020204" pitchFamily="34" charset="0"/>
                <a:cs typeface="Arial" pitchFamily="34" charset="0"/>
              </a:rPr>
              <a:t>			porucha vštípivosti!!</a:t>
            </a:r>
          </a:p>
          <a:p>
            <a:pPr marL="0" indent="0">
              <a:lnSpc>
                <a:spcPts val="2500"/>
              </a:lnSpc>
              <a:spcBef>
                <a:spcPts val="0"/>
              </a:spcBef>
              <a:buNone/>
            </a:pPr>
            <a:r>
              <a:rPr lang="cs-CZ" sz="2400" dirty="0">
                <a:latin typeface="Abadi" panose="020B0604020104020204" pitchFamily="34" charset="0"/>
                <a:cs typeface="Arial" pitchFamily="34" charset="0"/>
              </a:rPr>
              <a:t>		– dlouhodobá - relativně dlouho zachována</a:t>
            </a:r>
          </a:p>
          <a:p>
            <a:pPr marL="0" indent="0">
              <a:lnSpc>
                <a:spcPts val="2500"/>
              </a:lnSpc>
              <a:spcBef>
                <a:spcPts val="0"/>
              </a:spcBef>
              <a:buNone/>
            </a:pPr>
            <a:r>
              <a:rPr lang="cs-CZ" sz="2400" dirty="0">
                <a:latin typeface="Abadi" panose="020B0604020104020204" pitchFamily="34" charset="0"/>
                <a:cs typeface="Arial" pitchFamily="34" charset="0"/>
              </a:rPr>
              <a:t>  </a:t>
            </a:r>
            <a:r>
              <a:rPr lang="cs-CZ" sz="2400" dirty="0" err="1">
                <a:latin typeface="Abadi" panose="020B0604020104020204" pitchFamily="34" charset="0"/>
                <a:cs typeface="Arial" pitchFamily="34" charset="0"/>
              </a:rPr>
              <a:t>konfabulace</a:t>
            </a:r>
            <a:endParaRPr lang="cs-CZ" sz="2400" dirty="0">
              <a:latin typeface="Abadi" panose="020B0604020104020204" pitchFamily="34" charset="0"/>
              <a:cs typeface="Arial" pitchFamily="34" charset="0"/>
            </a:endParaRPr>
          </a:p>
          <a:p>
            <a:pPr marL="0" indent="0">
              <a:lnSpc>
                <a:spcPts val="2500"/>
              </a:lnSpc>
              <a:spcBef>
                <a:spcPts val="0"/>
              </a:spcBef>
              <a:buNone/>
            </a:pPr>
            <a:r>
              <a:rPr lang="cs-CZ" sz="2400" dirty="0">
                <a:latin typeface="Abadi" panose="020B0604020104020204" pitchFamily="34" charset="0"/>
                <a:cs typeface="Arial" pitchFamily="34" charset="0"/>
              </a:rPr>
              <a:t> </a:t>
            </a:r>
          </a:p>
          <a:p>
            <a:pPr marL="0" indent="0">
              <a:lnSpc>
                <a:spcPts val="2500"/>
              </a:lnSpc>
              <a:spcBef>
                <a:spcPts val="0"/>
              </a:spcBef>
              <a:buNone/>
            </a:pPr>
            <a:r>
              <a:rPr lang="cs-CZ" sz="2400" dirty="0">
                <a:latin typeface="Abadi" panose="020B0604020104020204" pitchFamily="34" charset="0"/>
                <a:cs typeface="Arial" pitchFamily="34" charset="0"/>
              </a:rPr>
              <a:t>Poruchy kognitivních funkcí může nemocný po nějaký čas maskovat</a:t>
            </a:r>
          </a:p>
          <a:p>
            <a:pPr marL="0" indent="0">
              <a:lnSpc>
                <a:spcPts val="2500"/>
              </a:lnSpc>
              <a:spcBef>
                <a:spcPts val="0"/>
              </a:spcBef>
              <a:buNone/>
            </a:pPr>
            <a:r>
              <a:rPr lang="cs-CZ" sz="2400" dirty="0">
                <a:latin typeface="Abadi" panose="020B0604020104020204" pitchFamily="34" charset="0"/>
                <a:cs typeface="Arial" pitchFamily="34" charset="0"/>
              </a:rPr>
              <a:t>	- poruchy orientace v prostoru</a:t>
            </a:r>
          </a:p>
          <a:p>
            <a:pPr marL="0" indent="0">
              <a:lnSpc>
                <a:spcPts val="2500"/>
              </a:lnSpc>
              <a:spcBef>
                <a:spcPts val="0"/>
              </a:spcBef>
              <a:buNone/>
            </a:pPr>
            <a:r>
              <a:rPr lang="cs-CZ" sz="2400" dirty="0">
                <a:latin typeface="Abadi" panose="020B0604020104020204" pitchFamily="34" charset="0"/>
                <a:cs typeface="Arial" pitchFamily="34" charset="0"/>
              </a:rPr>
              <a:t>	- i poruchy úsudku, log. myšlení</a:t>
            </a:r>
          </a:p>
          <a:p>
            <a:pPr marL="0" indent="0">
              <a:lnSpc>
                <a:spcPts val="2500"/>
              </a:lnSpc>
              <a:spcBef>
                <a:spcPts val="0"/>
              </a:spcBef>
              <a:buNone/>
            </a:pPr>
            <a:r>
              <a:rPr lang="cs-CZ" sz="2400" dirty="0">
                <a:latin typeface="Abadi" panose="020B0604020104020204" pitchFamily="34" charset="0"/>
                <a:cs typeface="Arial" pitchFamily="34" charset="0"/>
              </a:rPr>
              <a:t>	- poruchy schopností abstrakce (přísloví)</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b="1" dirty="0">
                <a:latin typeface="Abadi" panose="020B0604020104020204" pitchFamily="34" charset="0"/>
                <a:cs typeface="Arial" pitchFamily="34" charset="0"/>
              </a:rPr>
              <a:t>Poruchy paměti u AN</a:t>
            </a:r>
          </a:p>
        </p:txBody>
      </p:sp>
      <p:sp>
        <p:nvSpPr>
          <p:cNvPr id="3" name="Zástupný symbol pro obsah 2"/>
          <p:cNvSpPr>
            <a:spLocks noGrp="1"/>
          </p:cNvSpPr>
          <p:nvPr>
            <p:ph idx="1"/>
          </p:nvPr>
        </p:nvSpPr>
        <p:spPr>
          <a:xfrm>
            <a:off x="913795" y="1545835"/>
            <a:ext cx="10353762" cy="4058751"/>
          </a:xfrm>
        </p:spPr>
        <p:txBody>
          <a:bodyPr>
            <a:noAutofit/>
          </a:bodyPr>
          <a:lstStyle/>
          <a:p>
            <a:pPr marL="0" indent="0">
              <a:lnSpc>
                <a:spcPts val="2500"/>
              </a:lnSpc>
              <a:spcBef>
                <a:spcPts val="0"/>
              </a:spcBef>
              <a:buNone/>
            </a:pPr>
            <a:r>
              <a:rPr lang="cs-CZ" sz="2400" dirty="0">
                <a:latin typeface="Abadi" panose="020B0604020104020204" pitchFamily="34" charset="0"/>
                <a:cs typeface="Arial" pitchFamily="34" charset="0"/>
              </a:rPr>
              <a:t>Časné známky:</a:t>
            </a:r>
          </a:p>
          <a:p>
            <a:pPr marL="0" indent="0">
              <a:lnSpc>
                <a:spcPts val="2500"/>
              </a:lnSpc>
              <a:spcBef>
                <a:spcPts val="0"/>
              </a:spcBef>
              <a:buNone/>
            </a:pPr>
            <a:r>
              <a:rPr lang="cs-CZ" sz="2400" dirty="0">
                <a:latin typeface="Abadi" panose="020B0604020104020204" pitchFamily="34" charset="0"/>
                <a:cs typeface="Arial" pitchFamily="34" charset="0"/>
              </a:rPr>
              <a:t>	- zapomínání jmen</a:t>
            </a:r>
          </a:p>
          <a:p>
            <a:pPr marL="0" indent="0">
              <a:lnSpc>
                <a:spcPts val="2500"/>
              </a:lnSpc>
              <a:spcBef>
                <a:spcPts val="0"/>
              </a:spcBef>
              <a:buNone/>
            </a:pPr>
            <a:r>
              <a:rPr lang="cs-CZ" sz="2400" dirty="0">
                <a:latin typeface="Abadi" panose="020B0604020104020204" pitchFamily="34" charset="0"/>
                <a:cs typeface="Arial" pitchFamily="34" charset="0"/>
              </a:rPr>
              <a:t>	- vytváření seznamu úkolů</a:t>
            </a:r>
          </a:p>
          <a:p>
            <a:pPr marL="0" indent="0">
              <a:lnSpc>
                <a:spcPts val="2500"/>
              </a:lnSpc>
              <a:spcBef>
                <a:spcPts val="0"/>
              </a:spcBef>
              <a:buNone/>
            </a:pPr>
            <a:r>
              <a:rPr lang="cs-CZ" sz="2400" dirty="0">
                <a:latin typeface="Abadi" panose="020B0604020104020204" pitchFamily="34" charset="0"/>
                <a:cs typeface="Arial" pitchFamily="34" charset="0"/>
              </a:rPr>
              <a:t>	- opak. telefonování se stejnou otázkou</a:t>
            </a:r>
          </a:p>
          <a:p>
            <a:pPr marL="0" indent="0">
              <a:lnSpc>
                <a:spcPts val="2500"/>
              </a:lnSpc>
              <a:spcBef>
                <a:spcPts val="0"/>
              </a:spcBef>
              <a:buNone/>
            </a:pPr>
            <a:r>
              <a:rPr lang="cs-CZ" sz="2400" dirty="0">
                <a:latin typeface="Abadi" panose="020B0604020104020204" pitchFamily="34" charset="0"/>
                <a:cs typeface="Arial" pitchFamily="34" charset="0"/>
              </a:rPr>
              <a:t>	- zapomínání schůzek</a:t>
            </a:r>
          </a:p>
          <a:p>
            <a:pPr marL="0" indent="0">
              <a:lnSpc>
                <a:spcPts val="2500"/>
              </a:lnSpc>
              <a:spcBef>
                <a:spcPts val="0"/>
              </a:spcBef>
              <a:buNone/>
            </a:pPr>
            <a:r>
              <a:rPr lang="cs-CZ" sz="2400" dirty="0">
                <a:latin typeface="Abadi" panose="020B0604020104020204" pitchFamily="34" charset="0"/>
                <a:cs typeface="Arial" pitchFamily="34" charset="0"/>
              </a:rPr>
              <a:t>Zřejmé projevy nemoci:</a:t>
            </a:r>
          </a:p>
          <a:p>
            <a:pPr marL="0" indent="0">
              <a:lnSpc>
                <a:spcPts val="2500"/>
              </a:lnSpc>
              <a:spcBef>
                <a:spcPts val="0"/>
              </a:spcBef>
              <a:buNone/>
            </a:pPr>
            <a:r>
              <a:rPr lang="cs-CZ" sz="2400" dirty="0">
                <a:latin typeface="Abadi" panose="020B0604020104020204" pitchFamily="34" charset="0"/>
                <a:cs typeface="Arial" pitchFamily="34" charset="0"/>
              </a:rPr>
              <a:t>	- zapomínání obličejů</a:t>
            </a:r>
          </a:p>
          <a:p>
            <a:pPr marL="0" indent="0">
              <a:lnSpc>
                <a:spcPts val="2500"/>
              </a:lnSpc>
              <a:spcBef>
                <a:spcPts val="0"/>
              </a:spcBef>
              <a:buNone/>
            </a:pPr>
            <a:r>
              <a:rPr lang="cs-CZ" sz="2400" dirty="0">
                <a:latin typeface="Abadi" panose="020B0604020104020204" pitchFamily="34" charset="0"/>
                <a:cs typeface="Arial" pitchFamily="34" charset="0"/>
              </a:rPr>
              <a:t>	- neschopnost používat seznamy</a:t>
            </a:r>
          </a:p>
          <a:p>
            <a:pPr marL="0" indent="0">
              <a:lnSpc>
                <a:spcPts val="2500"/>
              </a:lnSpc>
              <a:spcBef>
                <a:spcPts val="0"/>
              </a:spcBef>
              <a:buNone/>
            </a:pPr>
            <a:r>
              <a:rPr lang="cs-CZ" sz="2400" dirty="0">
                <a:latin typeface="Abadi" panose="020B0604020104020204" pitchFamily="34" charset="0"/>
                <a:cs typeface="Arial" pitchFamily="34" charset="0"/>
              </a:rPr>
              <a:t>	- zapomínání nedávných událostí</a:t>
            </a:r>
          </a:p>
          <a:p>
            <a:pPr marL="0" indent="0">
              <a:lnSpc>
                <a:spcPts val="2500"/>
              </a:lnSpc>
              <a:spcBef>
                <a:spcPts val="0"/>
              </a:spcBef>
              <a:buNone/>
            </a:pPr>
            <a:r>
              <a:rPr lang="cs-CZ" sz="2400" dirty="0">
                <a:latin typeface="Abadi" panose="020B0604020104020204" pitchFamily="34" charset="0"/>
                <a:cs typeface="Arial" pitchFamily="34" charset="0"/>
              </a:rPr>
              <a:t>Pozdní známky:</a:t>
            </a:r>
          </a:p>
          <a:p>
            <a:pPr marL="0" indent="0">
              <a:lnSpc>
                <a:spcPts val="2500"/>
              </a:lnSpc>
              <a:spcBef>
                <a:spcPts val="0"/>
              </a:spcBef>
              <a:buNone/>
            </a:pPr>
            <a:r>
              <a:rPr lang="cs-CZ" sz="2400" dirty="0">
                <a:latin typeface="Abadi" panose="020B0604020104020204" pitchFamily="34" charset="0"/>
                <a:cs typeface="Arial" pitchFamily="34" charset="0"/>
              </a:rPr>
              <a:t>	- pokud je paměť zachována, tak jen na dávnou </a:t>
            </a:r>
          </a:p>
          <a:p>
            <a:pPr marL="0" indent="0">
              <a:lnSpc>
                <a:spcPts val="2500"/>
              </a:lnSpc>
              <a:spcBef>
                <a:spcPts val="0"/>
              </a:spcBef>
              <a:buNone/>
            </a:pPr>
            <a:r>
              <a:rPr lang="cs-CZ" sz="2400" dirty="0">
                <a:latin typeface="Abadi" panose="020B0604020104020204" pitchFamily="34" charset="0"/>
                <a:cs typeface="Arial" pitchFamily="34" charset="0"/>
              </a:rPr>
              <a:t>	  minulost</a:t>
            </a:r>
          </a:p>
          <a:p>
            <a:pPr marL="0" indent="0">
              <a:lnSpc>
                <a:spcPts val="2500"/>
              </a:lnSpc>
              <a:spcBef>
                <a:spcPts val="0"/>
              </a:spcBef>
              <a:buNone/>
            </a:pPr>
            <a:r>
              <a:rPr lang="cs-CZ" sz="2400" dirty="0">
                <a:latin typeface="Abadi" panose="020B0604020104020204" pitchFamily="34" charset="0"/>
                <a:cs typeface="Arial" pitchFamily="34" charset="0"/>
              </a:rPr>
              <a:t>	- nepoznávání členů rodiny</a:t>
            </a:r>
          </a:p>
          <a:p>
            <a:pPr marL="0" indent="0">
              <a:lnSpc>
                <a:spcPts val="2500"/>
              </a:lnSpc>
              <a:spcBef>
                <a:spcPts val="0"/>
              </a:spcBef>
              <a:buNone/>
            </a:pPr>
            <a:endParaRPr lang="cs-CZ" sz="2400" dirty="0">
              <a:latin typeface="Abadi" panose="020B0604020104020204" pitchFamily="34" charset="0"/>
              <a:cs typeface="Arial" pitchFamily="34"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3795" y="273697"/>
            <a:ext cx="10353762" cy="970450"/>
          </a:xfrm>
        </p:spPr>
        <p:txBody>
          <a:bodyPr>
            <a:normAutofit/>
          </a:bodyPr>
          <a:lstStyle/>
          <a:p>
            <a:pPr algn="l"/>
            <a:r>
              <a:rPr lang="cs-CZ" b="1" dirty="0">
                <a:latin typeface="Abadi" panose="020B0604020104020204" pitchFamily="34" charset="0"/>
                <a:cs typeface="Arial" pitchFamily="34" charset="0"/>
              </a:rPr>
              <a:t>Aktivity denního života u AN</a:t>
            </a:r>
          </a:p>
        </p:txBody>
      </p:sp>
      <p:sp>
        <p:nvSpPr>
          <p:cNvPr id="3" name="Zástupný symbol pro obsah 2"/>
          <p:cNvSpPr>
            <a:spLocks noGrp="1"/>
          </p:cNvSpPr>
          <p:nvPr>
            <p:ph idx="1"/>
          </p:nvPr>
        </p:nvSpPr>
        <p:spPr>
          <a:xfrm>
            <a:off x="913795" y="1293908"/>
            <a:ext cx="10353762" cy="4058751"/>
          </a:xfrm>
        </p:spPr>
        <p:txBody>
          <a:bodyPr>
            <a:noAutofit/>
          </a:bodyPr>
          <a:lstStyle/>
          <a:p>
            <a:pPr marL="0" indent="0">
              <a:lnSpc>
                <a:spcPts val="2500"/>
              </a:lnSpc>
              <a:spcBef>
                <a:spcPts val="0"/>
              </a:spcBef>
              <a:buNone/>
            </a:pPr>
            <a:r>
              <a:rPr lang="cs-CZ" sz="3600" dirty="0">
                <a:latin typeface="Abadi" panose="020B0604020104020204" pitchFamily="34" charset="0"/>
                <a:cs typeface="Arial" pitchFamily="34" charset="0"/>
              </a:rPr>
              <a:t>Progrese, zhoršování</a:t>
            </a:r>
          </a:p>
          <a:p>
            <a:pPr marL="0" indent="0">
              <a:lnSpc>
                <a:spcPts val="2500"/>
              </a:lnSpc>
              <a:spcBef>
                <a:spcPts val="0"/>
              </a:spcBef>
              <a:buNone/>
            </a:pPr>
            <a:endParaRPr lang="cs-CZ" sz="3600" dirty="0">
              <a:latin typeface="Abadi" panose="020B0604020104020204" pitchFamily="34" charset="0"/>
              <a:cs typeface="Arial" pitchFamily="34" charset="0"/>
            </a:endParaRPr>
          </a:p>
          <a:p>
            <a:pPr marL="0" indent="0">
              <a:lnSpc>
                <a:spcPts val="2500"/>
              </a:lnSpc>
              <a:spcBef>
                <a:spcPts val="0"/>
              </a:spcBef>
              <a:buNone/>
            </a:pPr>
            <a:r>
              <a:rPr lang="cs-CZ" sz="2400" dirty="0">
                <a:latin typeface="Abadi" panose="020B0604020104020204" pitchFamily="34" charset="0"/>
                <a:cs typeface="Arial" pitchFamily="34" charset="0"/>
              </a:rPr>
              <a:t>Časné známky:</a:t>
            </a:r>
          </a:p>
          <a:p>
            <a:pPr marL="0" indent="0">
              <a:lnSpc>
                <a:spcPts val="2500"/>
              </a:lnSpc>
              <a:spcBef>
                <a:spcPts val="0"/>
              </a:spcBef>
              <a:buNone/>
            </a:pPr>
            <a:r>
              <a:rPr lang="cs-CZ" sz="2400" dirty="0">
                <a:latin typeface="Abadi" panose="020B0604020104020204" pitchFamily="34" charset="0"/>
                <a:cs typeface="Arial" pitchFamily="34" charset="0"/>
              </a:rPr>
              <a:t>	- méně pozornosti oblékání</a:t>
            </a:r>
          </a:p>
          <a:p>
            <a:pPr marL="0" indent="0">
              <a:lnSpc>
                <a:spcPts val="2500"/>
              </a:lnSpc>
              <a:spcBef>
                <a:spcPts val="0"/>
              </a:spcBef>
              <a:buNone/>
            </a:pPr>
            <a:r>
              <a:rPr lang="cs-CZ" sz="2400" dirty="0">
                <a:latin typeface="Abadi" panose="020B0604020104020204" pitchFamily="34" charset="0"/>
                <a:cs typeface="Arial" pitchFamily="34" charset="0"/>
              </a:rPr>
              <a:t>	- vyhýbání se domácím činnostem</a:t>
            </a:r>
          </a:p>
          <a:p>
            <a:pPr marL="0" indent="0">
              <a:lnSpc>
                <a:spcPts val="2500"/>
              </a:lnSpc>
              <a:spcBef>
                <a:spcPts val="0"/>
              </a:spcBef>
              <a:buNone/>
            </a:pPr>
            <a:r>
              <a:rPr lang="cs-CZ" sz="2400" dirty="0">
                <a:latin typeface="Abadi" panose="020B0604020104020204" pitchFamily="34" charset="0"/>
                <a:cs typeface="Arial" pitchFamily="34" charset="0"/>
              </a:rPr>
              <a:t>	- nevýkonnost při údržbě domácnosti </a:t>
            </a:r>
          </a:p>
          <a:p>
            <a:pPr marL="0" indent="0">
              <a:lnSpc>
                <a:spcPts val="2500"/>
              </a:lnSpc>
              <a:spcBef>
                <a:spcPts val="0"/>
              </a:spcBef>
              <a:buNone/>
            </a:pPr>
            <a:r>
              <a:rPr lang="cs-CZ" sz="2400" dirty="0">
                <a:latin typeface="Abadi" panose="020B0604020104020204" pitchFamily="34" charset="0"/>
                <a:cs typeface="Arial" pitchFamily="34" charset="0"/>
              </a:rPr>
              <a:t>	- obtíže při řešení finančních (náročnějších) </a:t>
            </a:r>
          </a:p>
          <a:p>
            <a:pPr marL="0" indent="0">
              <a:lnSpc>
                <a:spcPts val="2500"/>
              </a:lnSpc>
              <a:spcBef>
                <a:spcPts val="0"/>
              </a:spcBef>
              <a:buNone/>
            </a:pPr>
            <a:r>
              <a:rPr lang="cs-CZ" sz="2400" dirty="0">
                <a:latin typeface="Abadi" panose="020B0604020104020204" pitchFamily="34" charset="0"/>
                <a:cs typeface="Arial" pitchFamily="34" charset="0"/>
              </a:rPr>
              <a:t>	  záležitostí</a:t>
            </a:r>
          </a:p>
          <a:p>
            <a:pPr marL="0" indent="0">
              <a:lnSpc>
                <a:spcPts val="2500"/>
              </a:lnSpc>
              <a:spcBef>
                <a:spcPts val="0"/>
              </a:spcBef>
              <a:buNone/>
            </a:pPr>
            <a:r>
              <a:rPr lang="cs-CZ" sz="2400" dirty="0">
                <a:latin typeface="Abadi" panose="020B0604020104020204" pitchFamily="34" charset="0"/>
                <a:cs typeface="Arial" pitchFamily="34" charset="0"/>
              </a:rPr>
              <a:t>Zřejmé projevy nemoci:</a:t>
            </a:r>
          </a:p>
          <a:p>
            <a:pPr marL="0" indent="0">
              <a:lnSpc>
                <a:spcPts val="2500"/>
              </a:lnSpc>
              <a:spcBef>
                <a:spcPts val="0"/>
              </a:spcBef>
              <a:buNone/>
            </a:pPr>
            <a:r>
              <a:rPr lang="cs-CZ" sz="2400" dirty="0">
                <a:latin typeface="Abadi" panose="020B0604020104020204" pitchFamily="34" charset="0"/>
                <a:cs typeface="Arial" pitchFamily="34" charset="0"/>
              </a:rPr>
              <a:t>	- oblékání se ve špatném pořadí</a:t>
            </a:r>
          </a:p>
          <a:p>
            <a:pPr marL="0" indent="0">
              <a:lnSpc>
                <a:spcPts val="2500"/>
              </a:lnSpc>
              <a:spcBef>
                <a:spcPts val="0"/>
              </a:spcBef>
              <a:buNone/>
            </a:pPr>
            <a:r>
              <a:rPr lang="cs-CZ" sz="2400" dirty="0">
                <a:latin typeface="Abadi" panose="020B0604020104020204" pitchFamily="34" charset="0"/>
                <a:cs typeface="Arial" pitchFamily="34" charset="0"/>
              </a:rPr>
              <a:t>	- dohled při koupání</a:t>
            </a:r>
          </a:p>
          <a:p>
            <a:pPr marL="0" indent="0">
              <a:lnSpc>
                <a:spcPts val="2500"/>
              </a:lnSpc>
              <a:spcBef>
                <a:spcPts val="0"/>
              </a:spcBef>
              <a:buNone/>
            </a:pPr>
            <a:r>
              <a:rPr lang="cs-CZ" sz="2400" dirty="0">
                <a:latin typeface="Abadi" panose="020B0604020104020204" pitchFamily="34" charset="0"/>
                <a:cs typeface="Arial" pitchFamily="34" charset="0"/>
              </a:rPr>
              <a:t>	- značně ovlivněna schopnost vést domácnost</a:t>
            </a:r>
          </a:p>
          <a:p>
            <a:pPr marL="0" indent="0">
              <a:lnSpc>
                <a:spcPts val="2500"/>
              </a:lnSpc>
              <a:spcBef>
                <a:spcPts val="0"/>
              </a:spcBef>
              <a:buNone/>
            </a:pPr>
            <a:r>
              <a:rPr lang="cs-CZ" sz="2400" dirty="0">
                <a:latin typeface="Abadi" panose="020B0604020104020204" pitchFamily="34" charset="0"/>
                <a:cs typeface="Arial" pitchFamily="34" charset="0"/>
              </a:rPr>
              <a:t>	- problémy s financemi (nákup)</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b="1" dirty="0">
                <a:latin typeface="Abadi" panose="020B0604020104020204" pitchFamily="34" charset="0"/>
                <a:cs typeface="Arial" pitchFamily="34" charset="0"/>
              </a:rPr>
              <a:t>Aktivity denního života u AN</a:t>
            </a:r>
          </a:p>
        </p:txBody>
      </p:sp>
      <p:sp>
        <p:nvSpPr>
          <p:cNvPr id="3" name="Zástupný symbol pro obsah 2"/>
          <p:cNvSpPr>
            <a:spLocks noGrp="1"/>
          </p:cNvSpPr>
          <p:nvPr>
            <p:ph idx="1"/>
          </p:nvPr>
        </p:nvSpPr>
        <p:spPr/>
        <p:txBody>
          <a:bodyPr>
            <a:normAutofit/>
          </a:bodyPr>
          <a:lstStyle/>
          <a:p>
            <a:pPr marL="0" indent="0">
              <a:lnSpc>
                <a:spcPts val="2500"/>
              </a:lnSpc>
              <a:spcBef>
                <a:spcPts val="0"/>
              </a:spcBef>
              <a:buNone/>
            </a:pPr>
            <a:r>
              <a:rPr lang="cs-CZ" sz="2400" dirty="0">
                <a:latin typeface="Abadi" panose="020B0604020104020204" pitchFamily="34" charset="0"/>
                <a:cs typeface="Arial" pitchFamily="34" charset="0"/>
              </a:rPr>
              <a:t>Pozdní známky:</a:t>
            </a:r>
          </a:p>
          <a:p>
            <a:pPr marL="0" indent="0">
              <a:lnSpc>
                <a:spcPts val="2500"/>
              </a:lnSpc>
              <a:spcBef>
                <a:spcPts val="0"/>
              </a:spcBef>
              <a:buNone/>
            </a:pPr>
            <a:r>
              <a:rPr lang="cs-CZ" sz="2400" dirty="0">
                <a:latin typeface="Abadi" panose="020B0604020104020204" pitchFamily="34" charset="0"/>
                <a:cs typeface="Arial" pitchFamily="34" charset="0"/>
              </a:rPr>
              <a:t>	- potřeba pomoci při oblékání, koupání</a:t>
            </a:r>
          </a:p>
          <a:p>
            <a:pPr marL="0" indent="0">
              <a:lnSpc>
                <a:spcPts val="2500"/>
              </a:lnSpc>
              <a:spcBef>
                <a:spcPts val="0"/>
              </a:spcBef>
              <a:buNone/>
            </a:pPr>
            <a:r>
              <a:rPr lang="cs-CZ" sz="2400" dirty="0">
                <a:latin typeface="Abadi" panose="020B0604020104020204" pitchFamily="34" charset="0"/>
                <a:cs typeface="Arial" pitchFamily="34" charset="0"/>
              </a:rPr>
              <a:t>	- potřeba pomoci při jídle</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b="1" dirty="0">
                <a:latin typeface="Abadi" panose="020B0604020104020204" pitchFamily="34" charset="0"/>
                <a:cs typeface="Arial" pitchFamily="34" charset="0"/>
              </a:rPr>
              <a:t>Rizikové faktory pro rozvoj AN</a:t>
            </a:r>
          </a:p>
        </p:txBody>
      </p:sp>
      <p:sp>
        <p:nvSpPr>
          <p:cNvPr id="3" name="Zástupný symbol pro obsah 2"/>
          <p:cNvSpPr>
            <a:spLocks noGrp="1"/>
          </p:cNvSpPr>
          <p:nvPr>
            <p:ph idx="1"/>
          </p:nvPr>
        </p:nvSpPr>
        <p:spPr/>
        <p:txBody>
          <a:bodyPr>
            <a:normAutofit/>
          </a:bodyPr>
          <a:lstStyle/>
          <a:p>
            <a:pPr marL="0" indent="0">
              <a:lnSpc>
                <a:spcPts val="2500"/>
              </a:lnSpc>
              <a:spcBef>
                <a:spcPts val="0"/>
              </a:spcBef>
              <a:buNone/>
            </a:pPr>
            <a:r>
              <a:rPr lang="cs-CZ" sz="2400" dirty="0">
                <a:latin typeface="Abadi" panose="020B0604020104020204" pitchFamily="34" charset="0"/>
                <a:cs typeface="Arial" pitchFamily="34" charset="0"/>
              </a:rPr>
              <a:t>- věk &gt; 65</a:t>
            </a:r>
          </a:p>
          <a:p>
            <a:pPr marL="0" indent="0">
              <a:lnSpc>
                <a:spcPts val="2500"/>
              </a:lnSpc>
              <a:spcBef>
                <a:spcPts val="0"/>
              </a:spcBef>
              <a:buNone/>
            </a:pPr>
            <a:r>
              <a:rPr lang="cs-CZ" sz="2400" dirty="0">
                <a:latin typeface="Abadi" panose="020B0604020104020204" pitchFamily="34" charset="0"/>
                <a:cs typeface="Arial" pitchFamily="34" charset="0"/>
              </a:rPr>
              <a:t>- rodinná anamnéza AN &gt; 3x-4x</a:t>
            </a:r>
          </a:p>
          <a:p>
            <a:pPr marL="0" indent="0">
              <a:lnSpc>
                <a:spcPts val="2500"/>
              </a:lnSpc>
              <a:spcBef>
                <a:spcPts val="0"/>
              </a:spcBef>
              <a:buNone/>
            </a:pPr>
            <a:r>
              <a:rPr lang="cs-CZ" sz="2400" dirty="0">
                <a:latin typeface="Abadi" panose="020B0604020104020204" pitchFamily="34" charset="0"/>
                <a:cs typeface="Arial" pitchFamily="34" charset="0"/>
              </a:rPr>
              <a:t>- ženské pohlaví – rizikem pro AN</a:t>
            </a:r>
          </a:p>
          <a:p>
            <a:pPr marL="0" indent="0">
              <a:lnSpc>
                <a:spcPts val="2500"/>
              </a:lnSpc>
              <a:spcBef>
                <a:spcPts val="0"/>
              </a:spcBef>
              <a:buNone/>
            </a:pPr>
            <a:r>
              <a:rPr lang="cs-CZ" sz="2400" dirty="0">
                <a:latin typeface="Abadi" panose="020B0604020104020204" pitchFamily="34" charset="0"/>
                <a:cs typeface="Arial" pitchFamily="34" charset="0"/>
              </a:rPr>
              <a:t>- mužské pohlaví – rizikem pro </a:t>
            </a:r>
            <a:r>
              <a:rPr lang="cs-CZ" sz="2400" dirty="0" err="1">
                <a:latin typeface="Abadi" panose="020B0604020104020204" pitchFamily="34" charset="0"/>
                <a:cs typeface="Arial" pitchFamily="34" charset="0"/>
              </a:rPr>
              <a:t>VaD</a:t>
            </a:r>
            <a:endParaRPr lang="cs-CZ" sz="2400" dirty="0">
              <a:latin typeface="Abadi" panose="020B0604020104020204" pitchFamily="34" charset="0"/>
              <a:cs typeface="Arial" pitchFamily="34" charset="0"/>
            </a:endParaRPr>
          </a:p>
          <a:p>
            <a:pPr marL="0" indent="0">
              <a:lnSpc>
                <a:spcPts val="2500"/>
              </a:lnSpc>
              <a:spcBef>
                <a:spcPts val="0"/>
              </a:spcBef>
              <a:buNone/>
            </a:pPr>
            <a:r>
              <a:rPr lang="cs-CZ" sz="2400" dirty="0">
                <a:latin typeface="Abadi" panose="020B0604020104020204" pitchFamily="34" charset="0"/>
                <a:cs typeface="Arial" pitchFamily="34" charset="0"/>
              </a:rPr>
              <a:t>- </a:t>
            </a:r>
            <a:r>
              <a:rPr lang="cs-CZ" sz="2400" dirty="0" err="1">
                <a:latin typeface="Abadi" panose="020B0604020104020204" pitchFamily="34" charset="0"/>
                <a:cs typeface="Arial" pitchFamily="34" charset="0"/>
              </a:rPr>
              <a:t>přitomnost</a:t>
            </a:r>
            <a:r>
              <a:rPr lang="cs-CZ" sz="2400" dirty="0">
                <a:latin typeface="Abadi" panose="020B0604020104020204" pitchFamily="34" charset="0"/>
                <a:cs typeface="Arial" pitchFamily="34" charset="0"/>
              </a:rPr>
              <a:t> alely pro </a:t>
            </a:r>
            <a:r>
              <a:rPr lang="cs-CZ" sz="2400" dirty="0" err="1">
                <a:latin typeface="Abadi" panose="020B0604020104020204" pitchFamily="34" charset="0"/>
                <a:cs typeface="Arial" pitchFamily="34" charset="0"/>
              </a:rPr>
              <a:t>apolipoprotein</a:t>
            </a:r>
            <a:r>
              <a:rPr lang="cs-CZ" sz="2400" dirty="0">
                <a:latin typeface="Abadi" panose="020B0604020104020204" pitchFamily="34" charset="0"/>
                <a:cs typeface="Arial" pitchFamily="34" charset="0"/>
              </a:rPr>
              <a:t> E4</a:t>
            </a:r>
          </a:p>
          <a:p>
            <a:pPr marL="0" indent="0">
              <a:lnSpc>
                <a:spcPts val="2500"/>
              </a:lnSpc>
              <a:spcBef>
                <a:spcPts val="0"/>
              </a:spcBef>
              <a:buNone/>
            </a:pPr>
            <a:r>
              <a:rPr lang="cs-CZ" sz="2400" dirty="0">
                <a:latin typeface="Abadi" panose="020B0604020104020204" pitchFamily="34" charset="0"/>
                <a:cs typeface="Arial" pitchFamily="34" charset="0"/>
              </a:rPr>
              <a:t>- multifaktoriální nemoc (mutace chromozomů 1, 14, 19, 21)</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DD83AB-BD5D-4EEB-A905-EEB42C8B92CC}"/>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E52F88D5-2F7C-47C3-A97D-369E846D2010}"/>
              </a:ext>
            </a:extLst>
          </p:cNvPr>
          <p:cNvSpPr>
            <a:spLocks noGrp="1"/>
          </p:cNvSpPr>
          <p:nvPr>
            <p:ph idx="1"/>
          </p:nvPr>
        </p:nvSpPr>
        <p:spPr/>
        <p:txBody>
          <a:bodyPr/>
          <a:lstStyle/>
          <a:p>
            <a:endParaRPr lang="cs-CZ"/>
          </a:p>
        </p:txBody>
      </p:sp>
      <p:pic>
        <p:nvPicPr>
          <p:cNvPr id="4" name="Picture 1">
            <a:extLst>
              <a:ext uri="{FF2B5EF4-FFF2-40B4-BE49-F238E27FC236}">
                <a16:creationId xmlns:a16="http://schemas.microsoft.com/office/drawing/2014/main" id="{01FF216E-8BB1-4373-A643-5CC3727C89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1676" y="0"/>
            <a:ext cx="6858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0614099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BD83B5-4212-49A1-9D5C-59089D9A4A68}"/>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C54E1138-2CD5-4DDA-9323-D4ADA00E4705}"/>
              </a:ext>
            </a:extLst>
          </p:cNvPr>
          <p:cNvSpPr>
            <a:spLocks noGrp="1"/>
          </p:cNvSpPr>
          <p:nvPr>
            <p:ph idx="1"/>
          </p:nvPr>
        </p:nvSpPr>
        <p:spPr/>
        <p:txBody>
          <a:bodyPr/>
          <a:lstStyle/>
          <a:p>
            <a:endParaRPr lang="cs-CZ"/>
          </a:p>
        </p:txBody>
      </p:sp>
      <p:pic>
        <p:nvPicPr>
          <p:cNvPr id="4" name="Picture 1">
            <a:extLst>
              <a:ext uri="{FF2B5EF4-FFF2-40B4-BE49-F238E27FC236}">
                <a16:creationId xmlns:a16="http://schemas.microsoft.com/office/drawing/2014/main" id="{BFF58B93-3274-453E-B514-BE0B6C99FE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5893" y="-4763"/>
            <a:ext cx="6049566" cy="68627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4661331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6466EB-30EF-43D0-B45D-46D75D097165}"/>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F3D31D00-874F-47C7-83BC-CA65E610CC1F}"/>
              </a:ext>
            </a:extLst>
          </p:cNvPr>
          <p:cNvSpPr>
            <a:spLocks noGrp="1"/>
          </p:cNvSpPr>
          <p:nvPr>
            <p:ph idx="1"/>
          </p:nvPr>
        </p:nvSpPr>
        <p:spPr/>
        <p:txBody>
          <a:bodyPr/>
          <a:lstStyle/>
          <a:p>
            <a:endParaRPr lang="cs-CZ"/>
          </a:p>
        </p:txBody>
      </p:sp>
      <p:pic>
        <p:nvPicPr>
          <p:cNvPr id="4" name="Picture 1">
            <a:extLst>
              <a:ext uri="{FF2B5EF4-FFF2-40B4-BE49-F238E27FC236}">
                <a16:creationId xmlns:a16="http://schemas.microsoft.com/office/drawing/2014/main" id="{98C9AF02-1C81-49CE-AF3D-F883E06511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9294" y="0"/>
            <a:ext cx="6862763"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97881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440022" y="1441781"/>
            <a:ext cx="8229600" cy="1036712"/>
          </a:xfrm>
        </p:spPr>
        <p:txBody>
          <a:bodyPr>
            <a:normAutofit/>
          </a:bodyPr>
          <a:lstStyle/>
          <a:p>
            <a:pPr>
              <a:lnSpc>
                <a:spcPts val="3000"/>
              </a:lnSpc>
              <a:spcBef>
                <a:spcPts val="0"/>
              </a:spcBef>
              <a:buNone/>
            </a:pPr>
            <a:r>
              <a:rPr lang="cs-CZ" sz="2800" dirty="0">
                <a:latin typeface="Abadi" panose="020B0604020104020204" pitchFamily="34" charset="0"/>
                <a:cs typeface="Arial" pitchFamily="34" charset="0"/>
              </a:rPr>
              <a:t>15. st. př. n. l.	</a:t>
            </a:r>
            <a:r>
              <a:rPr lang="cs-CZ" sz="2800" dirty="0" err="1">
                <a:latin typeface="Abadi" panose="020B0604020104020204" pitchFamily="34" charset="0"/>
                <a:cs typeface="Arial" pitchFamily="34" charset="0"/>
              </a:rPr>
              <a:t>Ebersův</a:t>
            </a:r>
            <a:r>
              <a:rPr lang="cs-CZ" sz="2800" dirty="0">
                <a:latin typeface="Abadi" panose="020B0604020104020204" pitchFamily="34" charset="0"/>
                <a:cs typeface="Arial" pitchFamily="34" charset="0"/>
              </a:rPr>
              <a:t> papyrus</a:t>
            </a:r>
          </a:p>
          <a:p>
            <a:pPr lvl="6">
              <a:lnSpc>
                <a:spcPts val="3000"/>
              </a:lnSpc>
              <a:spcBef>
                <a:spcPts val="0"/>
              </a:spcBef>
              <a:buFont typeface="Wingdings" pitchFamily="2" charset="2"/>
              <a:buChar char="§"/>
            </a:pPr>
            <a:r>
              <a:rPr lang="cs-CZ" sz="2800" dirty="0">
                <a:latin typeface="Abadi" panose="020B0604020104020204" pitchFamily="34" charset="0"/>
                <a:cs typeface="Arial" pitchFamily="34" charset="0"/>
              </a:rPr>
              <a:t>posedlost, zaříkávání</a:t>
            </a:r>
          </a:p>
        </p:txBody>
      </p:sp>
      <p:sp>
        <p:nvSpPr>
          <p:cNvPr id="4" name="Zástupný symbol pro obsah 2"/>
          <p:cNvSpPr txBox="1">
            <a:spLocks/>
          </p:cNvSpPr>
          <p:nvPr/>
        </p:nvSpPr>
        <p:spPr>
          <a:xfrm>
            <a:off x="1550971" y="3200398"/>
            <a:ext cx="8229600" cy="1252736"/>
          </a:xfrm>
          <a:prstGeom prst="rect">
            <a:avLst/>
          </a:prstGeom>
        </p:spPr>
        <p:txBody>
          <a:bodyPr vert="horz" lIns="91440" tIns="45720" rIns="91440" bIns="45720" rtlCol="0">
            <a:noAutofit/>
          </a:bodyPr>
          <a:lstStyle/>
          <a:p>
            <a:pPr marL="342900" indent="-342900">
              <a:lnSpc>
                <a:spcPts val="3000"/>
              </a:lnSpc>
            </a:pPr>
            <a:r>
              <a:rPr lang="cs-CZ" sz="2800" dirty="0">
                <a:solidFill>
                  <a:schemeClr val="tx2"/>
                </a:solidFill>
                <a:latin typeface="Abadi" panose="020B0604020104020204" pitchFamily="34" charset="0"/>
                <a:cs typeface="Arial" pitchFamily="34" charset="0"/>
              </a:rPr>
              <a:t>Bible (Starý zákon – kniha Samuelova)</a:t>
            </a:r>
          </a:p>
          <a:p>
            <a:pPr marL="3086100" lvl="6" indent="-342900">
              <a:lnSpc>
                <a:spcPts val="3000"/>
              </a:lnSpc>
              <a:buFont typeface="Wingdings" pitchFamily="2" charset="2"/>
              <a:buChar char="§"/>
            </a:pPr>
            <a:r>
              <a:rPr lang="cs-CZ" sz="2800" dirty="0">
                <a:solidFill>
                  <a:schemeClr val="tx2"/>
                </a:solidFill>
                <a:latin typeface="Abadi" panose="020B0604020104020204" pitchFamily="34" charset="0"/>
                <a:cs typeface="Arial" pitchFamily="34" charset="0"/>
              </a:rPr>
              <a:t>popisy duševních nemocí</a:t>
            </a:r>
          </a:p>
          <a:p>
            <a:pPr marL="3086100" lvl="6" indent="-342900">
              <a:lnSpc>
                <a:spcPts val="3000"/>
              </a:lnSpc>
              <a:buFont typeface="Wingdings" pitchFamily="2" charset="2"/>
              <a:buChar char="§"/>
            </a:pPr>
            <a:r>
              <a:rPr lang="cs-CZ" sz="2800" dirty="0">
                <a:solidFill>
                  <a:schemeClr val="tx2"/>
                </a:solidFill>
                <a:latin typeface="Abadi" panose="020B0604020104020204" pitchFamily="34" charset="0"/>
                <a:cs typeface="Arial" pitchFamily="34" charset="0"/>
              </a:rPr>
              <a:t>Šílenství krále Saula, David</a:t>
            </a:r>
          </a:p>
        </p:txBody>
      </p:sp>
    </p:spTree>
    <p:extLst>
      <p:ext uri="{BB962C8B-B14F-4D97-AF65-F5344CB8AC3E}">
        <p14:creationId xmlns:p14="http://schemas.microsoft.com/office/powerpoint/2010/main" val="114659680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D10C69-9E51-4588-8109-C09B95C79F9F}"/>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F0B4F925-6539-410C-8FC5-A4D903A5F272}"/>
              </a:ext>
            </a:extLst>
          </p:cNvPr>
          <p:cNvSpPr>
            <a:spLocks noGrp="1"/>
          </p:cNvSpPr>
          <p:nvPr>
            <p:ph idx="1"/>
          </p:nvPr>
        </p:nvSpPr>
        <p:spPr/>
        <p:txBody>
          <a:bodyPr/>
          <a:lstStyle/>
          <a:p>
            <a:endParaRPr lang="cs-CZ"/>
          </a:p>
        </p:txBody>
      </p:sp>
      <p:pic>
        <p:nvPicPr>
          <p:cNvPr id="4" name="Picture 1">
            <a:extLst>
              <a:ext uri="{FF2B5EF4-FFF2-40B4-BE49-F238E27FC236}">
                <a16:creationId xmlns:a16="http://schemas.microsoft.com/office/drawing/2014/main" id="{FB0A8E88-D3D8-406A-A817-0570817BBD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4532" y="0"/>
            <a:ext cx="6872288"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4161776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152650" y="365127"/>
            <a:ext cx="7886700" cy="1325563"/>
          </a:xfrm>
          <a:ln/>
        </p:spPr>
        <p:txBody>
          <a:bodyPr/>
          <a:lstStyle/>
          <a:p>
            <a:pPr>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cs-CZ" sz="4400" b="1" dirty="0">
                <a:latin typeface="Abadi" panose="020B0604020104020204" pitchFamily="34" charset="0"/>
              </a:rPr>
              <a:t>Závislost</a:t>
            </a:r>
          </a:p>
        </p:txBody>
      </p:sp>
      <p:sp>
        <p:nvSpPr>
          <p:cNvPr id="11266" name="Text Box 2"/>
          <p:cNvSpPr txBox="1">
            <a:spLocks noChangeArrowheads="1"/>
          </p:cNvSpPr>
          <p:nvPr/>
        </p:nvSpPr>
        <p:spPr bwMode="auto">
          <a:xfrm>
            <a:off x="942392" y="1825625"/>
            <a:ext cx="9096958" cy="435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9pPr>
          </a:lstStyle>
          <a:p>
            <a:pPr marL="457200" indent="-457200" hangingPunct="1">
              <a:lnSpc>
                <a:spcPct val="100000"/>
              </a:lnSpc>
              <a:buFontTx/>
              <a:buChar char="-"/>
            </a:pPr>
            <a:r>
              <a:rPr lang="cs-CZ" sz="2800" dirty="0">
                <a:solidFill>
                  <a:schemeClr val="tx2"/>
                </a:solidFill>
                <a:latin typeface="Abadi" panose="020B0604020104020204" pitchFamily="34" charset="0"/>
              </a:rPr>
              <a:t>chronické </a:t>
            </a:r>
            <a:r>
              <a:rPr lang="cs-CZ" sz="2800" dirty="0" err="1">
                <a:solidFill>
                  <a:schemeClr val="tx2"/>
                </a:solidFill>
                <a:latin typeface="Abadi" panose="020B0604020104020204" pitchFamily="34" charset="0"/>
              </a:rPr>
              <a:t>relabující</a:t>
            </a:r>
            <a:r>
              <a:rPr lang="cs-CZ" sz="2800" dirty="0">
                <a:solidFill>
                  <a:schemeClr val="tx2"/>
                </a:solidFill>
                <a:latin typeface="Abadi" panose="020B0604020104020204" pitchFamily="34" charset="0"/>
              </a:rPr>
              <a:t> onemocnění mozku a přidružené aberantní chování coby výsledek dysfunkce mozkové tkáně</a:t>
            </a:r>
          </a:p>
          <a:p>
            <a:pPr hangingPunct="1">
              <a:lnSpc>
                <a:spcPct val="100000"/>
              </a:lnSpc>
            </a:pPr>
            <a:endParaRPr lang="cs-CZ" sz="2800" dirty="0">
              <a:solidFill>
                <a:schemeClr val="tx2"/>
              </a:solidFill>
              <a:latin typeface="Abadi" panose="020B0604020104020204" pitchFamily="34" charset="0"/>
            </a:endParaRPr>
          </a:p>
          <a:p>
            <a:pPr marL="457200" indent="-457200" hangingPunct="1">
              <a:lnSpc>
                <a:spcPct val="100000"/>
              </a:lnSpc>
              <a:buFontTx/>
              <a:buChar char="-"/>
            </a:pPr>
            <a:r>
              <a:rPr lang="cs-CZ" sz="2800" dirty="0">
                <a:solidFill>
                  <a:schemeClr val="tx2"/>
                </a:solidFill>
                <a:latin typeface="Abadi" panose="020B0604020104020204" pitchFamily="34" charset="0"/>
              </a:rPr>
              <a:t>jde o abnormality v oblastech mozku, které jsou zodpovědné za mechanismy motivace, odměny a inhibiční kontrolu</a:t>
            </a:r>
          </a:p>
          <a:p>
            <a:pPr hangingPunct="1">
              <a:lnSpc>
                <a:spcPct val="100000"/>
              </a:lnSpc>
            </a:pPr>
            <a:endParaRPr lang="cs-CZ" sz="2800" dirty="0">
              <a:solidFill>
                <a:schemeClr val="tx2"/>
              </a:solidFill>
              <a:latin typeface="Abadi" panose="020B0604020104020204" pitchFamily="34" charset="0"/>
            </a:endParaRPr>
          </a:p>
          <a:p>
            <a:pPr marL="457200" indent="-457200" hangingPunct="1">
              <a:lnSpc>
                <a:spcPct val="100000"/>
              </a:lnSpc>
              <a:buFontTx/>
              <a:buChar char="-"/>
            </a:pPr>
            <a:r>
              <a:rPr lang="cs-CZ" sz="2800" dirty="0">
                <a:solidFill>
                  <a:schemeClr val="tx2"/>
                </a:solidFill>
                <a:latin typeface="Abadi" panose="020B0604020104020204" pitchFamily="34" charset="0"/>
              </a:rPr>
              <a:t>experiment, rekreační užívání je pod volní kontrolou</a:t>
            </a:r>
          </a:p>
          <a:p>
            <a:pPr marL="457200" indent="-457200" hangingPunct="1">
              <a:lnSpc>
                <a:spcPct val="100000"/>
              </a:lnSpc>
              <a:buFontTx/>
              <a:buChar char="-"/>
            </a:pPr>
            <a:r>
              <a:rPr lang="cs-CZ" sz="2800" dirty="0">
                <a:solidFill>
                  <a:schemeClr val="tx2"/>
                </a:solidFill>
                <a:latin typeface="Abadi" panose="020B0604020104020204" pitchFamily="34" charset="0"/>
              </a:rPr>
              <a:t>závislost - kontrola významně narušena</a:t>
            </a:r>
          </a:p>
        </p:txBody>
      </p:sp>
    </p:spTree>
    <p:extLst>
      <p:ext uri="{BB962C8B-B14F-4D97-AF65-F5344CB8AC3E}">
        <p14:creationId xmlns:p14="http://schemas.microsoft.com/office/powerpoint/2010/main" val="25923359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2152650" y="365127"/>
            <a:ext cx="7886700" cy="1325563"/>
          </a:xfrm>
          <a:ln/>
        </p:spPr>
        <p:txBody>
          <a:bodyPr/>
          <a:lstStyle/>
          <a:p>
            <a:pPr>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cs-CZ" sz="4400" b="1" dirty="0">
                <a:latin typeface="Abadi" panose="020B0604020104020204" pitchFamily="34" charset="0"/>
              </a:rPr>
              <a:t>Závislost	 </a:t>
            </a:r>
            <a:r>
              <a:rPr lang="cs-CZ" sz="2800" b="1" dirty="0">
                <a:latin typeface="Abadi" panose="020B0604020104020204" pitchFamily="34" charset="0"/>
              </a:rPr>
              <a:t>MKN -10.revize</a:t>
            </a:r>
          </a:p>
        </p:txBody>
      </p:sp>
      <p:sp>
        <p:nvSpPr>
          <p:cNvPr id="12290" name="Text Box 2"/>
          <p:cNvSpPr txBox="1">
            <a:spLocks noChangeArrowheads="1"/>
          </p:cNvSpPr>
          <p:nvPr/>
        </p:nvSpPr>
        <p:spPr bwMode="auto">
          <a:xfrm>
            <a:off x="1101012" y="1564368"/>
            <a:ext cx="8938338" cy="435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9pPr>
          </a:lstStyle>
          <a:p>
            <a:pPr hangingPunct="1">
              <a:lnSpc>
                <a:spcPct val="100000"/>
              </a:lnSpc>
            </a:pPr>
            <a:r>
              <a:rPr lang="cs-CZ" sz="2800" dirty="0">
                <a:solidFill>
                  <a:schemeClr val="tx2"/>
                </a:solidFill>
                <a:latin typeface="Abadi" panose="020B0604020104020204" pitchFamily="34" charset="0"/>
              </a:rPr>
              <a:t>v průběhu 12 měsíců musí být splněna alespoň 3 kritéria</a:t>
            </a:r>
          </a:p>
          <a:p>
            <a:pPr hangingPunct="1">
              <a:lnSpc>
                <a:spcPct val="100000"/>
              </a:lnSpc>
            </a:pPr>
            <a:endParaRPr lang="cs-CZ" sz="2800" dirty="0">
              <a:solidFill>
                <a:schemeClr val="tx2"/>
              </a:solidFill>
              <a:latin typeface="Abadi" panose="020B0604020104020204" pitchFamily="34" charset="0"/>
            </a:endParaRPr>
          </a:p>
          <a:p>
            <a:pPr hangingPunct="1">
              <a:lnSpc>
                <a:spcPct val="100000"/>
              </a:lnSpc>
            </a:pPr>
            <a:r>
              <a:rPr lang="cs-CZ" sz="2800" dirty="0">
                <a:solidFill>
                  <a:schemeClr val="tx2"/>
                </a:solidFill>
                <a:latin typeface="Abadi" panose="020B0604020104020204" pitchFamily="34" charset="0"/>
              </a:rPr>
              <a:t>					</a:t>
            </a:r>
            <a:r>
              <a:rPr lang="cs-CZ" sz="2400" b="1" u="sng" dirty="0">
                <a:solidFill>
                  <a:schemeClr val="tx2"/>
                </a:solidFill>
                <a:latin typeface="Abadi" panose="020B0604020104020204" pitchFamily="34" charset="0"/>
              </a:rPr>
              <a:t>DOTAZNÍK</a:t>
            </a:r>
          </a:p>
          <a:p>
            <a:pPr hangingPunct="1">
              <a:lnSpc>
                <a:spcPct val="100000"/>
              </a:lnSpc>
            </a:pPr>
            <a:endParaRPr lang="cs-CZ" sz="2400" b="1" u="sng" dirty="0">
              <a:solidFill>
                <a:schemeClr val="tx2"/>
              </a:solidFill>
              <a:latin typeface="Abadi" panose="020B0604020104020204" pitchFamily="34" charset="0"/>
            </a:endParaRPr>
          </a:p>
          <a:p>
            <a:pPr hangingPunct="1">
              <a:lnSpc>
                <a:spcPct val="100000"/>
              </a:lnSpc>
            </a:pPr>
            <a:r>
              <a:rPr lang="cs-CZ" sz="2800" dirty="0">
                <a:solidFill>
                  <a:schemeClr val="tx2"/>
                </a:solidFill>
                <a:latin typeface="Abadi" panose="020B0604020104020204" pitchFamily="34" charset="0"/>
              </a:rPr>
              <a:t>1. silná touha, nutkání užít NL					</a:t>
            </a:r>
            <a:r>
              <a:rPr lang="cs-CZ" sz="2400" dirty="0">
                <a:solidFill>
                  <a:schemeClr val="tx2"/>
                </a:solidFill>
                <a:latin typeface="Abadi" panose="020B0604020104020204" pitchFamily="34" charset="0"/>
              </a:rPr>
              <a:t>ANO/NE</a:t>
            </a:r>
          </a:p>
          <a:p>
            <a:pPr hangingPunct="1">
              <a:lnSpc>
                <a:spcPct val="100000"/>
              </a:lnSpc>
            </a:pPr>
            <a:endParaRPr lang="cs-CZ" sz="2400" dirty="0">
              <a:solidFill>
                <a:schemeClr val="tx2"/>
              </a:solidFill>
              <a:latin typeface="Abadi" panose="020B0604020104020204" pitchFamily="34" charset="0"/>
            </a:endParaRPr>
          </a:p>
          <a:p>
            <a:pPr hangingPunct="1">
              <a:lnSpc>
                <a:spcPct val="100000"/>
              </a:lnSpc>
            </a:pPr>
            <a:r>
              <a:rPr lang="cs-CZ" sz="2800" dirty="0">
                <a:solidFill>
                  <a:schemeClr val="tx2"/>
                </a:solidFill>
                <a:latin typeface="Abadi" panose="020B0604020104020204" pitchFamily="34" charset="0"/>
              </a:rPr>
              <a:t>2. zhoršené sebeovládání						</a:t>
            </a:r>
            <a:r>
              <a:rPr lang="cs-CZ" sz="2400" dirty="0">
                <a:solidFill>
                  <a:schemeClr val="tx2"/>
                </a:solidFill>
                <a:latin typeface="Abadi" panose="020B0604020104020204" pitchFamily="34" charset="0"/>
              </a:rPr>
              <a:t>ANO/NE</a:t>
            </a:r>
          </a:p>
          <a:p>
            <a:pPr hangingPunct="1">
              <a:lnSpc>
                <a:spcPct val="100000"/>
              </a:lnSpc>
            </a:pPr>
            <a:r>
              <a:rPr lang="cs-CZ" sz="2400" dirty="0">
                <a:solidFill>
                  <a:schemeClr val="tx2"/>
                </a:solidFill>
                <a:latin typeface="Abadi" panose="020B0604020104020204" pitchFamily="34" charset="0"/>
              </a:rPr>
              <a:t>	</a:t>
            </a:r>
            <a:r>
              <a:rPr lang="cs-CZ" sz="2400" i="1" dirty="0">
                <a:solidFill>
                  <a:schemeClr val="tx2"/>
                </a:solidFill>
                <a:latin typeface="Abadi" panose="020B0604020104020204" pitchFamily="34" charset="0"/>
              </a:rPr>
              <a:t>OT: Nedokázal jste se ve vztahu k NL</a:t>
            </a:r>
          </a:p>
          <a:p>
            <a:pPr hangingPunct="1">
              <a:lnSpc>
                <a:spcPct val="100000"/>
              </a:lnSpc>
            </a:pPr>
            <a:r>
              <a:rPr lang="cs-CZ" sz="2400" i="1" dirty="0">
                <a:solidFill>
                  <a:schemeClr val="tx2"/>
                </a:solidFill>
                <a:latin typeface="Abadi" panose="020B0604020104020204" pitchFamily="34" charset="0"/>
              </a:rPr>
              <a:t>	ovládat? Vzal jste si ji i v nevhodnou dobu</a:t>
            </a:r>
          </a:p>
          <a:p>
            <a:pPr hangingPunct="1">
              <a:lnSpc>
                <a:spcPct val="100000"/>
              </a:lnSpc>
            </a:pPr>
            <a:r>
              <a:rPr lang="cs-CZ" sz="2400" i="1" dirty="0">
                <a:solidFill>
                  <a:schemeClr val="tx2"/>
                </a:solidFill>
                <a:latin typeface="Abadi" panose="020B0604020104020204" pitchFamily="34" charset="0"/>
              </a:rPr>
              <a:t>	nebo více než jste původně chtěl?</a:t>
            </a:r>
          </a:p>
        </p:txBody>
      </p:sp>
    </p:spTree>
    <p:extLst>
      <p:ext uri="{BB962C8B-B14F-4D97-AF65-F5344CB8AC3E}">
        <p14:creationId xmlns:p14="http://schemas.microsoft.com/office/powerpoint/2010/main" val="9124669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2152650" y="365127"/>
            <a:ext cx="7886700" cy="1325563"/>
          </a:xfrm>
          <a:ln/>
        </p:spPr>
        <p:txBody>
          <a:bodyPr/>
          <a:lstStyle/>
          <a:p>
            <a:pPr>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cs-CZ" sz="4400" b="1" dirty="0">
                <a:latin typeface="Abadi" panose="020B0604020104020204" pitchFamily="34" charset="0"/>
              </a:rPr>
              <a:t>Závislost	 </a:t>
            </a:r>
            <a:r>
              <a:rPr lang="cs-CZ" sz="2800" b="1" dirty="0">
                <a:latin typeface="Abadi" panose="020B0604020104020204" pitchFamily="34" charset="0"/>
              </a:rPr>
              <a:t>MKN- 10. revize</a:t>
            </a:r>
          </a:p>
        </p:txBody>
      </p:sp>
      <p:sp>
        <p:nvSpPr>
          <p:cNvPr id="13314" name="Text Box 2"/>
          <p:cNvSpPr txBox="1">
            <a:spLocks noChangeArrowheads="1"/>
          </p:cNvSpPr>
          <p:nvPr/>
        </p:nvSpPr>
        <p:spPr bwMode="auto">
          <a:xfrm>
            <a:off x="1212980" y="1545695"/>
            <a:ext cx="8826370" cy="435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9pPr>
          </a:lstStyle>
          <a:p>
            <a:pPr hangingPunct="1">
              <a:lnSpc>
                <a:spcPct val="100000"/>
              </a:lnSpc>
            </a:pPr>
            <a:r>
              <a:rPr lang="cs-CZ" sz="2400" dirty="0">
                <a:solidFill>
                  <a:schemeClr val="tx2"/>
                </a:solidFill>
                <a:latin typeface="Abadi" panose="020B0604020104020204" pitchFamily="34" charset="0"/>
              </a:rPr>
              <a:t>					</a:t>
            </a:r>
            <a:r>
              <a:rPr lang="cs-CZ" sz="2400" b="1" u="sng" dirty="0">
                <a:solidFill>
                  <a:schemeClr val="tx2"/>
                </a:solidFill>
                <a:latin typeface="Abadi" panose="020B0604020104020204" pitchFamily="34" charset="0"/>
              </a:rPr>
              <a:t>DOTAZNÍK</a:t>
            </a:r>
          </a:p>
          <a:p>
            <a:pPr hangingPunct="1">
              <a:lnSpc>
                <a:spcPct val="100000"/>
              </a:lnSpc>
            </a:pPr>
            <a:endParaRPr lang="cs-CZ" sz="2400" b="1" u="sng" dirty="0">
              <a:solidFill>
                <a:schemeClr val="tx2"/>
              </a:solidFill>
              <a:latin typeface="Abadi" panose="020B0604020104020204" pitchFamily="34" charset="0"/>
            </a:endParaRPr>
          </a:p>
          <a:p>
            <a:pPr hangingPunct="1">
              <a:lnSpc>
                <a:spcPct val="100000"/>
              </a:lnSpc>
            </a:pPr>
            <a:r>
              <a:rPr lang="cs-CZ" sz="2800" dirty="0">
                <a:solidFill>
                  <a:schemeClr val="tx2"/>
                </a:solidFill>
                <a:latin typeface="Abadi" panose="020B0604020104020204" pitchFamily="34" charset="0"/>
              </a:rPr>
              <a:t>3. fyziologické projevy tělesného odvykacího 			</a:t>
            </a:r>
            <a:r>
              <a:rPr lang="cs-CZ" sz="2400" dirty="0">
                <a:solidFill>
                  <a:schemeClr val="tx2"/>
                </a:solidFill>
                <a:latin typeface="Abadi" panose="020B0604020104020204" pitchFamily="34" charset="0"/>
              </a:rPr>
              <a:t>ANO/NE</a:t>
            </a:r>
          </a:p>
          <a:p>
            <a:pPr hangingPunct="1">
              <a:lnSpc>
                <a:spcPct val="100000"/>
              </a:lnSpc>
            </a:pPr>
            <a:r>
              <a:rPr lang="cs-CZ" sz="2800" dirty="0">
                <a:solidFill>
                  <a:schemeClr val="tx2"/>
                </a:solidFill>
                <a:latin typeface="Abadi" panose="020B0604020104020204" pitchFamily="34" charset="0"/>
              </a:rPr>
              <a:t>    odvykacího stavu</a:t>
            </a:r>
          </a:p>
          <a:p>
            <a:pPr hangingPunct="1">
              <a:lnSpc>
                <a:spcPct val="100000"/>
              </a:lnSpc>
            </a:pPr>
            <a:r>
              <a:rPr lang="cs-CZ" sz="2800" dirty="0">
                <a:solidFill>
                  <a:schemeClr val="tx2"/>
                </a:solidFill>
                <a:latin typeface="Abadi" panose="020B0604020104020204" pitchFamily="34" charset="0"/>
              </a:rPr>
              <a:t>	</a:t>
            </a:r>
            <a:r>
              <a:rPr lang="cs-CZ" sz="2400" i="1" dirty="0">
                <a:solidFill>
                  <a:schemeClr val="tx2"/>
                </a:solidFill>
                <a:latin typeface="Abadi" panose="020B0604020104020204" pitchFamily="34" charset="0"/>
              </a:rPr>
              <a:t>OT: Měl jste po vysazení NL</a:t>
            </a:r>
          </a:p>
          <a:p>
            <a:pPr hangingPunct="1">
              <a:lnSpc>
                <a:spcPct val="100000"/>
              </a:lnSpc>
            </a:pPr>
            <a:r>
              <a:rPr lang="cs-CZ" sz="2400" i="1" dirty="0">
                <a:solidFill>
                  <a:schemeClr val="tx2"/>
                </a:solidFill>
                <a:latin typeface="Abadi" panose="020B0604020104020204" pitchFamily="34" charset="0"/>
              </a:rPr>
              <a:t>	abstinenční příznaky?</a:t>
            </a:r>
          </a:p>
          <a:p>
            <a:pPr hangingPunct="1">
              <a:lnSpc>
                <a:spcPct val="100000"/>
              </a:lnSpc>
            </a:pPr>
            <a:endParaRPr lang="cs-CZ" sz="2400" i="1" dirty="0">
              <a:solidFill>
                <a:schemeClr val="tx2"/>
              </a:solidFill>
              <a:latin typeface="Abadi" panose="020B0604020104020204" pitchFamily="34" charset="0"/>
            </a:endParaRPr>
          </a:p>
          <a:p>
            <a:pPr hangingPunct="1">
              <a:lnSpc>
                <a:spcPct val="100000"/>
              </a:lnSpc>
            </a:pPr>
            <a:r>
              <a:rPr lang="cs-CZ" sz="2800" dirty="0">
                <a:solidFill>
                  <a:schemeClr val="tx2"/>
                </a:solidFill>
                <a:latin typeface="Abadi" panose="020B0604020104020204" pitchFamily="34" charset="0"/>
              </a:rPr>
              <a:t>4. průkaz tolerance k účinku NL					</a:t>
            </a:r>
            <a:r>
              <a:rPr lang="cs-CZ" sz="2400" dirty="0">
                <a:solidFill>
                  <a:schemeClr val="tx2"/>
                </a:solidFill>
                <a:latin typeface="Abadi" panose="020B0604020104020204" pitchFamily="34" charset="0"/>
              </a:rPr>
              <a:t>ANO/NE</a:t>
            </a:r>
          </a:p>
          <a:p>
            <a:pPr hangingPunct="1">
              <a:lnSpc>
                <a:spcPct val="100000"/>
              </a:lnSpc>
            </a:pPr>
            <a:r>
              <a:rPr lang="cs-CZ" sz="2400" dirty="0">
                <a:solidFill>
                  <a:schemeClr val="tx2"/>
                </a:solidFill>
                <a:latin typeface="Abadi" panose="020B0604020104020204" pitchFamily="34" charset="0"/>
              </a:rPr>
              <a:t>	</a:t>
            </a:r>
            <a:r>
              <a:rPr lang="cs-CZ" sz="2400" i="1" dirty="0">
                <a:solidFill>
                  <a:schemeClr val="tx2"/>
                </a:solidFill>
                <a:latin typeface="Abadi" panose="020B0604020104020204" pitchFamily="34" charset="0"/>
              </a:rPr>
              <a:t>OT: Zvyšoval jste dávku, abyste</a:t>
            </a:r>
          </a:p>
          <a:p>
            <a:pPr hangingPunct="1">
              <a:lnSpc>
                <a:spcPct val="100000"/>
              </a:lnSpc>
            </a:pPr>
            <a:r>
              <a:rPr lang="cs-CZ" sz="2400" i="1" dirty="0">
                <a:solidFill>
                  <a:schemeClr val="tx2"/>
                </a:solidFill>
                <a:latin typeface="Abadi" panose="020B0604020104020204" pitchFamily="34" charset="0"/>
              </a:rPr>
              <a:t>	dosáhl účinku původně vyvolaného</a:t>
            </a:r>
          </a:p>
          <a:p>
            <a:pPr hangingPunct="1">
              <a:lnSpc>
                <a:spcPct val="100000"/>
              </a:lnSpc>
            </a:pPr>
            <a:r>
              <a:rPr lang="cs-CZ" sz="2400" i="1" dirty="0">
                <a:solidFill>
                  <a:schemeClr val="tx2"/>
                </a:solidFill>
                <a:latin typeface="Abadi" panose="020B0604020104020204" pitchFamily="34" charset="0"/>
              </a:rPr>
              <a:t>	nižší dávkou?</a:t>
            </a:r>
          </a:p>
        </p:txBody>
      </p:sp>
    </p:spTree>
    <p:extLst>
      <p:ext uri="{BB962C8B-B14F-4D97-AF65-F5344CB8AC3E}">
        <p14:creationId xmlns:p14="http://schemas.microsoft.com/office/powerpoint/2010/main" val="9265129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2152650" y="365127"/>
            <a:ext cx="7886700" cy="1325563"/>
          </a:xfrm>
          <a:ln/>
        </p:spPr>
        <p:txBody>
          <a:bodyPr/>
          <a:lstStyle/>
          <a:p>
            <a:pPr>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cs-CZ" sz="4400" b="1" dirty="0">
                <a:latin typeface="Abadi" panose="020B0604020104020204" pitchFamily="34" charset="0"/>
              </a:rPr>
              <a:t>Závislost	 </a:t>
            </a:r>
            <a:r>
              <a:rPr lang="cs-CZ" sz="2800" b="1" dirty="0">
                <a:latin typeface="Abadi" panose="020B0604020104020204" pitchFamily="34" charset="0"/>
              </a:rPr>
              <a:t>MKN- 10. revize</a:t>
            </a:r>
          </a:p>
        </p:txBody>
      </p:sp>
      <p:sp>
        <p:nvSpPr>
          <p:cNvPr id="14338" name="Text Box 2"/>
          <p:cNvSpPr txBox="1">
            <a:spLocks noChangeArrowheads="1"/>
          </p:cNvSpPr>
          <p:nvPr/>
        </p:nvSpPr>
        <p:spPr bwMode="auto">
          <a:xfrm>
            <a:off x="1166327" y="1360849"/>
            <a:ext cx="8873023" cy="435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9pPr>
          </a:lstStyle>
          <a:p>
            <a:pPr hangingPunct="1">
              <a:lnSpc>
                <a:spcPct val="100000"/>
              </a:lnSpc>
            </a:pPr>
            <a:r>
              <a:rPr lang="cs-CZ" sz="2400" dirty="0">
                <a:solidFill>
                  <a:schemeClr val="tx2"/>
                </a:solidFill>
                <a:latin typeface="Abadi" panose="020B0604020104020204" pitchFamily="34" charset="0"/>
              </a:rPr>
              <a:t>					</a:t>
            </a:r>
            <a:r>
              <a:rPr lang="cs-CZ" sz="2400" u="sng" dirty="0">
                <a:solidFill>
                  <a:schemeClr val="tx2"/>
                </a:solidFill>
                <a:latin typeface="Abadi" panose="020B0604020104020204" pitchFamily="34" charset="0"/>
              </a:rPr>
              <a:t>DOTAZNÍK</a:t>
            </a:r>
          </a:p>
          <a:p>
            <a:pPr hangingPunct="1">
              <a:lnSpc>
                <a:spcPct val="100000"/>
              </a:lnSpc>
            </a:pPr>
            <a:endParaRPr lang="cs-CZ" sz="2400" u="sng" dirty="0">
              <a:solidFill>
                <a:schemeClr val="tx2"/>
              </a:solidFill>
              <a:latin typeface="Abadi" panose="020B0604020104020204" pitchFamily="34" charset="0"/>
            </a:endParaRPr>
          </a:p>
          <a:p>
            <a:pPr hangingPunct="1">
              <a:lnSpc>
                <a:spcPct val="100000"/>
              </a:lnSpc>
            </a:pPr>
            <a:r>
              <a:rPr lang="cs-CZ" sz="2800" dirty="0">
                <a:solidFill>
                  <a:schemeClr val="tx2"/>
                </a:solidFill>
                <a:latin typeface="Abadi" panose="020B0604020104020204" pitchFamily="34" charset="0"/>
              </a:rPr>
              <a:t>5. zaujetí užíváním látky, projevující se				</a:t>
            </a:r>
            <a:r>
              <a:rPr lang="cs-CZ" sz="2400" dirty="0">
                <a:solidFill>
                  <a:schemeClr val="tx2"/>
                </a:solidFill>
                <a:latin typeface="Abadi" panose="020B0604020104020204" pitchFamily="34" charset="0"/>
              </a:rPr>
              <a:t>ANO/NE</a:t>
            </a:r>
          </a:p>
          <a:p>
            <a:pPr hangingPunct="1">
              <a:lnSpc>
                <a:spcPct val="100000"/>
              </a:lnSpc>
            </a:pPr>
            <a:r>
              <a:rPr lang="cs-CZ" sz="2800" dirty="0">
                <a:solidFill>
                  <a:schemeClr val="tx2"/>
                </a:solidFill>
                <a:latin typeface="Abadi" panose="020B0604020104020204" pitchFamily="34" charset="0"/>
              </a:rPr>
              <a:t>    postupným zanedbáváním povinností</a:t>
            </a:r>
          </a:p>
          <a:p>
            <a:pPr hangingPunct="1">
              <a:lnSpc>
                <a:spcPct val="100000"/>
              </a:lnSpc>
            </a:pPr>
            <a:r>
              <a:rPr lang="cs-CZ" sz="2800" dirty="0">
                <a:solidFill>
                  <a:schemeClr val="tx2"/>
                </a:solidFill>
                <a:latin typeface="Abadi" panose="020B0604020104020204" pitchFamily="34" charset="0"/>
              </a:rPr>
              <a:t>    nebo zájmů ve prospěch užívané NL</a:t>
            </a:r>
          </a:p>
          <a:p>
            <a:pPr hangingPunct="1">
              <a:lnSpc>
                <a:spcPct val="100000"/>
              </a:lnSpc>
            </a:pPr>
            <a:r>
              <a:rPr lang="cs-CZ" sz="2400" i="1" dirty="0">
                <a:solidFill>
                  <a:schemeClr val="tx2"/>
                </a:solidFill>
                <a:latin typeface="Abadi" panose="020B0604020104020204" pitchFamily="34" charset="0"/>
              </a:rPr>
              <a:t>	OT: Zanedbával jste své zájmy</a:t>
            </a:r>
          </a:p>
          <a:p>
            <a:pPr hangingPunct="1">
              <a:lnSpc>
                <a:spcPct val="100000"/>
              </a:lnSpc>
            </a:pPr>
            <a:r>
              <a:rPr lang="cs-CZ" sz="2400" i="1" dirty="0">
                <a:solidFill>
                  <a:schemeClr val="tx2"/>
                </a:solidFill>
                <a:latin typeface="Abadi" panose="020B0604020104020204" pitchFamily="34" charset="0"/>
              </a:rPr>
              <a:t>	nebo povinnosti kvůli NL?</a:t>
            </a:r>
          </a:p>
          <a:p>
            <a:pPr hangingPunct="1">
              <a:lnSpc>
                <a:spcPct val="100000"/>
              </a:lnSpc>
            </a:pPr>
            <a:endParaRPr lang="cs-CZ" sz="2400" i="1" dirty="0">
              <a:solidFill>
                <a:schemeClr val="tx2"/>
              </a:solidFill>
              <a:latin typeface="Abadi" panose="020B0604020104020204" pitchFamily="34" charset="0"/>
            </a:endParaRPr>
          </a:p>
          <a:p>
            <a:pPr hangingPunct="1">
              <a:lnSpc>
                <a:spcPct val="100000"/>
              </a:lnSpc>
            </a:pPr>
            <a:r>
              <a:rPr lang="cs-CZ" sz="2800" i="1" dirty="0">
                <a:solidFill>
                  <a:schemeClr val="tx2"/>
                </a:solidFill>
                <a:latin typeface="Abadi" panose="020B0604020104020204" pitchFamily="34" charset="0"/>
              </a:rPr>
              <a:t>6. </a:t>
            </a:r>
            <a:r>
              <a:rPr lang="cs-CZ" sz="2800" dirty="0">
                <a:solidFill>
                  <a:schemeClr val="tx2"/>
                </a:solidFill>
                <a:latin typeface="Abadi" panose="020B0604020104020204" pitchFamily="34" charset="0"/>
              </a:rPr>
              <a:t>užívání navzdory škodlivým následkům			</a:t>
            </a:r>
            <a:r>
              <a:rPr lang="cs-CZ" sz="2400" dirty="0">
                <a:solidFill>
                  <a:schemeClr val="tx2"/>
                </a:solidFill>
                <a:latin typeface="Abadi" panose="020B0604020104020204" pitchFamily="34" charset="0"/>
              </a:rPr>
              <a:t>ANO/NE</a:t>
            </a:r>
          </a:p>
          <a:p>
            <a:pPr hangingPunct="1">
              <a:lnSpc>
                <a:spcPct val="100000"/>
              </a:lnSpc>
            </a:pPr>
            <a:r>
              <a:rPr lang="cs-CZ" sz="2400" dirty="0">
                <a:solidFill>
                  <a:schemeClr val="tx2"/>
                </a:solidFill>
                <a:latin typeface="Abadi" panose="020B0604020104020204" pitchFamily="34" charset="0"/>
              </a:rPr>
              <a:t>	</a:t>
            </a:r>
            <a:r>
              <a:rPr lang="cs-CZ" sz="2400" i="1" dirty="0">
                <a:solidFill>
                  <a:schemeClr val="tx2"/>
                </a:solidFill>
                <a:latin typeface="Abadi" panose="020B0604020104020204" pitchFamily="34" charset="0"/>
              </a:rPr>
              <a:t>OT: Pokračoval jste v užívání NL</a:t>
            </a:r>
          </a:p>
          <a:p>
            <a:pPr hangingPunct="1">
              <a:lnSpc>
                <a:spcPct val="100000"/>
              </a:lnSpc>
            </a:pPr>
            <a:r>
              <a:rPr lang="cs-CZ" sz="2400" i="1" dirty="0">
                <a:solidFill>
                  <a:schemeClr val="tx2"/>
                </a:solidFill>
                <a:latin typeface="Abadi" panose="020B0604020104020204" pitchFamily="34" charset="0"/>
              </a:rPr>
              <a:t>	přes škodlivé následky?</a:t>
            </a:r>
          </a:p>
        </p:txBody>
      </p:sp>
    </p:spTree>
    <p:extLst>
      <p:ext uri="{BB962C8B-B14F-4D97-AF65-F5344CB8AC3E}">
        <p14:creationId xmlns:p14="http://schemas.microsoft.com/office/powerpoint/2010/main" val="42479346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2152650" y="365127"/>
            <a:ext cx="7886700" cy="1325563"/>
          </a:xfrm>
          <a:ln/>
        </p:spPr>
        <p:txBody>
          <a:bodyPr/>
          <a:lstStyle/>
          <a:p>
            <a:pPr>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cs-CZ" sz="4400" b="1" dirty="0">
                <a:latin typeface="Abadi" panose="020B0604020104020204" pitchFamily="34" charset="0"/>
              </a:rPr>
              <a:t>Závislost</a:t>
            </a:r>
          </a:p>
        </p:txBody>
      </p:sp>
      <p:sp>
        <p:nvSpPr>
          <p:cNvPr id="15362" name="Text Box 2"/>
          <p:cNvSpPr txBox="1">
            <a:spLocks noChangeArrowheads="1"/>
          </p:cNvSpPr>
          <p:nvPr/>
        </p:nvSpPr>
        <p:spPr bwMode="auto">
          <a:xfrm>
            <a:off x="2152650" y="1825625"/>
            <a:ext cx="7886700" cy="435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9pPr>
          </a:lstStyle>
          <a:p>
            <a:pPr hangingPunct="1">
              <a:lnSpc>
                <a:spcPct val="100000"/>
              </a:lnSpc>
            </a:pPr>
            <a:r>
              <a:rPr lang="cs-CZ" sz="2800" dirty="0">
                <a:solidFill>
                  <a:schemeClr val="tx2"/>
                </a:solidFill>
                <a:latin typeface="Abadi" panose="020B0604020104020204" pitchFamily="34" charset="0"/>
              </a:rPr>
              <a:t>vyhodnocení: 3-6x ANO = závislost</a:t>
            </a:r>
          </a:p>
          <a:p>
            <a:pPr hangingPunct="1">
              <a:lnSpc>
                <a:spcPct val="100000"/>
              </a:lnSpc>
            </a:pPr>
            <a:r>
              <a:rPr lang="cs-CZ" sz="2800" dirty="0">
                <a:solidFill>
                  <a:schemeClr val="tx2"/>
                </a:solidFill>
                <a:latin typeface="Abadi" panose="020B0604020104020204" pitchFamily="34" charset="0"/>
              </a:rPr>
              <a:t>znaky jsou formálně rovnocenné, fakticky to neplatí</a:t>
            </a:r>
          </a:p>
          <a:p>
            <a:pPr hangingPunct="1">
              <a:lnSpc>
                <a:spcPct val="100000"/>
              </a:lnSpc>
            </a:pPr>
            <a:endParaRPr lang="cs-CZ" sz="2800" dirty="0">
              <a:solidFill>
                <a:schemeClr val="tx2"/>
              </a:solidFill>
              <a:latin typeface="Abadi" panose="020B0604020104020204" pitchFamily="34" charset="0"/>
            </a:endParaRPr>
          </a:p>
          <a:p>
            <a:pPr hangingPunct="1">
              <a:lnSpc>
                <a:spcPct val="100000"/>
              </a:lnSpc>
            </a:pPr>
            <a:r>
              <a:rPr lang="cs-CZ" sz="2800" dirty="0">
                <a:solidFill>
                  <a:schemeClr val="tx2"/>
                </a:solidFill>
                <a:latin typeface="Abadi" panose="020B0604020104020204" pitchFamily="34" charset="0"/>
              </a:rPr>
              <a:t>Klíčový znak 	2. zhoršené sebeovládání</a:t>
            </a:r>
          </a:p>
          <a:p>
            <a:pPr hangingPunct="1">
              <a:lnSpc>
                <a:spcPct val="100000"/>
              </a:lnSpc>
            </a:pPr>
            <a:r>
              <a:rPr lang="cs-CZ" sz="2800" dirty="0">
                <a:solidFill>
                  <a:schemeClr val="tx2"/>
                </a:solidFill>
                <a:latin typeface="Abadi" panose="020B0604020104020204" pitchFamily="34" charset="0"/>
              </a:rPr>
              <a:t>			5. zanedbávání zájmů a povinností</a:t>
            </a:r>
          </a:p>
          <a:p>
            <a:pPr hangingPunct="1">
              <a:lnSpc>
                <a:spcPct val="100000"/>
              </a:lnSpc>
            </a:pPr>
            <a:r>
              <a:rPr lang="cs-CZ" sz="2800" dirty="0">
                <a:solidFill>
                  <a:schemeClr val="tx2"/>
                </a:solidFill>
                <a:latin typeface="Abadi" panose="020B0604020104020204" pitchFamily="34" charset="0"/>
              </a:rPr>
              <a:t>			6. pokračování navzdory následkům</a:t>
            </a:r>
          </a:p>
          <a:p>
            <a:pPr hangingPunct="1">
              <a:lnSpc>
                <a:spcPct val="100000"/>
              </a:lnSpc>
            </a:pPr>
            <a:endParaRPr lang="cs-CZ" sz="2800" dirty="0">
              <a:solidFill>
                <a:schemeClr val="tx2"/>
              </a:solidFill>
              <a:latin typeface="Abadi" panose="020B0604020104020204" pitchFamily="34" charset="0"/>
            </a:endParaRPr>
          </a:p>
          <a:p>
            <a:pPr hangingPunct="1">
              <a:lnSpc>
                <a:spcPct val="100000"/>
              </a:lnSpc>
            </a:pPr>
            <a:r>
              <a:rPr lang="cs-CZ" sz="2800" dirty="0">
                <a:solidFill>
                  <a:schemeClr val="tx2"/>
                </a:solidFill>
                <a:latin typeface="Abadi" panose="020B0604020104020204" pitchFamily="34" charset="0"/>
              </a:rPr>
              <a:t>U pokročilých forem závislosti na alkoholu již tolerance nestoupá, ale klesá</a:t>
            </a:r>
          </a:p>
        </p:txBody>
      </p:sp>
    </p:spTree>
    <p:extLst>
      <p:ext uri="{BB962C8B-B14F-4D97-AF65-F5344CB8AC3E}">
        <p14:creationId xmlns:p14="http://schemas.microsoft.com/office/powerpoint/2010/main" val="38877616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2152650" y="365127"/>
            <a:ext cx="7886700" cy="1325563"/>
          </a:xfrm>
          <a:ln/>
        </p:spPr>
        <p:txBody>
          <a:bodyPr/>
          <a:lstStyle/>
          <a:p>
            <a:pPr>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cs-CZ" sz="4400" b="1" dirty="0">
                <a:latin typeface="Abadi" panose="020B0604020104020204" pitchFamily="34" charset="0"/>
              </a:rPr>
              <a:t>Závislost</a:t>
            </a:r>
          </a:p>
        </p:txBody>
      </p:sp>
      <p:sp>
        <p:nvSpPr>
          <p:cNvPr id="16386" name="Text Box 2"/>
          <p:cNvSpPr txBox="1">
            <a:spLocks noChangeArrowheads="1"/>
          </p:cNvSpPr>
          <p:nvPr/>
        </p:nvSpPr>
        <p:spPr bwMode="auto">
          <a:xfrm>
            <a:off x="1492898" y="1825624"/>
            <a:ext cx="8546452" cy="4761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9pPr>
          </a:lstStyle>
          <a:p>
            <a:pPr hangingPunct="1">
              <a:lnSpc>
                <a:spcPct val="100000"/>
              </a:lnSpc>
            </a:pPr>
            <a:r>
              <a:rPr lang="cs-CZ" sz="2800" dirty="0">
                <a:solidFill>
                  <a:schemeClr val="tx2"/>
                </a:solidFill>
                <a:latin typeface="Abadi" panose="020B0604020104020204" pitchFamily="34" charset="0"/>
              </a:rPr>
              <a:t>Návykové a impulzivní poruchy </a:t>
            </a:r>
          </a:p>
          <a:p>
            <a:pPr hangingPunct="1">
              <a:lnSpc>
                <a:spcPct val="100000"/>
              </a:lnSpc>
            </a:pPr>
            <a:r>
              <a:rPr lang="cs-CZ" sz="2800" dirty="0">
                <a:solidFill>
                  <a:schemeClr val="tx2"/>
                </a:solidFill>
                <a:latin typeface="Abadi" panose="020B0604020104020204" pitchFamily="34" charset="0"/>
              </a:rPr>
              <a:t>	-patologické hráčství</a:t>
            </a:r>
          </a:p>
          <a:p>
            <a:pPr hangingPunct="1">
              <a:lnSpc>
                <a:spcPct val="100000"/>
              </a:lnSpc>
            </a:pPr>
            <a:r>
              <a:rPr lang="cs-CZ" sz="2800" dirty="0">
                <a:solidFill>
                  <a:schemeClr val="tx2"/>
                </a:solidFill>
                <a:latin typeface="Abadi" panose="020B0604020104020204" pitchFamily="34" charset="0"/>
              </a:rPr>
              <a:t>	-</a:t>
            </a:r>
            <a:r>
              <a:rPr lang="cs-CZ" sz="2800" dirty="0" err="1">
                <a:solidFill>
                  <a:schemeClr val="tx2"/>
                </a:solidFill>
                <a:latin typeface="Abadi" panose="020B0604020104020204" pitchFamily="34" charset="0"/>
              </a:rPr>
              <a:t>oniománie</a:t>
            </a:r>
            <a:r>
              <a:rPr lang="cs-CZ" sz="2800" dirty="0">
                <a:solidFill>
                  <a:schemeClr val="tx2"/>
                </a:solidFill>
                <a:latin typeface="Abadi" panose="020B0604020104020204" pitchFamily="34" charset="0"/>
              </a:rPr>
              <a:t> (nezdrženlivé nakupování)</a:t>
            </a:r>
          </a:p>
          <a:p>
            <a:pPr hangingPunct="1">
              <a:lnSpc>
                <a:spcPct val="100000"/>
              </a:lnSpc>
            </a:pPr>
            <a:endParaRPr lang="cs-CZ" sz="2800" dirty="0">
              <a:solidFill>
                <a:schemeClr val="tx2"/>
              </a:solidFill>
              <a:latin typeface="Abadi" panose="020B0604020104020204" pitchFamily="34" charset="0"/>
            </a:endParaRPr>
          </a:p>
          <a:p>
            <a:pPr hangingPunct="1">
              <a:lnSpc>
                <a:spcPct val="100000"/>
              </a:lnSpc>
            </a:pPr>
            <a:r>
              <a:rPr lang="cs-CZ" sz="2800" dirty="0">
                <a:solidFill>
                  <a:schemeClr val="tx2"/>
                </a:solidFill>
                <a:latin typeface="Abadi" panose="020B0604020104020204" pitchFamily="34" charset="0"/>
              </a:rPr>
              <a:t>Nejde o závislosti v pravém slova smyslu</a:t>
            </a:r>
          </a:p>
          <a:p>
            <a:pPr hangingPunct="1">
              <a:lnSpc>
                <a:spcPct val="100000"/>
              </a:lnSpc>
            </a:pPr>
            <a:r>
              <a:rPr lang="cs-CZ" sz="2800" dirty="0">
                <a:solidFill>
                  <a:schemeClr val="tx2"/>
                </a:solidFill>
                <a:latin typeface="Abadi" panose="020B0604020104020204" pitchFamily="34" charset="0"/>
              </a:rPr>
              <a:t>	-podobné znaky	bažení (</a:t>
            </a:r>
            <a:r>
              <a:rPr lang="cs-CZ" sz="2800" dirty="0" err="1">
                <a:solidFill>
                  <a:schemeClr val="tx2"/>
                </a:solidFill>
                <a:latin typeface="Abadi" panose="020B0604020104020204" pitchFamily="34" charset="0"/>
              </a:rPr>
              <a:t>craving</a:t>
            </a:r>
            <a:r>
              <a:rPr lang="cs-CZ" sz="2800" dirty="0">
                <a:solidFill>
                  <a:schemeClr val="tx2"/>
                </a:solidFill>
                <a:latin typeface="Abadi" panose="020B0604020104020204" pitchFamily="34" charset="0"/>
              </a:rPr>
              <a:t>)</a:t>
            </a:r>
          </a:p>
          <a:p>
            <a:pPr hangingPunct="1">
              <a:lnSpc>
                <a:spcPct val="100000"/>
              </a:lnSpc>
            </a:pPr>
            <a:r>
              <a:rPr lang="cs-CZ" sz="2800" dirty="0">
                <a:solidFill>
                  <a:schemeClr val="tx2"/>
                </a:solidFill>
                <a:latin typeface="Abadi" panose="020B0604020104020204" pitchFamily="34" charset="0"/>
              </a:rPr>
              <a:t>					zhoršené sebeovládání</a:t>
            </a:r>
          </a:p>
          <a:p>
            <a:pPr hangingPunct="1">
              <a:lnSpc>
                <a:spcPct val="100000"/>
              </a:lnSpc>
            </a:pPr>
            <a:r>
              <a:rPr lang="cs-CZ" sz="2800" dirty="0">
                <a:solidFill>
                  <a:schemeClr val="tx2"/>
                </a:solidFill>
                <a:latin typeface="Abadi" panose="020B0604020104020204" pitchFamily="34" charset="0"/>
              </a:rPr>
              <a:t>					zanedbávání povinností</a:t>
            </a:r>
          </a:p>
          <a:p>
            <a:pPr hangingPunct="1">
              <a:lnSpc>
                <a:spcPct val="100000"/>
              </a:lnSpc>
            </a:pPr>
            <a:r>
              <a:rPr lang="cs-CZ" sz="2800" dirty="0">
                <a:solidFill>
                  <a:schemeClr val="tx2"/>
                </a:solidFill>
                <a:latin typeface="Abadi" panose="020B0604020104020204" pitchFamily="34" charset="0"/>
              </a:rPr>
              <a:t>					pokračování navzdory 					následkům</a:t>
            </a:r>
          </a:p>
        </p:txBody>
      </p:sp>
    </p:spTree>
    <p:extLst>
      <p:ext uri="{BB962C8B-B14F-4D97-AF65-F5344CB8AC3E}">
        <p14:creationId xmlns:p14="http://schemas.microsoft.com/office/powerpoint/2010/main" val="3604209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2152650" y="365127"/>
            <a:ext cx="7886700" cy="1325563"/>
          </a:xfrm>
          <a:ln/>
        </p:spPr>
        <p:txBody>
          <a:bodyPr/>
          <a:lstStyle/>
          <a:p>
            <a:pPr>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cs-CZ" sz="4400" b="1" dirty="0">
                <a:latin typeface="Abadi" panose="020B0604020104020204" pitchFamily="34" charset="0"/>
              </a:rPr>
              <a:t>Závislost</a:t>
            </a:r>
          </a:p>
        </p:txBody>
      </p:sp>
      <p:sp>
        <p:nvSpPr>
          <p:cNvPr id="17410" name="Text Box 2"/>
          <p:cNvSpPr txBox="1">
            <a:spLocks noChangeArrowheads="1"/>
          </p:cNvSpPr>
          <p:nvPr/>
        </p:nvSpPr>
        <p:spPr bwMode="auto">
          <a:xfrm>
            <a:off x="2152650" y="1825625"/>
            <a:ext cx="7886700" cy="435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9pPr>
          </a:lstStyle>
          <a:p>
            <a:pPr hangingPunct="1">
              <a:lnSpc>
                <a:spcPct val="100000"/>
              </a:lnSpc>
            </a:pPr>
            <a:r>
              <a:rPr lang="cs-CZ" sz="2800" b="1" dirty="0">
                <a:solidFill>
                  <a:schemeClr val="tx2"/>
                </a:solidFill>
                <a:latin typeface="Abadi" panose="020B0604020104020204" pitchFamily="34" charset="0"/>
              </a:rPr>
              <a:t>Krátká intervence </a:t>
            </a:r>
            <a:r>
              <a:rPr lang="cs-CZ" sz="2800" dirty="0">
                <a:solidFill>
                  <a:schemeClr val="tx2"/>
                </a:solidFill>
                <a:latin typeface="Abadi" panose="020B0604020104020204" pitchFamily="34" charset="0"/>
              </a:rPr>
              <a:t>(každý lékař - PL, internista)</a:t>
            </a:r>
          </a:p>
          <a:p>
            <a:pPr hangingPunct="1">
              <a:lnSpc>
                <a:spcPct val="100000"/>
              </a:lnSpc>
            </a:pPr>
            <a:r>
              <a:rPr lang="cs-CZ" sz="2400" dirty="0">
                <a:solidFill>
                  <a:schemeClr val="tx2"/>
                </a:solidFill>
                <a:latin typeface="Abadi" panose="020B0604020104020204" pitchFamily="34" charset="0"/>
              </a:rPr>
              <a:t>-informovat o výsledcích (např. JT)</a:t>
            </a:r>
          </a:p>
          <a:p>
            <a:pPr hangingPunct="1">
              <a:lnSpc>
                <a:spcPct val="100000"/>
              </a:lnSpc>
            </a:pPr>
            <a:r>
              <a:rPr lang="cs-CZ" sz="2400" dirty="0">
                <a:solidFill>
                  <a:schemeClr val="tx2"/>
                </a:solidFill>
                <a:latin typeface="Abadi" panose="020B0604020104020204" pitchFamily="34" charset="0"/>
              </a:rPr>
              <a:t>-posilování motivace</a:t>
            </a:r>
          </a:p>
          <a:p>
            <a:pPr hangingPunct="1">
              <a:lnSpc>
                <a:spcPct val="100000"/>
              </a:lnSpc>
            </a:pPr>
            <a:r>
              <a:rPr lang="cs-CZ" sz="2400" dirty="0">
                <a:solidFill>
                  <a:schemeClr val="tx2"/>
                </a:solidFill>
                <a:latin typeface="Abadi" panose="020B0604020104020204" pitchFamily="34" charset="0"/>
              </a:rPr>
              <a:t>-doporučit abstinenci</a:t>
            </a:r>
          </a:p>
          <a:p>
            <a:pPr hangingPunct="1">
              <a:lnSpc>
                <a:spcPct val="100000"/>
              </a:lnSpc>
            </a:pPr>
            <a:r>
              <a:rPr lang="cs-CZ" sz="2400" dirty="0">
                <a:solidFill>
                  <a:schemeClr val="tx2"/>
                </a:solidFill>
                <a:latin typeface="Abadi" panose="020B0604020104020204" pitchFamily="34" charset="0"/>
              </a:rPr>
              <a:t>-předání odkazu na web, </a:t>
            </a:r>
            <a:r>
              <a:rPr lang="cs-CZ" sz="2400" dirty="0" err="1">
                <a:solidFill>
                  <a:schemeClr val="tx2"/>
                </a:solidFill>
                <a:latin typeface="Abadi" panose="020B0604020104020204" pitchFamily="34" charset="0"/>
              </a:rPr>
              <a:t>přiručka</a:t>
            </a:r>
            <a:r>
              <a:rPr lang="cs-CZ" sz="2400" dirty="0">
                <a:solidFill>
                  <a:schemeClr val="tx2"/>
                </a:solidFill>
                <a:latin typeface="Abadi" panose="020B0604020104020204" pitchFamily="34" charset="0"/>
              </a:rPr>
              <a:t> (drnespor.eu)</a:t>
            </a:r>
          </a:p>
          <a:p>
            <a:pPr hangingPunct="1">
              <a:lnSpc>
                <a:spcPct val="100000"/>
              </a:lnSpc>
            </a:pPr>
            <a:r>
              <a:rPr lang="cs-CZ" sz="2400" dirty="0">
                <a:solidFill>
                  <a:schemeClr val="tx2"/>
                </a:solidFill>
                <a:latin typeface="Abadi" panose="020B0604020104020204" pitchFamily="34" charset="0"/>
              </a:rPr>
              <a:t>-spolupráce s rodinou</a:t>
            </a:r>
          </a:p>
          <a:p>
            <a:pPr hangingPunct="1">
              <a:lnSpc>
                <a:spcPct val="100000"/>
              </a:lnSpc>
            </a:pPr>
            <a:r>
              <a:rPr lang="cs-CZ" sz="2400" dirty="0">
                <a:solidFill>
                  <a:schemeClr val="tx2"/>
                </a:solidFill>
                <a:latin typeface="Abadi" panose="020B0604020104020204" pitchFamily="34" charset="0"/>
              </a:rPr>
              <a:t>-krizová intervence</a:t>
            </a:r>
          </a:p>
          <a:p>
            <a:pPr hangingPunct="1">
              <a:lnSpc>
                <a:spcPct val="100000"/>
              </a:lnSpc>
            </a:pPr>
            <a:r>
              <a:rPr lang="cs-CZ" sz="2400" dirty="0">
                <a:solidFill>
                  <a:schemeClr val="tx2"/>
                </a:solidFill>
                <a:latin typeface="Abadi" panose="020B0604020104020204" pitchFamily="34" charset="0"/>
              </a:rPr>
              <a:t>-léčebná dohoda (budete abstinovat 1 rok)</a:t>
            </a:r>
          </a:p>
          <a:p>
            <a:pPr hangingPunct="1">
              <a:lnSpc>
                <a:spcPct val="100000"/>
              </a:lnSpc>
            </a:pPr>
            <a:r>
              <a:rPr lang="cs-CZ" sz="2400" dirty="0">
                <a:solidFill>
                  <a:schemeClr val="tx2"/>
                </a:solidFill>
                <a:latin typeface="Abadi" panose="020B0604020104020204" pitchFamily="34" charset="0"/>
              </a:rPr>
              <a:t>-doporučit svépomocné organizace (AA, AG, AN)</a:t>
            </a:r>
          </a:p>
          <a:p>
            <a:pPr hangingPunct="1">
              <a:lnSpc>
                <a:spcPct val="100000"/>
              </a:lnSpc>
            </a:pPr>
            <a:r>
              <a:rPr lang="cs-CZ" sz="2400" dirty="0">
                <a:solidFill>
                  <a:schemeClr val="tx2"/>
                </a:solidFill>
                <a:latin typeface="Abadi" panose="020B0604020104020204" pitchFamily="34" charset="0"/>
              </a:rPr>
              <a:t>-úprava životního stylu</a:t>
            </a:r>
          </a:p>
          <a:p>
            <a:pPr hangingPunct="1">
              <a:lnSpc>
                <a:spcPct val="100000"/>
              </a:lnSpc>
            </a:pPr>
            <a:r>
              <a:rPr lang="cs-CZ" sz="2400" dirty="0">
                <a:solidFill>
                  <a:schemeClr val="tx2"/>
                </a:solidFill>
                <a:latin typeface="Abadi" panose="020B0604020104020204" pitchFamily="34" charset="0"/>
              </a:rPr>
              <a:t>-</a:t>
            </a:r>
            <a:r>
              <a:rPr lang="cs-CZ" sz="2400" b="1" dirty="0">
                <a:solidFill>
                  <a:schemeClr val="tx2"/>
                </a:solidFill>
                <a:latin typeface="Abadi" panose="020B0604020104020204" pitchFamily="34" charset="0"/>
              </a:rPr>
              <a:t>doporučení</a:t>
            </a:r>
            <a:r>
              <a:rPr lang="cs-CZ" sz="2400" dirty="0">
                <a:solidFill>
                  <a:schemeClr val="tx2"/>
                </a:solidFill>
                <a:latin typeface="Abadi" panose="020B0604020104020204" pitchFamily="34" charset="0"/>
              </a:rPr>
              <a:t> </a:t>
            </a:r>
            <a:r>
              <a:rPr lang="cs-CZ" sz="2400" b="1" dirty="0">
                <a:solidFill>
                  <a:schemeClr val="tx2"/>
                </a:solidFill>
                <a:latin typeface="Abadi" panose="020B0604020104020204" pitchFamily="34" charset="0"/>
              </a:rPr>
              <a:t>specializované léčby </a:t>
            </a:r>
            <a:r>
              <a:rPr lang="cs-CZ" sz="2400" dirty="0">
                <a:solidFill>
                  <a:schemeClr val="tx2"/>
                </a:solidFill>
                <a:latin typeface="Abadi" panose="020B0604020104020204" pitchFamily="34" charset="0"/>
              </a:rPr>
              <a:t>(kontakt či dohoda o první návštěvě)</a:t>
            </a:r>
          </a:p>
        </p:txBody>
      </p:sp>
    </p:spTree>
    <p:extLst>
      <p:ext uri="{BB962C8B-B14F-4D97-AF65-F5344CB8AC3E}">
        <p14:creationId xmlns:p14="http://schemas.microsoft.com/office/powerpoint/2010/main" val="36609098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2152650" y="365127"/>
            <a:ext cx="7886700" cy="1325563"/>
          </a:xfrm>
          <a:ln/>
        </p:spPr>
        <p:txBody>
          <a:bodyPr/>
          <a:lstStyle/>
          <a:p>
            <a:pPr>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cs-CZ" sz="4400" b="1" dirty="0">
                <a:latin typeface="Abadi" panose="020B0604020104020204" pitchFamily="34" charset="0"/>
              </a:rPr>
              <a:t>Závislost</a:t>
            </a:r>
          </a:p>
        </p:txBody>
      </p:sp>
      <p:sp>
        <p:nvSpPr>
          <p:cNvPr id="18434" name="Text Box 2"/>
          <p:cNvSpPr txBox="1">
            <a:spLocks noChangeArrowheads="1"/>
          </p:cNvSpPr>
          <p:nvPr/>
        </p:nvSpPr>
        <p:spPr bwMode="auto">
          <a:xfrm>
            <a:off x="2152650" y="1825625"/>
            <a:ext cx="7886700" cy="435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9pPr>
          </a:lstStyle>
          <a:p>
            <a:pPr hangingPunct="1">
              <a:lnSpc>
                <a:spcPct val="100000"/>
              </a:lnSpc>
            </a:pPr>
            <a:r>
              <a:rPr lang="cs-CZ" sz="2800" b="1" dirty="0">
                <a:solidFill>
                  <a:schemeClr val="tx2"/>
                </a:solidFill>
                <a:latin typeface="Abadi" panose="020B0604020104020204" pitchFamily="34" charset="0"/>
              </a:rPr>
              <a:t>Psychická:</a:t>
            </a:r>
            <a:r>
              <a:rPr lang="cs-CZ" sz="2800" dirty="0">
                <a:solidFill>
                  <a:schemeClr val="tx2"/>
                </a:solidFill>
                <a:latin typeface="Abadi" panose="020B0604020104020204" pitchFamily="34" charset="0"/>
              </a:rPr>
              <a:t> nepotlačitelná touha, chování zaměřené výhradně na získání drogy, nezájem o vše co s drogou nesouvisí</a:t>
            </a:r>
          </a:p>
          <a:p>
            <a:pPr hangingPunct="1">
              <a:lnSpc>
                <a:spcPct val="100000"/>
              </a:lnSpc>
            </a:pPr>
            <a:endParaRPr lang="cs-CZ" sz="2800" dirty="0">
              <a:solidFill>
                <a:schemeClr val="tx2"/>
              </a:solidFill>
              <a:latin typeface="Abadi" panose="020B0604020104020204" pitchFamily="34" charset="0"/>
            </a:endParaRPr>
          </a:p>
          <a:p>
            <a:pPr hangingPunct="1">
              <a:lnSpc>
                <a:spcPct val="100000"/>
              </a:lnSpc>
            </a:pPr>
            <a:r>
              <a:rPr lang="cs-CZ" sz="2800" b="1" dirty="0">
                <a:solidFill>
                  <a:schemeClr val="tx2"/>
                </a:solidFill>
                <a:latin typeface="Abadi" panose="020B0604020104020204" pitchFamily="34" charset="0"/>
              </a:rPr>
              <a:t>Fyzická: </a:t>
            </a:r>
            <a:r>
              <a:rPr lang="cs-CZ" sz="2800" dirty="0">
                <a:solidFill>
                  <a:schemeClr val="tx2"/>
                </a:solidFill>
                <a:latin typeface="Abadi" panose="020B0604020104020204" pitchFamily="34" charset="0"/>
              </a:rPr>
              <a:t>abstinenční příznaky, nutnost navyšovat dávku aby bylo dosaženo stejného účinku</a:t>
            </a:r>
          </a:p>
        </p:txBody>
      </p:sp>
    </p:spTree>
    <p:extLst>
      <p:ext uri="{BB962C8B-B14F-4D97-AF65-F5344CB8AC3E}">
        <p14:creationId xmlns:p14="http://schemas.microsoft.com/office/powerpoint/2010/main" val="37707345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7" name="Group 1"/>
          <p:cNvGraphicFramePr>
            <a:graphicFrameLocks noGrp="1"/>
          </p:cNvGraphicFramePr>
          <p:nvPr>
            <p:extLst>
              <p:ext uri="{D42A27DB-BD31-4B8C-83A1-F6EECF244321}">
                <p14:modId xmlns:p14="http://schemas.microsoft.com/office/powerpoint/2010/main" val="402981385"/>
              </p:ext>
            </p:extLst>
          </p:nvPr>
        </p:nvGraphicFramePr>
        <p:xfrm>
          <a:off x="2970610" y="906463"/>
          <a:ext cx="6251972" cy="5175950"/>
        </p:xfrm>
        <a:graphic>
          <a:graphicData uri="http://schemas.openxmlformats.org/drawingml/2006/table">
            <a:tbl>
              <a:tblPr/>
              <a:tblGrid>
                <a:gridCol w="1397794">
                  <a:extLst>
                    <a:ext uri="{9D8B030D-6E8A-4147-A177-3AD203B41FA5}">
                      <a16:colId xmlns:a16="http://schemas.microsoft.com/office/drawing/2014/main" val="20000"/>
                    </a:ext>
                  </a:extLst>
                </a:gridCol>
                <a:gridCol w="1606153">
                  <a:extLst>
                    <a:ext uri="{9D8B030D-6E8A-4147-A177-3AD203B41FA5}">
                      <a16:colId xmlns:a16="http://schemas.microsoft.com/office/drawing/2014/main" val="20001"/>
                    </a:ext>
                  </a:extLst>
                </a:gridCol>
                <a:gridCol w="1684735">
                  <a:extLst>
                    <a:ext uri="{9D8B030D-6E8A-4147-A177-3AD203B41FA5}">
                      <a16:colId xmlns:a16="http://schemas.microsoft.com/office/drawing/2014/main" val="20002"/>
                    </a:ext>
                  </a:extLst>
                </a:gridCol>
                <a:gridCol w="1563290">
                  <a:extLst>
                    <a:ext uri="{9D8B030D-6E8A-4147-A177-3AD203B41FA5}">
                      <a16:colId xmlns:a16="http://schemas.microsoft.com/office/drawing/2014/main" val="20003"/>
                    </a:ext>
                  </a:extLst>
                </a:gridCol>
              </a:tblGrid>
              <a:tr h="387350">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cs-CZ" sz="1800" b="0" i="0" u="none" strike="noStrike" cap="none" normalizeH="0" baseline="0">
                        <a:ln>
                          <a:noFill/>
                        </a:ln>
                        <a:solidFill>
                          <a:schemeClr val="tx2"/>
                        </a:solidFill>
                        <a:effectLst/>
                        <a:latin typeface="Abadi" panose="020B0604020104020204" pitchFamily="34" charset="0"/>
                        <a:ea typeface="Microsoft YaHei" charset="-122"/>
                      </a:endParaRP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cs-CZ" sz="1800" b="0" i="0" u="none" strike="noStrike" cap="none" normalizeH="0" baseline="0">
                          <a:ln>
                            <a:noFill/>
                          </a:ln>
                          <a:solidFill>
                            <a:schemeClr val="tx2"/>
                          </a:solidFill>
                          <a:effectLst/>
                          <a:latin typeface="Abadi" panose="020B0604020104020204" pitchFamily="34" charset="0"/>
                          <a:ea typeface="Microsoft YaHei" charset="-122"/>
                          <a:cs typeface="Times New Roman" pitchFamily="16" charset="0"/>
                        </a:rPr>
                        <a:t>psychická závislost</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cs-CZ" sz="1800" b="0" i="0" u="none" strike="noStrike" cap="none" normalizeH="0" baseline="0">
                          <a:ln>
                            <a:noFill/>
                          </a:ln>
                          <a:solidFill>
                            <a:schemeClr val="tx2"/>
                          </a:solidFill>
                          <a:effectLst/>
                          <a:latin typeface="Abadi" panose="020B0604020104020204" pitchFamily="34" charset="0"/>
                          <a:ea typeface="Microsoft YaHei" charset="-122"/>
                          <a:cs typeface="Times New Roman" pitchFamily="16" charset="0"/>
                        </a:rPr>
                        <a:t>fyzická závislost</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cs-CZ" sz="1800" b="0" i="0" u="none" strike="noStrike" cap="none" normalizeH="0" baseline="0">
                          <a:ln>
                            <a:noFill/>
                          </a:ln>
                          <a:solidFill>
                            <a:schemeClr val="tx2"/>
                          </a:solidFill>
                          <a:effectLst/>
                          <a:latin typeface="Abadi" panose="020B0604020104020204" pitchFamily="34" charset="0"/>
                          <a:ea typeface="Microsoft YaHei" charset="-122"/>
                          <a:cs typeface="Times New Roman" pitchFamily="16" charset="0"/>
                        </a:rPr>
                        <a:t>vzestup tolerance</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7350">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cs-CZ" sz="1800" b="1" i="0" u="none" strike="noStrike" cap="none" normalizeH="0" baseline="0">
                          <a:ln>
                            <a:noFill/>
                          </a:ln>
                          <a:solidFill>
                            <a:schemeClr val="tx2"/>
                          </a:solidFill>
                          <a:effectLst/>
                          <a:latin typeface="Abadi" panose="020B0604020104020204" pitchFamily="34" charset="0"/>
                          <a:ea typeface="Microsoft YaHei" charset="-122"/>
                          <a:cs typeface="Times New Roman" pitchFamily="16" charset="0"/>
                        </a:rPr>
                        <a:t>stimulancia</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cs-CZ" sz="1800" b="0" i="0" u="none" strike="noStrike" cap="none" normalizeH="0" baseline="0">
                          <a:ln>
                            <a:noFill/>
                          </a:ln>
                          <a:solidFill>
                            <a:schemeClr val="tx2"/>
                          </a:solidFill>
                          <a:effectLst/>
                          <a:latin typeface="Abadi" panose="020B0604020104020204" pitchFamily="34" charset="0"/>
                          <a:ea typeface="Microsoft YaHei" charset="-122"/>
                          <a:cs typeface="Times New Roman" pitchFamily="16" charset="0"/>
                        </a:rPr>
                        <a:t>silná</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cs-CZ" sz="1800" b="0" i="0" u="none" strike="noStrike" cap="none" normalizeH="0" baseline="0">
                          <a:ln>
                            <a:noFill/>
                          </a:ln>
                          <a:solidFill>
                            <a:schemeClr val="tx2"/>
                          </a:solidFill>
                          <a:effectLst/>
                          <a:latin typeface="Abadi" panose="020B0604020104020204" pitchFamily="34" charset="0"/>
                          <a:ea typeface="Microsoft YaHei" charset="-122"/>
                          <a:cs typeface="Times New Roman" pitchFamily="16" charset="0"/>
                        </a:rPr>
                        <a:t>nevzniká</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cs-CZ" sz="1800" b="0" i="0" u="none" strike="noStrike" cap="none" normalizeH="0" baseline="0">
                          <a:ln>
                            <a:noFill/>
                          </a:ln>
                          <a:solidFill>
                            <a:schemeClr val="tx2"/>
                          </a:solidFill>
                          <a:effectLst/>
                          <a:latin typeface="Abadi" panose="020B0604020104020204" pitchFamily="34" charset="0"/>
                          <a:ea typeface="Microsoft YaHei" charset="-122"/>
                          <a:cs typeface="Times New Roman" pitchFamily="16" charset="0"/>
                        </a:rPr>
                        <a:t>silný</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7350">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cs-CZ" sz="1800" b="0" i="0" u="none" strike="noStrike" cap="none" normalizeH="0" baseline="0">
                          <a:ln>
                            <a:noFill/>
                          </a:ln>
                          <a:solidFill>
                            <a:schemeClr val="tx2"/>
                          </a:solidFill>
                          <a:effectLst/>
                          <a:latin typeface="Abadi" panose="020B0604020104020204" pitchFamily="34" charset="0"/>
                          <a:ea typeface="Microsoft YaHei" charset="-122"/>
                          <a:cs typeface="Times New Roman" pitchFamily="16" charset="0"/>
                        </a:rPr>
                        <a:t>pervitin</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cs-CZ" sz="1800" b="0" i="0" u="none" strike="noStrike" cap="none" normalizeH="0" baseline="0">
                          <a:ln>
                            <a:noFill/>
                          </a:ln>
                          <a:solidFill>
                            <a:schemeClr val="tx2"/>
                          </a:solidFill>
                          <a:effectLst/>
                          <a:latin typeface="Abadi" panose="020B0604020104020204" pitchFamily="34" charset="0"/>
                          <a:ea typeface="Microsoft YaHei" charset="-122"/>
                          <a:cs typeface="Times New Roman" pitchFamily="16" charset="0"/>
                        </a:rPr>
                        <a:t>++</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cs-CZ" sz="1800" b="0" i="0" u="none" strike="noStrike" cap="none" normalizeH="0" baseline="0">
                          <a:ln>
                            <a:noFill/>
                          </a:ln>
                          <a:solidFill>
                            <a:schemeClr val="tx2"/>
                          </a:solidFill>
                          <a:effectLst/>
                          <a:latin typeface="Abadi" panose="020B0604020104020204" pitchFamily="34" charset="0"/>
                          <a:ea typeface="Microsoft YaHei" charset="-122"/>
                          <a:cs typeface="Times New Roman" pitchFamily="16" charset="0"/>
                        </a:rPr>
                        <a:t>-</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cs-CZ" sz="1800" b="0" i="0" u="none" strike="noStrike" cap="none" normalizeH="0" baseline="0">
                          <a:ln>
                            <a:noFill/>
                          </a:ln>
                          <a:solidFill>
                            <a:schemeClr val="tx2"/>
                          </a:solidFill>
                          <a:effectLst/>
                          <a:latin typeface="Abadi" panose="020B0604020104020204" pitchFamily="34" charset="0"/>
                          <a:ea typeface="Microsoft YaHei" charset="-122"/>
                          <a:cs typeface="Times New Roman" pitchFamily="16" charset="0"/>
                        </a:rPr>
                        <a:t>++</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7350">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cs-CZ" sz="1800" b="0" i="0" u="none" strike="noStrike" cap="none" normalizeH="0" baseline="0" dirty="0">
                          <a:ln>
                            <a:noFill/>
                          </a:ln>
                          <a:solidFill>
                            <a:schemeClr val="tx2"/>
                          </a:solidFill>
                          <a:effectLst/>
                          <a:latin typeface="Abadi" panose="020B0604020104020204" pitchFamily="34" charset="0"/>
                          <a:ea typeface="Microsoft YaHei" charset="-122"/>
                          <a:cs typeface="Times New Roman" pitchFamily="16" charset="0"/>
                        </a:rPr>
                        <a:t>kokain</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cs-CZ" sz="1800" b="0" i="0" u="none" strike="noStrike" cap="none" normalizeH="0" baseline="0">
                          <a:ln>
                            <a:noFill/>
                          </a:ln>
                          <a:solidFill>
                            <a:schemeClr val="tx2"/>
                          </a:solidFill>
                          <a:effectLst/>
                          <a:latin typeface="Abadi" panose="020B0604020104020204" pitchFamily="34" charset="0"/>
                          <a:ea typeface="Microsoft YaHei" charset="-122"/>
                          <a:cs typeface="Times New Roman" pitchFamily="16" charset="0"/>
                        </a:rPr>
                        <a:t>++</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cs-CZ" sz="1800" b="0" i="0" u="none" strike="noStrike" cap="none" normalizeH="0" baseline="0">
                          <a:ln>
                            <a:noFill/>
                          </a:ln>
                          <a:solidFill>
                            <a:schemeClr val="tx2"/>
                          </a:solidFill>
                          <a:effectLst/>
                          <a:latin typeface="Abadi" panose="020B0604020104020204" pitchFamily="34" charset="0"/>
                          <a:ea typeface="Microsoft YaHei" charset="-122"/>
                          <a:cs typeface="Times New Roman" pitchFamily="16" charset="0"/>
                        </a:rPr>
                        <a:t>-</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cs-CZ" sz="1800" b="0" i="0" u="none" strike="noStrike" cap="none" normalizeH="0" baseline="0">
                          <a:ln>
                            <a:noFill/>
                          </a:ln>
                          <a:solidFill>
                            <a:schemeClr val="tx2"/>
                          </a:solidFill>
                          <a:effectLst/>
                          <a:latin typeface="Abadi" panose="020B0604020104020204" pitchFamily="34" charset="0"/>
                          <a:ea typeface="Microsoft YaHei" charset="-122"/>
                          <a:cs typeface="Times New Roman" pitchFamily="16" charset="0"/>
                        </a:rPr>
                        <a:t>++</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7350">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cs-CZ" sz="1800" b="1" i="0" u="none" strike="noStrike" cap="none" normalizeH="0" baseline="0">
                          <a:ln>
                            <a:noFill/>
                          </a:ln>
                          <a:solidFill>
                            <a:schemeClr val="tx2"/>
                          </a:solidFill>
                          <a:effectLst/>
                          <a:latin typeface="Abadi" panose="020B0604020104020204" pitchFamily="34" charset="0"/>
                          <a:ea typeface="Microsoft YaHei" charset="-122"/>
                          <a:cs typeface="Times New Roman" pitchFamily="16" charset="0"/>
                        </a:rPr>
                        <a:t>halucinogeny</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cs-CZ" sz="1800" b="0" i="0" u="none" strike="noStrike" cap="none" normalizeH="0" baseline="0">
                          <a:ln>
                            <a:noFill/>
                          </a:ln>
                          <a:solidFill>
                            <a:schemeClr val="tx2"/>
                          </a:solidFill>
                          <a:effectLst/>
                          <a:latin typeface="Abadi" panose="020B0604020104020204" pitchFamily="34" charset="0"/>
                          <a:ea typeface="Microsoft YaHei" charset="-122"/>
                          <a:cs typeface="Times New Roman" pitchFamily="16" charset="0"/>
                        </a:rPr>
                        <a:t>slabá až žádná</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cs-CZ" sz="1800" b="0" i="0" u="none" strike="noStrike" cap="none" normalizeH="0" baseline="0">
                          <a:ln>
                            <a:noFill/>
                          </a:ln>
                          <a:solidFill>
                            <a:schemeClr val="tx2"/>
                          </a:solidFill>
                          <a:effectLst/>
                          <a:latin typeface="Abadi" panose="020B0604020104020204" pitchFamily="34" charset="0"/>
                          <a:ea typeface="Microsoft YaHei" charset="-122"/>
                          <a:cs typeface="Times New Roman" pitchFamily="16" charset="0"/>
                        </a:rPr>
                        <a:t>nevzniká</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cs-CZ" sz="1800" b="0" i="0" u="none" strike="noStrike" cap="none" normalizeH="0" baseline="0">
                          <a:ln>
                            <a:noFill/>
                          </a:ln>
                          <a:solidFill>
                            <a:schemeClr val="tx2"/>
                          </a:solidFill>
                          <a:effectLst/>
                          <a:latin typeface="Abadi" panose="020B0604020104020204" pitchFamily="34" charset="0"/>
                          <a:ea typeface="Microsoft YaHei" charset="-122"/>
                          <a:cs typeface="Times New Roman" pitchFamily="16" charset="0"/>
                        </a:rPr>
                        <a:t>mírný</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7350">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cs-CZ" sz="1800" b="0" i="0" u="none" strike="noStrike" cap="none" normalizeH="0" baseline="0">
                          <a:ln>
                            <a:noFill/>
                          </a:ln>
                          <a:solidFill>
                            <a:schemeClr val="tx2"/>
                          </a:solidFill>
                          <a:effectLst/>
                          <a:latin typeface="Abadi" panose="020B0604020104020204" pitchFamily="34" charset="0"/>
                          <a:ea typeface="Microsoft YaHei" charset="-122"/>
                          <a:cs typeface="Times New Roman" pitchFamily="16" charset="0"/>
                        </a:rPr>
                        <a:t>kanabis</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cs-CZ" sz="1800" b="0" i="0" u="none" strike="noStrike" cap="none" normalizeH="0" baseline="0">
                          <a:ln>
                            <a:noFill/>
                          </a:ln>
                          <a:solidFill>
                            <a:schemeClr val="tx2"/>
                          </a:solidFill>
                          <a:effectLst/>
                          <a:latin typeface="Abadi" panose="020B0604020104020204" pitchFamily="34" charset="0"/>
                          <a:ea typeface="Microsoft YaHei" charset="-122"/>
                          <a:cs typeface="Times New Roman" pitchFamily="16" charset="0"/>
                        </a:rPr>
                        <a:t>+-</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cs-CZ" sz="1800" b="0" i="0" u="none" strike="noStrike" cap="none" normalizeH="0" baseline="0">
                          <a:ln>
                            <a:noFill/>
                          </a:ln>
                          <a:solidFill>
                            <a:schemeClr val="tx2"/>
                          </a:solidFill>
                          <a:effectLst/>
                          <a:latin typeface="Abadi" panose="020B0604020104020204" pitchFamily="34" charset="0"/>
                          <a:ea typeface="Microsoft YaHei" charset="-122"/>
                          <a:cs typeface="Times New Roman" pitchFamily="16" charset="0"/>
                        </a:rPr>
                        <a:t>-</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cs-CZ" sz="1800" b="0" i="0" u="none" strike="noStrike" cap="none" normalizeH="0" baseline="0">
                          <a:ln>
                            <a:noFill/>
                          </a:ln>
                          <a:solidFill>
                            <a:schemeClr val="tx2"/>
                          </a:solidFill>
                          <a:effectLst/>
                          <a:latin typeface="Abadi" panose="020B0604020104020204" pitchFamily="34" charset="0"/>
                          <a:ea typeface="Microsoft YaHei" charset="-122"/>
                          <a:cs typeface="Times New Roman" pitchFamily="16" charset="0"/>
                        </a:rPr>
                        <a:t>+-</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7350">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cs-CZ" sz="1800" b="0" i="0" u="none" strike="noStrike" cap="none" normalizeH="0" baseline="0">
                          <a:ln>
                            <a:noFill/>
                          </a:ln>
                          <a:solidFill>
                            <a:schemeClr val="tx2"/>
                          </a:solidFill>
                          <a:effectLst/>
                          <a:latin typeface="Abadi" panose="020B0604020104020204" pitchFamily="34" charset="0"/>
                          <a:ea typeface="Microsoft YaHei" charset="-122"/>
                          <a:cs typeface="Times New Roman" pitchFamily="16" charset="0"/>
                        </a:rPr>
                        <a:t>LSD</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cs-CZ" sz="1800" b="0" i="0" u="none" strike="noStrike" cap="none" normalizeH="0" baseline="0">
                          <a:ln>
                            <a:noFill/>
                          </a:ln>
                          <a:solidFill>
                            <a:schemeClr val="tx2"/>
                          </a:solidFill>
                          <a:effectLst/>
                          <a:latin typeface="Abadi" panose="020B0604020104020204" pitchFamily="34" charset="0"/>
                          <a:ea typeface="Microsoft YaHei" charset="-122"/>
                          <a:cs typeface="Times New Roman" pitchFamily="16" charset="0"/>
                        </a:rPr>
                        <a:t>+-</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cs-CZ" sz="1800" b="0" i="0" u="none" strike="noStrike" cap="none" normalizeH="0" baseline="0">
                          <a:ln>
                            <a:noFill/>
                          </a:ln>
                          <a:solidFill>
                            <a:schemeClr val="tx2"/>
                          </a:solidFill>
                          <a:effectLst/>
                          <a:latin typeface="Abadi" panose="020B0604020104020204" pitchFamily="34" charset="0"/>
                          <a:ea typeface="Microsoft YaHei" charset="-122"/>
                          <a:cs typeface="Times New Roman" pitchFamily="16" charset="0"/>
                        </a:rPr>
                        <a:t>-</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cs-CZ" sz="1800" b="0" i="0" u="none" strike="noStrike" cap="none" normalizeH="0" baseline="0">
                          <a:ln>
                            <a:noFill/>
                          </a:ln>
                          <a:solidFill>
                            <a:schemeClr val="tx2"/>
                          </a:solidFill>
                          <a:effectLst/>
                          <a:latin typeface="Abadi" panose="020B0604020104020204" pitchFamily="34" charset="0"/>
                          <a:ea typeface="Microsoft YaHei" charset="-122"/>
                          <a:cs typeface="Times New Roman" pitchFamily="16" charset="0"/>
                        </a:rPr>
                        <a:t>+-</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87350">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cs-CZ" sz="1800" b="0" i="0" u="none" strike="noStrike" cap="none" normalizeH="0" baseline="0">
                          <a:ln>
                            <a:noFill/>
                          </a:ln>
                          <a:solidFill>
                            <a:schemeClr val="tx2"/>
                          </a:solidFill>
                          <a:effectLst/>
                          <a:latin typeface="Abadi" panose="020B0604020104020204" pitchFamily="34" charset="0"/>
                          <a:ea typeface="Microsoft YaHei" charset="-122"/>
                          <a:cs typeface="Times New Roman" pitchFamily="16" charset="0"/>
                        </a:rPr>
                        <a:t>psilocybin</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cs-CZ" sz="1800" b="0" i="0" u="none" strike="noStrike" cap="none" normalizeH="0" baseline="0">
                          <a:ln>
                            <a:noFill/>
                          </a:ln>
                          <a:solidFill>
                            <a:schemeClr val="tx2"/>
                          </a:solidFill>
                          <a:effectLst/>
                          <a:latin typeface="Abadi" panose="020B0604020104020204" pitchFamily="34" charset="0"/>
                          <a:ea typeface="Microsoft YaHei" charset="-122"/>
                          <a:cs typeface="Times New Roman" pitchFamily="16" charset="0"/>
                        </a:rPr>
                        <a:t>+-</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cs-CZ" sz="1800" b="0" i="0" u="none" strike="noStrike" cap="none" normalizeH="0" baseline="0">
                          <a:ln>
                            <a:noFill/>
                          </a:ln>
                          <a:solidFill>
                            <a:schemeClr val="tx2"/>
                          </a:solidFill>
                          <a:effectLst/>
                          <a:latin typeface="Abadi" panose="020B0604020104020204" pitchFamily="34" charset="0"/>
                          <a:ea typeface="Microsoft YaHei" charset="-122"/>
                          <a:cs typeface="Times New Roman" pitchFamily="16" charset="0"/>
                        </a:rPr>
                        <a:t>-</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cs-CZ" sz="1800" b="0" i="0" u="none" strike="noStrike" cap="none" normalizeH="0" baseline="0">
                          <a:ln>
                            <a:noFill/>
                          </a:ln>
                          <a:solidFill>
                            <a:schemeClr val="tx2"/>
                          </a:solidFill>
                          <a:effectLst/>
                          <a:latin typeface="Abadi" panose="020B0604020104020204" pitchFamily="34" charset="0"/>
                          <a:ea typeface="Microsoft YaHei" charset="-122"/>
                          <a:cs typeface="Times New Roman" pitchFamily="16" charset="0"/>
                        </a:rPr>
                        <a:t>+-</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87350">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cs-CZ" sz="1800" b="1" i="0" u="none" strike="noStrike" cap="none" normalizeH="0" baseline="0">
                          <a:ln>
                            <a:noFill/>
                          </a:ln>
                          <a:solidFill>
                            <a:schemeClr val="tx2"/>
                          </a:solidFill>
                          <a:effectLst/>
                          <a:latin typeface="Abadi" panose="020B0604020104020204" pitchFamily="34" charset="0"/>
                          <a:ea typeface="Microsoft YaHei" charset="-122"/>
                          <a:cs typeface="Times New Roman" pitchFamily="16" charset="0"/>
                        </a:rPr>
                        <a:t>tlumivé látky</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cs-CZ" sz="1800" b="0" i="0" u="none" strike="noStrike" cap="none" normalizeH="0" baseline="0">
                          <a:ln>
                            <a:noFill/>
                          </a:ln>
                          <a:solidFill>
                            <a:schemeClr val="tx2"/>
                          </a:solidFill>
                          <a:effectLst/>
                          <a:latin typeface="Abadi" panose="020B0604020104020204" pitchFamily="34" charset="0"/>
                          <a:ea typeface="Microsoft YaHei" charset="-122"/>
                          <a:cs typeface="Times New Roman" pitchFamily="16" charset="0"/>
                        </a:rPr>
                        <a:t>silná</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cs-CZ" sz="1800" b="0" i="0" u="none" strike="noStrike" cap="none" normalizeH="0" baseline="0">
                          <a:ln>
                            <a:noFill/>
                          </a:ln>
                          <a:solidFill>
                            <a:schemeClr val="tx2"/>
                          </a:solidFill>
                          <a:effectLst/>
                          <a:latin typeface="Abadi" panose="020B0604020104020204" pitchFamily="34" charset="0"/>
                          <a:ea typeface="Microsoft YaHei" charset="-122"/>
                          <a:cs typeface="Times New Roman" pitchFamily="16" charset="0"/>
                        </a:rPr>
                        <a:t>silná</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cs-CZ" sz="1800" b="0" i="0" u="none" strike="noStrike" cap="none" normalizeH="0" baseline="0">
                          <a:ln>
                            <a:noFill/>
                          </a:ln>
                          <a:solidFill>
                            <a:schemeClr val="tx2"/>
                          </a:solidFill>
                          <a:effectLst/>
                          <a:latin typeface="Abadi" panose="020B0604020104020204" pitchFamily="34" charset="0"/>
                          <a:ea typeface="Microsoft YaHei" charset="-122"/>
                          <a:cs typeface="Times New Roman" pitchFamily="16" charset="0"/>
                        </a:rPr>
                        <a:t>silný</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87350">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cs-CZ" sz="1800" b="0" i="0" u="none" strike="noStrike" cap="none" normalizeH="0" baseline="0">
                          <a:ln>
                            <a:noFill/>
                          </a:ln>
                          <a:solidFill>
                            <a:schemeClr val="tx2"/>
                          </a:solidFill>
                          <a:effectLst/>
                          <a:latin typeface="Abadi" panose="020B0604020104020204" pitchFamily="34" charset="0"/>
                          <a:ea typeface="Microsoft YaHei" charset="-122"/>
                          <a:cs typeface="Times New Roman" pitchFamily="16" charset="0"/>
                        </a:rPr>
                        <a:t>BZD</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cs-CZ" sz="1800" b="0" i="0" u="none" strike="noStrike" cap="none" normalizeH="0" baseline="0">
                          <a:ln>
                            <a:noFill/>
                          </a:ln>
                          <a:solidFill>
                            <a:schemeClr val="tx2"/>
                          </a:solidFill>
                          <a:effectLst/>
                          <a:latin typeface="Abadi" panose="020B0604020104020204" pitchFamily="34" charset="0"/>
                          <a:ea typeface="Microsoft YaHei" charset="-122"/>
                          <a:cs typeface="Times New Roman" pitchFamily="16" charset="0"/>
                        </a:rPr>
                        <a:t>++</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cs-CZ" sz="1800" b="0" i="0" u="none" strike="noStrike" cap="none" normalizeH="0" baseline="0">
                          <a:ln>
                            <a:noFill/>
                          </a:ln>
                          <a:solidFill>
                            <a:schemeClr val="tx2"/>
                          </a:solidFill>
                          <a:effectLst/>
                          <a:latin typeface="Abadi" panose="020B0604020104020204" pitchFamily="34" charset="0"/>
                          <a:ea typeface="Microsoft YaHei" charset="-122"/>
                          <a:cs typeface="Times New Roman" pitchFamily="16" charset="0"/>
                        </a:rPr>
                        <a:t>++</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cs-CZ" sz="1800" b="0" i="0" u="none" strike="noStrike" cap="none" normalizeH="0" baseline="0">
                          <a:ln>
                            <a:noFill/>
                          </a:ln>
                          <a:solidFill>
                            <a:schemeClr val="tx2"/>
                          </a:solidFill>
                          <a:effectLst/>
                          <a:latin typeface="Abadi" panose="020B0604020104020204" pitchFamily="34" charset="0"/>
                          <a:ea typeface="Microsoft YaHei" charset="-122"/>
                          <a:cs typeface="Times New Roman" pitchFamily="16" charset="0"/>
                        </a:rPr>
                        <a:t>++</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87350">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cs-CZ" sz="1800" b="0" i="0" u="none" strike="noStrike" cap="none" normalizeH="0" baseline="0">
                          <a:ln>
                            <a:noFill/>
                          </a:ln>
                          <a:solidFill>
                            <a:schemeClr val="tx2"/>
                          </a:solidFill>
                          <a:effectLst/>
                          <a:latin typeface="Abadi" panose="020B0604020104020204" pitchFamily="34" charset="0"/>
                          <a:ea typeface="Microsoft YaHei" charset="-122"/>
                          <a:cs typeface="Times New Roman" pitchFamily="16" charset="0"/>
                        </a:rPr>
                        <a:t>alkohol</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cs-CZ" sz="1800" b="0" i="0" u="none" strike="noStrike" cap="none" normalizeH="0" baseline="0">
                          <a:ln>
                            <a:noFill/>
                          </a:ln>
                          <a:solidFill>
                            <a:schemeClr val="tx2"/>
                          </a:solidFill>
                          <a:effectLst/>
                          <a:latin typeface="Abadi" panose="020B0604020104020204" pitchFamily="34" charset="0"/>
                          <a:ea typeface="Microsoft YaHei" charset="-122"/>
                          <a:cs typeface="Times New Roman" pitchFamily="16" charset="0"/>
                        </a:rPr>
                        <a:t>++</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cs-CZ" sz="1800" b="0" i="0" u="none" strike="noStrike" cap="none" normalizeH="0" baseline="0">
                          <a:ln>
                            <a:noFill/>
                          </a:ln>
                          <a:solidFill>
                            <a:schemeClr val="tx2"/>
                          </a:solidFill>
                          <a:effectLst/>
                          <a:latin typeface="Abadi" panose="020B0604020104020204" pitchFamily="34" charset="0"/>
                          <a:ea typeface="Microsoft YaHei" charset="-122"/>
                          <a:cs typeface="Times New Roman" pitchFamily="16" charset="0"/>
                        </a:rPr>
                        <a:t>++</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cs-CZ" sz="1800" b="0" i="0" u="none" strike="noStrike" cap="none" normalizeH="0" baseline="0">
                          <a:ln>
                            <a:noFill/>
                          </a:ln>
                          <a:solidFill>
                            <a:schemeClr val="tx2"/>
                          </a:solidFill>
                          <a:effectLst/>
                          <a:latin typeface="Abadi" panose="020B0604020104020204" pitchFamily="34" charset="0"/>
                          <a:ea typeface="Microsoft YaHei" charset="-122"/>
                          <a:cs typeface="Times New Roman" pitchFamily="16" charset="0"/>
                        </a:rPr>
                        <a:t>++</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87350">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cs-CZ" sz="1800" b="0" i="0" u="none" strike="noStrike" cap="none" normalizeH="0" baseline="0">
                          <a:ln>
                            <a:noFill/>
                          </a:ln>
                          <a:solidFill>
                            <a:schemeClr val="tx2"/>
                          </a:solidFill>
                          <a:effectLst/>
                          <a:latin typeface="Abadi" panose="020B0604020104020204" pitchFamily="34" charset="0"/>
                          <a:ea typeface="Microsoft YaHei" charset="-122"/>
                          <a:cs typeface="Times New Roman" pitchFamily="16" charset="0"/>
                        </a:rPr>
                        <a:t>opiáty</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cs-CZ" sz="1800" b="0" i="0" u="none" strike="noStrike" cap="none" normalizeH="0" baseline="0">
                          <a:ln>
                            <a:noFill/>
                          </a:ln>
                          <a:solidFill>
                            <a:schemeClr val="tx2"/>
                          </a:solidFill>
                          <a:effectLst/>
                          <a:latin typeface="Abadi" panose="020B0604020104020204" pitchFamily="34" charset="0"/>
                          <a:ea typeface="Microsoft YaHei" charset="-122"/>
                          <a:cs typeface="Times New Roman" pitchFamily="16" charset="0"/>
                        </a:rPr>
                        <a:t>++</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cs-CZ" sz="1800" b="0" i="0" u="none" strike="noStrike" cap="none" normalizeH="0" baseline="0">
                          <a:ln>
                            <a:noFill/>
                          </a:ln>
                          <a:solidFill>
                            <a:schemeClr val="tx2"/>
                          </a:solidFill>
                          <a:effectLst/>
                          <a:latin typeface="Abadi" panose="020B0604020104020204" pitchFamily="34" charset="0"/>
                          <a:ea typeface="Microsoft YaHei" charset="-122"/>
                          <a:cs typeface="Times New Roman" pitchFamily="16" charset="0"/>
                        </a:rPr>
                        <a:t>++</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cs-CZ" sz="1800" b="0" i="0" u="none" strike="noStrike" cap="none" normalizeH="0" baseline="0">
                          <a:ln>
                            <a:noFill/>
                          </a:ln>
                          <a:solidFill>
                            <a:schemeClr val="tx2"/>
                          </a:solidFill>
                          <a:effectLst/>
                          <a:latin typeface="Abadi" panose="020B0604020104020204" pitchFamily="34" charset="0"/>
                          <a:ea typeface="Microsoft YaHei" charset="-122"/>
                          <a:cs typeface="Times New Roman" pitchFamily="16" charset="0"/>
                        </a:rPr>
                        <a:t>++</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88938">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cs-CZ" sz="1800" b="0" i="0" u="none" strike="noStrike" cap="none" normalizeH="0" baseline="0">
                          <a:ln>
                            <a:noFill/>
                          </a:ln>
                          <a:solidFill>
                            <a:schemeClr val="tx2"/>
                          </a:solidFill>
                          <a:effectLst/>
                          <a:latin typeface="Abadi" panose="020B0604020104020204" pitchFamily="34" charset="0"/>
                          <a:ea typeface="Microsoft YaHei" charset="-122"/>
                          <a:cs typeface="Times New Roman" pitchFamily="16" charset="0"/>
                        </a:rPr>
                        <a:t>těkavé látky</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cs-CZ" sz="1800" b="0" i="0" u="none" strike="noStrike" cap="none" normalizeH="0" baseline="0">
                          <a:ln>
                            <a:noFill/>
                          </a:ln>
                          <a:solidFill>
                            <a:schemeClr val="tx2"/>
                          </a:solidFill>
                          <a:effectLst/>
                          <a:latin typeface="Abadi" panose="020B0604020104020204" pitchFamily="34" charset="0"/>
                          <a:ea typeface="Microsoft YaHei" charset="-122"/>
                          <a:cs typeface="Times New Roman" pitchFamily="16" charset="0"/>
                        </a:rPr>
                        <a:t>++</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cs-CZ" sz="1800" b="0" i="0" u="none" strike="noStrike" cap="none" normalizeH="0" baseline="0">
                          <a:ln>
                            <a:noFill/>
                          </a:ln>
                          <a:solidFill>
                            <a:schemeClr val="tx2"/>
                          </a:solidFill>
                          <a:effectLst/>
                          <a:latin typeface="Abadi" panose="020B0604020104020204" pitchFamily="34" charset="0"/>
                          <a:ea typeface="Microsoft YaHei" charset="-122"/>
                          <a:cs typeface="Times New Roman" pitchFamily="16" charset="0"/>
                        </a:rPr>
                        <a:t>+-</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cs-CZ" sz="1800" b="0" i="0" u="none" strike="noStrike" cap="none" normalizeH="0" baseline="0" dirty="0">
                          <a:ln>
                            <a:noFill/>
                          </a:ln>
                          <a:solidFill>
                            <a:schemeClr val="tx2"/>
                          </a:solidFill>
                          <a:effectLst/>
                          <a:latin typeface="Abadi" panose="020B0604020104020204" pitchFamily="34" charset="0"/>
                          <a:ea typeface="Microsoft YaHei" charset="-122"/>
                          <a:cs typeface="Times New Roman" pitchFamily="16" charset="0"/>
                        </a:rPr>
                        <a:t>++</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4847671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02702" y="-38679"/>
            <a:ext cx="8229600" cy="1038334"/>
          </a:xfrm>
        </p:spPr>
        <p:txBody>
          <a:bodyPr>
            <a:normAutofit/>
          </a:bodyPr>
          <a:lstStyle/>
          <a:p>
            <a:pPr algn="l"/>
            <a:r>
              <a:rPr lang="cs-CZ" dirty="0">
                <a:latin typeface="Abadi" panose="020B0604020104020204" pitchFamily="34" charset="0"/>
                <a:cs typeface="Arial" pitchFamily="34" charset="0"/>
              </a:rPr>
              <a:t>Hippokrates (460 – 370 př. n . l.)</a:t>
            </a:r>
          </a:p>
        </p:txBody>
      </p:sp>
      <p:sp>
        <p:nvSpPr>
          <p:cNvPr id="3" name="Zástupný symbol pro obsah 2"/>
          <p:cNvSpPr>
            <a:spLocks noGrp="1"/>
          </p:cNvSpPr>
          <p:nvPr>
            <p:ph idx="1"/>
          </p:nvPr>
        </p:nvSpPr>
        <p:spPr>
          <a:xfrm>
            <a:off x="1402702" y="822811"/>
            <a:ext cx="8229600" cy="4525963"/>
          </a:xfrm>
        </p:spPr>
        <p:txBody>
          <a:bodyPr>
            <a:normAutofit/>
          </a:bodyPr>
          <a:lstStyle/>
          <a:p>
            <a:pPr marL="0" algn="just">
              <a:lnSpc>
                <a:spcPts val="3000"/>
              </a:lnSpc>
              <a:spcBef>
                <a:spcPts val="0"/>
              </a:spcBef>
              <a:buNone/>
            </a:pPr>
            <a:r>
              <a:rPr lang="cs-CZ" sz="2400" dirty="0">
                <a:latin typeface="Abadi" panose="020B0604020104020204" pitchFamily="34" charset="0"/>
                <a:cs typeface="Arial" pitchFamily="34" charset="0"/>
              </a:rPr>
              <a:t>D.P. vznikají poruchou mozku, vlivem nerovnováhy tělesných tekutin (</a:t>
            </a:r>
            <a:r>
              <a:rPr lang="cs-CZ" sz="2400" dirty="0" err="1">
                <a:latin typeface="Abadi" panose="020B0604020104020204" pitchFamily="34" charset="0"/>
                <a:cs typeface="Arial" pitchFamily="34" charset="0"/>
              </a:rPr>
              <a:t>sangvis</a:t>
            </a:r>
            <a:r>
              <a:rPr lang="cs-CZ" sz="2400" dirty="0">
                <a:latin typeface="Abadi" panose="020B0604020104020204" pitchFamily="34" charset="0"/>
                <a:cs typeface="Arial" pitchFamily="34" charset="0"/>
              </a:rPr>
              <a:t>, </a:t>
            </a:r>
            <a:r>
              <a:rPr lang="cs-CZ" sz="2400" dirty="0" err="1">
                <a:latin typeface="Abadi" panose="020B0604020104020204" pitchFamily="34" charset="0"/>
                <a:cs typeface="Arial" pitchFamily="34" charset="0"/>
              </a:rPr>
              <a:t>chole</a:t>
            </a:r>
            <a:r>
              <a:rPr lang="cs-CZ" sz="2400" dirty="0">
                <a:latin typeface="Abadi" panose="020B0604020104020204" pitchFamily="34" charset="0"/>
                <a:cs typeface="Arial" pitchFamily="34" charset="0"/>
              </a:rPr>
              <a:t>, </a:t>
            </a:r>
            <a:r>
              <a:rPr lang="cs-CZ" sz="2400" dirty="0" err="1">
                <a:latin typeface="Abadi" panose="020B0604020104020204" pitchFamily="34" charset="0"/>
                <a:cs typeface="Arial" pitchFamily="34" charset="0"/>
              </a:rPr>
              <a:t>melanchole</a:t>
            </a:r>
            <a:r>
              <a:rPr lang="cs-CZ" sz="2400" dirty="0">
                <a:latin typeface="Abadi" panose="020B0604020104020204" pitchFamily="34" charset="0"/>
                <a:cs typeface="Arial" pitchFamily="34" charset="0"/>
              </a:rPr>
              <a:t>, flegma)</a:t>
            </a:r>
          </a:p>
          <a:p>
            <a:pPr marL="514350" indent="-514350" algn="just">
              <a:lnSpc>
                <a:spcPts val="3000"/>
              </a:lnSpc>
              <a:spcBef>
                <a:spcPts val="0"/>
              </a:spcBef>
              <a:buAutoNum type="arabicPeriod"/>
            </a:pPr>
            <a:r>
              <a:rPr lang="cs-CZ" sz="2400" dirty="0">
                <a:latin typeface="Abadi" panose="020B0604020104020204" pitchFamily="34" charset="0"/>
                <a:cs typeface="Arial" pitchFamily="34" charset="0"/>
              </a:rPr>
              <a:t>typologie</a:t>
            </a:r>
          </a:p>
          <a:p>
            <a:pPr marL="514350" indent="-514350" algn="just">
              <a:lnSpc>
                <a:spcPts val="3000"/>
              </a:lnSpc>
              <a:spcBef>
                <a:spcPts val="0"/>
              </a:spcBef>
              <a:buNone/>
            </a:pPr>
            <a:endParaRPr lang="cs-CZ" sz="2400" dirty="0">
              <a:latin typeface="Abadi" panose="020B0604020104020204" pitchFamily="34" charset="0"/>
              <a:cs typeface="Arial" pitchFamily="34" charset="0"/>
            </a:endParaRPr>
          </a:p>
          <a:p>
            <a:pPr marL="514350" indent="-514350" algn="just">
              <a:lnSpc>
                <a:spcPts val="3000"/>
              </a:lnSpc>
              <a:spcBef>
                <a:spcPts val="0"/>
              </a:spcBef>
              <a:buNone/>
            </a:pPr>
            <a:r>
              <a:rPr lang="cs-CZ" sz="2400" dirty="0">
                <a:latin typeface="Abadi" panose="020B0604020104020204" pitchFamily="34" charset="0"/>
                <a:cs typeface="Arial" pitchFamily="34" charset="0"/>
              </a:rPr>
              <a:t>Léčba: venepunkce, dávidla, projímadla</a:t>
            </a:r>
          </a:p>
        </p:txBody>
      </p:sp>
      <p:sp>
        <p:nvSpPr>
          <p:cNvPr id="4" name="Nadpis 1"/>
          <p:cNvSpPr txBox="1">
            <a:spLocks/>
          </p:cNvSpPr>
          <p:nvPr/>
        </p:nvSpPr>
        <p:spPr>
          <a:xfrm>
            <a:off x="1402702" y="2982023"/>
            <a:ext cx="8229600" cy="1038335"/>
          </a:xfrm>
          <a:prstGeom prst="rect">
            <a:avLst/>
          </a:prstGeom>
        </p:spPr>
        <p:txBody>
          <a:bodyPr vert="horz" lIns="91440" tIns="45720" rIns="91440" bIns="45720" rtlCol="0" anchor="ctr">
            <a:normAutofit/>
          </a:bodyPr>
          <a:lstStyle/>
          <a:p>
            <a:pPr defTabSz="914400">
              <a:spcBef>
                <a:spcPct val="0"/>
              </a:spcBef>
              <a:defRPr/>
            </a:pPr>
            <a:r>
              <a:rPr lang="cs-CZ" sz="4000" dirty="0">
                <a:solidFill>
                  <a:schemeClr val="tx2"/>
                </a:solidFill>
                <a:latin typeface="Abadi" panose="020B0604020104020204" pitchFamily="34" charset="0"/>
                <a:ea typeface="+mj-ea"/>
                <a:cs typeface="Arial" pitchFamily="34" charset="0"/>
              </a:rPr>
              <a:t>Pád říše západořímské (476 n. l.)</a:t>
            </a:r>
          </a:p>
        </p:txBody>
      </p:sp>
      <p:sp>
        <p:nvSpPr>
          <p:cNvPr id="5" name="Zástupný symbol pro obsah 2"/>
          <p:cNvSpPr txBox="1">
            <a:spLocks/>
          </p:cNvSpPr>
          <p:nvPr/>
        </p:nvSpPr>
        <p:spPr>
          <a:xfrm>
            <a:off x="1402702" y="4017316"/>
            <a:ext cx="5482952" cy="1396751"/>
          </a:xfrm>
          <a:prstGeom prst="rect">
            <a:avLst/>
          </a:prstGeom>
        </p:spPr>
        <p:txBody>
          <a:bodyPr vert="horz" lIns="91440" tIns="45720" rIns="91440" bIns="45720" rtlCol="0">
            <a:noAutofit/>
          </a:bodyPr>
          <a:lstStyle/>
          <a:p>
            <a:pPr marL="342900" indent="-342900" algn="just" defTabSz="914400">
              <a:lnSpc>
                <a:spcPts val="3000"/>
              </a:lnSpc>
              <a:defRPr/>
            </a:pPr>
            <a:r>
              <a:rPr lang="cs-CZ" sz="2400" dirty="0">
                <a:solidFill>
                  <a:schemeClr val="tx2"/>
                </a:solidFill>
                <a:latin typeface="Abadi" panose="020B0604020104020204" pitchFamily="34" charset="0"/>
                <a:cs typeface="Arial" pitchFamily="34" charset="0"/>
              </a:rPr>
              <a:t>Úpadek humanismu a vzdělávání</a:t>
            </a:r>
          </a:p>
          <a:p>
            <a:pPr marL="342900" indent="-342900" algn="just" defTabSz="914400">
              <a:lnSpc>
                <a:spcPts val="3000"/>
              </a:lnSpc>
              <a:defRPr/>
            </a:pPr>
            <a:r>
              <a:rPr lang="cs-CZ" sz="2400" dirty="0" err="1">
                <a:solidFill>
                  <a:schemeClr val="tx2"/>
                </a:solidFill>
                <a:latin typeface="Abadi" panose="020B0604020104020204" pitchFamily="34" charset="0"/>
                <a:cs typeface="Arial" pitchFamily="34" charset="0"/>
              </a:rPr>
              <a:t>Codex</a:t>
            </a:r>
            <a:r>
              <a:rPr lang="cs-CZ" sz="2400" dirty="0">
                <a:solidFill>
                  <a:schemeClr val="tx2"/>
                </a:solidFill>
                <a:latin typeface="Abadi" panose="020B0604020104020204" pitchFamily="34" charset="0"/>
                <a:cs typeface="Arial" pitchFamily="34" charset="0"/>
              </a:rPr>
              <a:t> </a:t>
            </a:r>
            <a:r>
              <a:rPr lang="cs-CZ" sz="2400" dirty="0" err="1">
                <a:solidFill>
                  <a:schemeClr val="tx2"/>
                </a:solidFill>
                <a:latin typeface="Abadi" panose="020B0604020104020204" pitchFamily="34" charset="0"/>
                <a:cs typeface="Arial" pitchFamily="34" charset="0"/>
              </a:rPr>
              <a:t>Theodosianus</a:t>
            </a:r>
            <a:r>
              <a:rPr lang="cs-CZ" sz="2400" dirty="0">
                <a:solidFill>
                  <a:schemeClr val="tx2"/>
                </a:solidFill>
                <a:latin typeface="Abadi" panose="020B0604020104020204" pitchFamily="34" charset="0"/>
                <a:cs typeface="Arial" pitchFamily="34" charset="0"/>
              </a:rPr>
              <a:t> -	</a:t>
            </a:r>
          </a:p>
        </p:txBody>
      </p:sp>
      <p:sp>
        <p:nvSpPr>
          <p:cNvPr id="6" name="TextovéPole 5"/>
          <p:cNvSpPr txBox="1"/>
          <p:nvPr/>
        </p:nvSpPr>
        <p:spPr>
          <a:xfrm>
            <a:off x="4499147" y="4382345"/>
            <a:ext cx="4608512" cy="1523494"/>
          </a:xfrm>
          <a:prstGeom prst="rect">
            <a:avLst/>
          </a:prstGeom>
          <a:noFill/>
        </p:spPr>
        <p:txBody>
          <a:bodyPr wrap="square" rtlCol="0">
            <a:spAutoFit/>
          </a:bodyPr>
          <a:lstStyle/>
          <a:p>
            <a:pPr algn="just">
              <a:lnSpc>
                <a:spcPts val="3000"/>
              </a:lnSpc>
            </a:pPr>
            <a:r>
              <a:rPr lang="cs-CZ" sz="2400" dirty="0">
                <a:solidFill>
                  <a:schemeClr val="tx2"/>
                </a:solidFill>
                <a:latin typeface="Abadi" panose="020B0604020104020204" pitchFamily="34" charset="0"/>
                <a:cs typeface="Arial" pitchFamily="34" charset="0"/>
              </a:rPr>
              <a:t>D.P. jsou vyloučeny z medicíny jsou předmětem náboženského hodnocení ‘‘posedlí‘‘jsou stíháni</a:t>
            </a:r>
          </a:p>
          <a:p>
            <a:endParaRPr lang="cs-CZ" dirty="0">
              <a:solidFill>
                <a:schemeClr val="tx2"/>
              </a:solidFill>
              <a:latin typeface="Abadi" panose="020B0604020104020204" pitchFamily="34" charset="0"/>
              <a:cs typeface="Arial" pitchFamily="34" charset="0"/>
            </a:endParaRPr>
          </a:p>
        </p:txBody>
      </p:sp>
      <p:sp>
        <p:nvSpPr>
          <p:cNvPr id="7" name="Zástupný symbol pro obsah 2"/>
          <p:cNvSpPr txBox="1">
            <a:spLocks/>
          </p:cNvSpPr>
          <p:nvPr/>
        </p:nvSpPr>
        <p:spPr>
          <a:xfrm>
            <a:off x="1402702" y="5749470"/>
            <a:ext cx="8229600" cy="1036711"/>
          </a:xfrm>
          <a:prstGeom prst="rect">
            <a:avLst/>
          </a:prstGeom>
        </p:spPr>
        <p:txBody>
          <a:bodyPr vert="horz" lIns="91440" tIns="45720" rIns="91440" bIns="45720" rtlCol="0">
            <a:normAutofit/>
          </a:bodyPr>
          <a:lstStyle/>
          <a:p>
            <a:pPr algn="just" defTabSz="914400">
              <a:lnSpc>
                <a:spcPts val="3000"/>
              </a:lnSpc>
              <a:defRPr/>
            </a:pPr>
            <a:r>
              <a:rPr lang="cs-CZ" sz="2400" dirty="0">
                <a:solidFill>
                  <a:schemeClr val="tx2"/>
                </a:solidFill>
                <a:latin typeface="Abadi" panose="020B0604020104020204" pitchFamily="34" charset="0"/>
                <a:cs typeface="Arial" pitchFamily="34" charset="0"/>
              </a:rPr>
              <a:t>Duševně nemocní musí být zkroceni hladem, bitím nebo okovy.</a:t>
            </a:r>
          </a:p>
        </p:txBody>
      </p:sp>
    </p:spTree>
    <p:extLst>
      <p:ext uri="{BB962C8B-B14F-4D97-AF65-F5344CB8AC3E}">
        <p14:creationId xmlns:p14="http://schemas.microsoft.com/office/powerpoint/2010/main" val="148165306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1" name="Group 1"/>
          <p:cNvGraphicFramePr>
            <a:graphicFrameLocks noGrp="1"/>
          </p:cNvGraphicFramePr>
          <p:nvPr/>
        </p:nvGraphicFramePr>
        <p:xfrm>
          <a:off x="3645695" y="960438"/>
          <a:ext cx="4901803" cy="4937126"/>
        </p:xfrm>
        <a:graphic>
          <a:graphicData uri="http://schemas.openxmlformats.org/drawingml/2006/table">
            <a:tbl>
              <a:tblPr/>
              <a:tblGrid>
                <a:gridCol w="1724025">
                  <a:extLst>
                    <a:ext uri="{9D8B030D-6E8A-4147-A177-3AD203B41FA5}">
                      <a16:colId xmlns:a16="http://schemas.microsoft.com/office/drawing/2014/main" val="20000"/>
                    </a:ext>
                  </a:extLst>
                </a:gridCol>
                <a:gridCol w="1554956">
                  <a:extLst>
                    <a:ext uri="{9D8B030D-6E8A-4147-A177-3AD203B41FA5}">
                      <a16:colId xmlns:a16="http://schemas.microsoft.com/office/drawing/2014/main" val="20001"/>
                    </a:ext>
                  </a:extLst>
                </a:gridCol>
                <a:gridCol w="1622822">
                  <a:extLst>
                    <a:ext uri="{9D8B030D-6E8A-4147-A177-3AD203B41FA5}">
                      <a16:colId xmlns:a16="http://schemas.microsoft.com/office/drawing/2014/main" val="20002"/>
                    </a:ext>
                  </a:extLst>
                </a:gridCol>
              </a:tblGrid>
              <a:tr h="274638">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Lst>
                      </a:pPr>
                      <a:r>
                        <a:rPr kumimoji="0" lang="cs-CZ" sz="1800" b="0" i="0" u="none" strike="noStrike" cap="none" normalizeH="0" baseline="0">
                          <a:ln>
                            <a:noFill/>
                          </a:ln>
                          <a:solidFill>
                            <a:srgbClr val="373737"/>
                          </a:solidFill>
                          <a:effectLst/>
                          <a:latin typeface="Arial" charset="0"/>
                          <a:ea typeface="Microsoft YaHei" charset="-122"/>
                        </a:rPr>
                        <a:t>Míra rizika</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solidFill>
                      <a:srgbClr val="CFE7F5"/>
                    </a:solidFill>
                  </a:tcP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Lst>
                      </a:pPr>
                      <a:r>
                        <a:rPr kumimoji="0" lang="cs-CZ" sz="1800" b="0" i="0" u="none" strike="noStrike" cap="none" normalizeH="0" baseline="0">
                          <a:ln>
                            <a:noFill/>
                          </a:ln>
                          <a:solidFill>
                            <a:srgbClr val="373737"/>
                          </a:solidFill>
                          <a:effectLst/>
                          <a:latin typeface="Arial" charset="0"/>
                          <a:ea typeface="Microsoft YaHei" charset="-122"/>
                        </a:rPr>
                        <a:t>Tvrdost drogy</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solidFill>
                      <a:srgbClr val="CFE7F5"/>
                    </a:solidFill>
                  </a:tcP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Lst>
                      </a:pPr>
                      <a:r>
                        <a:rPr kumimoji="0" lang="cs-CZ" sz="1800" b="0" i="0" u="none" strike="noStrike" cap="none" normalizeH="0" baseline="0">
                          <a:ln>
                            <a:noFill/>
                          </a:ln>
                          <a:solidFill>
                            <a:srgbClr val="373737"/>
                          </a:solidFill>
                          <a:effectLst/>
                          <a:latin typeface="Arial" charset="0"/>
                          <a:ea typeface="Microsoft YaHei" charset="-122"/>
                        </a:rPr>
                        <a:t>Zástupci</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solidFill>
                      <a:srgbClr val="CFE7F5"/>
                    </a:solidFill>
                  </a:tcPr>
                </a:tc>
                <a:extLst>
                  <a:ext uri="{0D108BD9-81ED-4DB2-BD59-A6C34878D82A}">
                    <a16:rowId xmlns:a16="http://schemas.microsoft.com/office/drawing/2014/main" val="10000"/>
                  </a:ext>
                </a:extLst>
              </a:tr>
              <a:tr h="1371600">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Lst>
                      </a:pPr>
                      <a:r>
                        <a:rPr kumimoji="0" lang="cs-CZ" sz="1800" b="0" i="0" u="none" strike="noStrike" cap="none" normalizeH="0" baseline="0">
                          <a:ln>
                            <a:noFill/>
                          </a:ln>
                          <a:solidFill>
                            <a:srgbClr val="373737"/>
                          </a:solidFill>
                          <a:effectLst/>
                          <a:latin typeface="Arial" charset="0"/>
                          <a:ea typeface="Microsoft YaHei" charset="-122"/>
                        </a:rPr>
                        <a:t>Vysoká</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solidFill>
                      <a:srgbClr val="CFE7F5"/>
                    </a:solidFill>
                  </a:tcP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Lst>
                      </a:pPr>
                      <a:r>
                        <a:rPr kumimoji="0" lang="cs-CZ" sz="1800" b="0" i="0" u="none" strike="noStrike" cap="none" normalizeH="0" baseline="0">
                          <a:ln>
                            <a:noFill/>
                          </a:ln>
                          <a:solidFill>
                            <a:srgbClr val="373737"/>
                          </a:solidFill>
                          <a:effectLst/>
                          <a:latin typeface="Arial" charset="0"/>
                          <a:ea typeface="Microsoft YaHei" charset="-122"/>
                        </a:rPr>
                        <a:t>Tvrdé</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solidFill>
                      <a:srgbClr val="CFE7F5"/>
                    </a:solidFill>
                  </a:tcP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Lst>
                      </a:pPr>
                      <a:r>
                        <a:rPr kumimoji="0" lang="cs-CZ" sz="1800" b="0" i="0" u="none" strike="noStrike" cap="none" normalizeH="0" baseline="0">
                          <a:ln>
                            <a:noFill/>
                          </a:ln>
                          <a:solidFill>
                            <a:srgbClr val="373737"/>
                          </a:solidFill>
                          <a:effectLst/>
                          <a:latin typeface="Arial" charset="0"/>
                          <a:ea typeface="Microsoft YaHei" charset="-122"/>
                        </a:rPr>
                        <a:t>Toluen</a:t>
                      </a:r>
                    </a:p>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Lst>
                      </a:pPr>
                      <a:r>
                        <a:rPr kumimoji="0" lang="cs-CZ" sz="1800" b="0" i="0" u="none" strike="noStrike" cap="none" normalizeH="0" baseline="0">
                          <a:ln>
                            <a:noFill/>
                          </a:ln>
                          <a:solidFill>
                            <a:srgbClr val="373737"/>
                          </a:solidFill>
                          <a:effectLst/>
                          <a:latin typeface="Arial" charset="0"/>
                          <a:ea typeface="Microsoft YaHei" charset="-122"/>
                        </a:rPr>
                        <a:t>Heroin</a:t>
                      </a:r>
                    </a:p>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Lst>
                      </a:pPr>
                      <a:r>
                        <a:rPr kumimoji="0" lang="cs-CZ" sz="1800" b="0" i="0" u="none" strike="noStrike" cap="none" normalizeH="0" baseline="0">
                          <a:ln>
                            <a:noFill/>
                          </a:ln>
                          <a:solidFill>
                            <a:srgbClr val="373737"/>
                          </a:solidFill>
                          <a:effectLst/>
                          <a:latin typeface="Arial" charset="0"/>
                          <a:ea typeface="Microsoft YaHei" charset="-122"/>
                        </a:rPr>
                        <a:t>Morfin</a:t>
                      </a:r>
                    </a:p>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Lst>
                      </a:pPr>
                      <a:r>
                        <a:rPr kumimoji="0" lang="cs-CZ" sz="1800" b="0" i="0" u="none" strike="noStrike" cap="none" normalizeH="0" baseline="0">
                          <a:ln>
                            <a:noFill/>
                          </a:ln>
                          <a:solidFill>
                            <a:srgbClr val="373737"/>
                          </a:solidFill>
                          <a:effectLst/>
                          <a:latin typeface="Arial" charset="0"/>
                          <a:ea typeface="Microsoft YaHei" charset="-122"/>
                        </a:rPr>
                        <a:t>Durman</a:t>
                      </a:r>
                    </a:p>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Lst>
                      </a:pPr>
                      <a:r>
                        <a:rPr kumimoji="0" lang="cs-CZ" sz="1800" b="0" i="0" u="none" strike="noStrike" cap="none" normalizeH="0" baseline="0">
                          <a:ln>
                            <a:noFill/>
                          </a:ln>
                          <a:solidFill>
                            <a:srgbClr val="373737"/>
                          </a:solidFill>
                          <a:effectLst/>
                          <a:latin typeface="Arial" charset="0"/>
                          <a:ea typeface="Microsoft YaHei" charset="-122"/>
                        </a:rPr>
                        <a:t>Crack</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solidFill>
                      <a:srgbClr val="CFE7F5"/>
                    </a:solidFill>
                  </a:tcPr>
                </a:tc>
                <a:extLst>
                  <a:ext uri="{0D108BD9-81ED-4DB2-BD59-A6C34878D82A}">
                    <a16:rowId xmlns:a16="http://schemas.microsoft.com/office/drawing/2014/main" val="10001"/>
                  </a:ext>
                </a:extLst>
              </a:tr>
              <a:tr h="822325">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Lst>
                      </a:pPr>
                      <a:r>
                        <a:rPr kumimoji="0" lang="cs-CZ" sz="1800" b="0" i="0" u="none" strike="noStrike" cap="none" normalizeH="0" baseline="0">
                          <a:ln>
                            <a:noFill/>
                          </a:ln>
                          <a:solidFill>
                            <a:srgbClr val="373737"/>
                          </a:solidFill>
                          <a:effectLst/>
                          <a:latin typeface="Arial" charset="0"/>
                          <a:ea typeface="Microsoft YaHei" charset="-122"/>
                        </a:rPr>
                        <a:t>Vysoká až střední</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solidFill>
                      <a:srgbClr val="CFE7F5"/>
                    </a:solidFill>
                  </a:tcP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Lst>
                      </a:pPr>
                      <a:r>
                        <a:rPr kumimoji="0" lang="cs-CZ" sz="1800" b="0" i="0" u="none" strike="noStrike" cap="none" normalizeH="0" baseline="0">
                          <a:ln>
                            <a:noFill/>
                          </a:ln>
                          <a:solidFill>
                            <a:srgbClr val="373737"/>
                          </a:solidFill>
                          <a:effectLst/>
                          <a:latin typeface="Arial" charset="0"/>
                          <a:ea typeface="Microsoft YaHei" charset="-122"/>
                        </a:rPr>
                        <a:t>Tvrdé</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solidFill>
                      <a:srgbClr val="CFE7F5"/>
                    </a:solidFill>
                  </a:tcP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Lst>
                      </a:pPr>
                      <a:r>
                        <a:rPr kumimoji="0" lang="cs-CZ" sz="1800" b="0" i="0" u="none" strike="noStrike" cap="none" normalizeH="0" baseline="0">
                          <a:ln>
                            <a:noFill/>
                          </a:ln>
                          <a:solidFill>
                            <a:srgbClr val="373737"/>
                          </a:solidFill>
                          <a:effectLst/>
                          <a:latin typeface="Arial" charset="0"/>
                          <a:ea typeface="Microsoft YaHei" charset="-122"/>
                        </a:rPr>
                        <a:t>Kokain</a:t>
                      </a:r>
                    </a:p>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Lst>
                      </a:pPr>
                      <a:r>
                        <a:rPr kumimoji="0" lang="cs-CZ" sz="1800" b="0" i="0" u="none" strike="noStrike" cap="none" normalizeH="0" baseline="0">
                          <a:ln>
                            <a:noFill/>
                          </a:ln>
                          <a:solidFill>
                            <a:srgbClr val="373737"/>
                          </a:solidFill>
                          <a:effectLst/>
                          <a:latin typeface="Arial" charset="0"/>
                          <a:ea typeface="Microsoft YaHei" charset="-122"/>
                        </a:rPr>
                        <a:t>Pervitin</a:t>
                      </a:r>
                    </a:p>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Lst>
                      </a:pPr>
                      <a:r>
                        <a:rPr kumimoji="0" lang="cs-CZ" sz="1800" b="0" i="0" u="none" strike="noStrike" cap="none" normalizeH="0" baseline="0">
                          <a:ln>
                            <a:noFill/>
                          </a:ln>
                          <a:solidFill>
                            <a:srgbClr val="373737"/>
                          </a:solidFill>
                          <a:effectLst/>
                          <a:latin typeface="Arial" charset="0"/>
                          <a:ea typeface="Microsoft YaHei" charset="-122"/>
                        </a:rPr>
                        <a:t>LSD</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solidFill>
                      <a:srgbClr val="CFE7F5"/>
                    </a:solidFill>
                  </a:tcPr>
                </a:tc>
                <a:extLst>
                  <a:ext uri="{0D108BD9-81ED-4DB2-BD59-A6C34878D82A}">
                    <a16:rowId xmlns:a16="http://schemas.microsoft.com/office/drawing/2014/main" val="10002"/>
                  </a:ext>
                </a:extLst>
              </a:tr>
              <a:tr h="1096963">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Lst>
                      </a:pPr>
                      <a:r>
                        <a:rPr kumimoji="0" lang="cs-CZ" sz="1800" b="0" i="0" u="none" strike="noStrike" cap="none" normalizeH="0" baseline="0">
                          <a:ln>
                            <a:noFill/>
                          </a:ln>
                          <a:solidFill>
                            <a:srgbClr val="373737"/>
                          </a:solidFill>
                          <a:effectLst/>
                          <a:latin typeface="Arial" charset="0"/>
                          <a:ea typeface="Microsoft YaHei" charset="-122"/>
                        </a:rPr>
                        <a:t>Střední</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solidFill>
                      <a:srgbClr val="CFE7F5"/>
                    </a:solidFill>
                  </a:tcP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Lst>
                      </a:pPr>
                      <a:r>
                        <a:rPr kumimoji="0" lang="cs-CZ" sz="1800" b="0" i="0" u="none" strike="noStrike" cap="none" normalizeH="0" baseline="0">
                          <a:ln>
                            <a:noFill/>
                          </a:ln>
                          <a:solidFill>
                            <a:srgbClr val="373737"/>
                          </a:solidFill>
                          <a:effectLst/>
                          <a:latin typeface="Arial" charset="0"/>
                          <a:ea typeface="Microsoft YaHei" charset="-122"/>
                        </a:rPr>
                        <a:t>Tvrdé</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solidFill>
                      <a:srgbClr val="CFE7F5"/>
                    </a:solidFill>
                  </a:tcP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Lst>
                      </a:pPr>
                      <a:r>
                        <a:rPr kumimoji="0" lang="cs-CZ" sz="1800" b="0" i="0" u="none" strike="noStrike" cap="none" normalizeH="0" baseline="0">
                          <a:ln>
                            <a:noFill/>
                          </a:ln>
                          <a:solidFill>
                            <a:srgbClr val="373737"/>
                          </a:solidFill>
                          <a:effectLst/>
                          <a:latin typeface="Arial" charset="0"/>
                          <a:ea typeface="Microsoft YaHei" charset="-122"/>
                        </a:rPr>
                        <a:t>Alkoholy</a:t>
                      </a:r>
                    </a:p>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Lst>
                      </a:pPr>
                      <a:r>
                        <a:rPr kumimoji="0" lang="cs-CZ" sz="1800" b="0" i="0" u="none" strike="noStrike" cap="none" normalizeH="0" baseline="0">
                          <a:ln>
                            <a:noFill/>
                          </a:ln>
                          <a:solidFill>
                            <a:srgbClr val="373737"/>
                          </a:solidFill>
                          <a:effectLst/>
                          <a:latin typeface="Arial" charset="0"/>
                          <a:ea typeface="Microsoft YaHei" charset="-122"/>
                        </a:rPr>
                        <a:t>Lysohlávky</a:t>
                      </a:r>
                    </a:p>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Lst>
                      </a:pPr>
                      <a:r>
                        <a:rPr kumimoji="0" lang="cs-CZ" sz="1800" b="0" i="0" u="none" strike="noStrike" cap="none" normalizeH="0" baseline="0">
                          <a:ln>
                            <a:noFill/>
                          </a:ln>
                          <a:solidFill>
                            <a:srgbClr val="373737"/>
                          </a:solidFill>
                          <a:effectLst/>
                          <a:latin typeface="Arial" charset="0"/>
                          <a:ea typeface="Microsoft YaHei" charset="-122"/>
                        </a:rPr>
                        <a:t>Extáze</a:t>
                      </a:r>
                    </a:p>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Lst>
                      </a:pPr>
                      <a:r>
                        <a:rPr kumimoji="0" lang="cs-CZ" sz="1800" b="0" i="0" u="none" strike="noStrike" cap="none" normalizeH="0" baseline="0">
                          <a:ln>
                            <a:noFill/>
                          </a:ln>
                          <a:solidFill>
                            <a:srgbClr val="373737"/>
                          </a:solidFill>
                          <a:effectLst/>
                          <a:latin typeface="Arial" charset="0"/>
                          <a:ea typeface="Microsoft YaHei" charset="-122"/>
                        </a:rPr>
                        <a:t>Kodein</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solidFill>
                      <a:srgbClr val="CFE7F5"/>
                    </a:solidFill>
                  </a:tcPr>
                </a:tc>
                <a:extLst>
                  <a:ext uri="{0D108BD9-81ED-4DB2-BD59-A6C34878D82A}">
                    <a16:rowId xmlns:a16="http://schemas.microsoft.com/office/drawing/2014/main" val="10003"/>
                  </a:ext>
                </a:extLst>
              </a:tr>
              <a:tr h="822325">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Lst>
                      </a:pPr>
                      <a:r>
                        <a:rPr kumimoji="0" lang="cs-CZ" sz="1800" b="0" i="0" u="none" strike="noStrike" cap="none" normalizeH="0" baseline="0">
                          <a:ln>
                            <a:noFill/>
                          </a:ln>
                          <a:solidFill>
                            <a:srgbClr val="373737"/>
                          </a:solidFill>
                          <a:effectLst/>
                          <a:latin typeface="Arial" charset="0"/>
                          <a:ea typeface="Microsoft YaHei" charset="-122"/>
                        </a:rPr>
                        <a:t>Relativné malá</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solidFill>
                      <a:srgbClr val="CFE7F5"/>
                    </a:solidFill>
                  </a:tcP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Lst>
                      </a:pPr>
                      <a:r>
                        <a:rPr kumimoji="0" lang="cs-CZ" sz="1800" b="0" i="0" u="none" strike="noStrike" cap="none" normalizeH="0" baseline="0">
                          <a:ln>
                            <a:noFill/>
                          </a:ln>
                          <a:solidFill>
                            <a:srgbClr val="373737"/>
                          </a:solidFill>
                          <a:effectLst/>
                          <a:latin typeface="Arial" charset="0"/>
                          <a:ea typeface="Microsoft YaHei" charset="-122"/>
                        </a:rPr>
                        <a:t>Měkké</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solidFill>
                      <a:srgbClr val="CFE7F5"/>
                    </a:solidFill>
                  </a:tcP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Lst>
                      </a:pPr>
                      <a:r>
                        <a:rPr kumimoji="0" lang="cs-CZ" sz="1800" b="0" i="0" u="none" strike="noStrike" cap="none" normalizeH="0" baseline="0">
                          <a:ln>
                            <a:noFill/>
                          </a:ln>
                          <a:solidFill>
                            <a:srgbClr val="373737"/>
                          </a:solidFill>
                          <a:effectLst/>
                          <a:latin typeface="Arial" charset="0"/>
                          <a:ea typeface="Microsoft YaHei" charset="-122"/>
                        </a:rPr>
                        <a:t>Marihuana</a:t>
                      </a:r>
                    </a:p>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Lst>
                      </a:pPr>
                      <a:r>
                        <a:rPr kumimoji="0" lang="cs-CZ" sz="1800" b="0" i="0" u="none" strike="noStrike" cap="none" normalizeH="0" baseline="0">
                          <a:ln>
                            <a:noFill/>
                          </a:ln>
                          <a:solidFill>
                            <a:srgbClr val="373737"/>
                          </a:solidFill>
                          <a:effectLst/>
                          <a:latin typeface="Arial" charset="0"/>
                          <a:ea typeface="Microsoft YaHei" charset="-122"/>
                        </a:rPr>
                        <a:t>Hašiš</a:t>
                      </a:r>
                    </a:p>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Lst>
                      </a:pPr>
                      <a:r>
                        <a:rPr kumimoji="0" lang="cs-CZ" sz="1800" b="0" i="0" u="none" strike="noStrike" cap="none" normalizeH="0" baseline="0">
                          <a:ln>
                            <a:noFill/>
                          </a:ln>
                          <a:solidFill>
                            <a:srgbClr val="373737"/>
                          </a:solidFill>
                          <a:effectLst/>
                          <a:latin typeface="Arial" charset="0"/>
                          <a:ea typeface="Microsoft YaHei" charset="-122"/>
                        </a:rPr>
                        <a:t>Kokový čaj</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solidFill>
                      <a:srgbClr val="CFE7F5"/>
                    </a:solidFill>
                  </a:tcPr>
                </a:tc>
                <a:extLst>
                  <a:ext uri="{0D108BD9-81ED-4DB2-BD59-A6C34878D82A}">
                    <a16:rowId xmlns:a16="http://schemas.microsoft.com/office/drawing/2014/main" val="10004"/>
                  </a:ext>
                </a:extLst>
              </a:tr>
              <a:tr h="549275">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Lst>
                      </a:pPr>
                      <a:r>
                        <a:rPr kumimoji="0" lang="cs-CZ" sz="1800" b="0" i="0" u="none" strike="noStrike" cap="none" normalizeH="0" baseline="0">
                          <a:ln>
                            <a:noFill/>
                          </a:ln>
                          <a:solidFill>
                            <a:srgbClr val="373737"/>
                          </a:solidFill>
                          <a:effectLst/>
                          <a:latin typeface="Arial" charset="0"/>
                          <a:ea typeface="Microsoft YaHei" charset="-122"/>
                        </a:rPr>
                        <a:t>Prakticky bez rizika</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solidFill>
                      <a:srgbClr val="CFE7F5"/>
                    </a:solidFill>
                  </a:tcP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Lst>
                      </a:pPr>
                      <a:r>
                        <a:rPr kumimoji="0" lang="cs-CZ" sz="1800" b="0" i="0" u="none" strike="noStrike" cap="none" normalizeH="0" baseline="0">
                          <a:ln>
                            <a:noFill/>
                          </a:ln>
                          <a:solidFill>
                            <a:srgbClr val="373737"/>
                          </a:solidFill>
                          <a:effectLst/>
                          <a:latin typeface="Arial" charset="0"/>
                          <a:ea typeface="Microsoft YaHei" charset="-122"/>
                        </a:rPr>
                        <a:t>Měkké</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solidFill>
                      <a:srgbClr val="CFE7F5"/>
                    </a:solidFill>
                  </a:tcP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Lst>
                      </a:pPr>
                      <a:r>
                        <a:rPr kumimoji="0" lang="cs-CZ" sz="1800" b="0" i="0" u="none" strike="noStrike" cap="none" normalizeH="0" baseline="0">
                          <a:ln>
                            <a:noFill/>
                          </a:ln>
                          <a:solidFill>
                            <a:srgbClr val="373737"/>
                          </a:solidFill>
                          <a:effectLst/>
                          <a:latin typeface="Arial" charset="0"/>
                          <a:ea typeface="Microsoft YaHei" charset="-122"/>
                        </a:rPr>
                        <a:t>Káva</a:t>
                      </a:r>
                    </a:p>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Lst>
                      </a:pPr>
                      <a:r>
                        <a:rPr kumimoji="0" lang="cs-CZ" sz="1800" b="0" i="0" u="none" strike="noStrike" cap="none" normalizeH="0" baseline="0">
                          <a:ln>
                            <a:noFill/>
                          </a:ln>
                          <a:solidFill>
                            <a:srgbClr val="373737"/>
                          </a:solidFill>
                          <a:effectLst/>
                          <a:latin typeface="Arial" charset="0"/>
                          <a:ea typeface="Microsoft YaHei" charset="-122"/>
                        </a:rPr>
                        <a:t>Čaj</a:t>
                      </a:r>
                    </a:p>
                  </a:txBody>
                  <a:tcPr marL="51300" marR="51300" marT="15876" marB="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solidFill>
                      <a:srgbClr val="CFE7F5"/>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59214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2152650" y="365127"/>
            <a:ext cx="7886700" cy="1325563"/>
          </a:xfrm>
          <a:ln/>
        </p:spPr>
        <p:txBody>
          <a:bodyPr/>
          <a:lstStyle/>
          <a:p>
            <a:pPr>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cs-CZ" sz="4400" b="1" dirty="0">
                <a:latin typeface="Abadi" panose="020B0604020104020204" pitchFamily="34" charset="0"/>
              </a:rPr>
              <a:t>Závislost</a:t>
            </a:r>
          </a:p>
        </p:txBody>
      </p:sp>
      <p:sp>
        <p:nvSpPr>
          <p:cNvPr id="21506" name="Text Box 2"/>
          <p:cNvSpPr txBox="1">
            <a:spLocks noChangeArrowheads="1"/>
          </p:cNvSpPr>
          <p:nvPr/>
        </p:nvSpPr>
        <p:spPr bwMode="auto">
          <a:xfrm>
            <a:off x="1558212" y="1556792"/>
            <a:ext cx="8481138" cy="435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9pPr>
          </a:lstStyle>
          <a:p>
            <a:pPr hangingPunct="1">
              <a:lnSpc>
                <a:spcPct val="100000"/>
              </a:lnSpc>
            </a:pPr>
            <a:r>
              <a:rPr lang="cs-CZ" sz="2400" b="1" dirty="0">
                <a:solidFill>
                  <a:schemeClr val="tx2"/>
                </a:solidFill>
                <a:latin typeface="Abadi" panose="020B0604020104020204" pitchFamily="34" charset="0"/>
              </a:rPr>
              <a:t>problémový uživatel nelegální drogy</a:t>
            </a:r>
          </a:p>
          <a:p>
            <a:pPr hangingPunct="1">
              <a:lnSpc>
                <a:spcPct val="100000"/>
              </a:lnSpc>
            </a:pPr>
            <a:r>
              <a:rPr lang="cs-CZ" sz="2400" dirty="0">
                <a:solidFill>
                  <a:schemeClr val="tx2"/>
                </a:solidFill>
                <a:latin typeface="Abadi" panose="020B0604020104020204" pitchFamily="34" charset="0"/>
              </a:rPr>
              <a:t>-injekční a/nebo dlouhodobé a pravidelné užívání drogy opiátového a/nebo amfetaminového a/nebo kokainového typu</a:t>
            </a:r>
          </a:p>
          <a:p>
            <a:pPr hangingPunct="1">
              <a:lnSpc>
                <a:spcPct val="100000"/>
              </a:lnSpc>
            </a:pPr>
            <a:endParaRPr lang="cs-CZ" sz="2400" dirty="0">
              <a:solidFill>
                <a:schemeClr val="tx2"/>
              </a:solidFill>
              <a:latin typeface="Abadi" panose="020B0604020104020204" pitchFamily="34" charset="0"/>
            </a:endParaRPr>
          </a:p>
          <a:p>
            <a:pPr hangingPunct="1">
              <a:lnSpc>
                <a:spcPct val="100000"/>
              </a:lnSpc>
            </a:pPr>
            <a:r>
              <a:rPr lang="cs-CZ" sz="2400" dirty="0">
                <a:solidFill>
                  <a:schemeClr val="tx2"/>
                </a:solidFill>
                <a:latin typeface="Abadi" panose="020B0604020104020204" pitchFamily="34" charset="0"/>
              </a:rPr>
              <a:t>2011 tzv. </a:t>
            </a:r>
            <a:r>
              <a:rPr lang="cs-CZ" sz="2400" b="1" dirty="0">
                <a:solidFill>
                  <a:schemeClr val="tx2"/>
                </a:solidFill>
                <a:latin typeface="Abadi" panose="020B0604020104020204" pitchFamily="34" charset="0"/>
              </a:rPr>
              <a:t>vysoce rizikové užívání drogy (high-risk drug use)</a:t>
            </a:r>
          </a:p>
          <a:p>
            <a:pPr hangingPunct="1">
              <a:lnSpc>
                <a:spcPct val="100000"/>
              </a:lnSpc>
            </a:pPr>
            <a:r>
              <a:rPr lang="cs-CZ" sz="2400" dirty="0">
                <a:solidFill>
                  <a:schemeClr val="tx2"/>
                </a:solidFill>
                <a:latin typeface="Abadi" panose="020B0604020104020204" pitchFamily="34" charset="0"/>
              </a:rPr>
              <a:t>-opakované užívání drogy s negativními důsledky zahrnující závislost, ale i ostatní zdravotní, psychické a sociální problémy nebo představuje vysokou pravděpodobnost takových důsledků</a:t>
            </a:r>
          </a:p>
          <a:p>
            <a:pPr hangingPunct="1">
              <a:lnSpc>
                <a:spcPct val="100000"/>
              </a:lnSpc>
            </a:pPr>
            <a:endParaRPr lang="cs-CZ" sz="2400" dirty="0">
              <a:solidFill>
                <a:schemeClr val="tx2"/>
              </a:solidFill>
              <a:latin typeface="Abadi" panose="020B0604020104020204" pitchFamily="34" charset="0"/>
            </a:endParaRPr>
          </a:p>
          <a:p>
            <a:pPr hangingPunct="1">
              <a:lnSpc>
                <a:spcPct val="100000"/>
              </a:lnSpc>
            </a:pPr>
            <a:r>
              <a:rPr lang="cs-CZ" dirty="0">
                <a:solidFill>
                  <a:schemeClr val="tx2"/>
                </a:solidFill>
                <a:latin typeface="Abadi" panose="020B0604020104020204" pitchFamily="34" charset="0"/>
              </a:rPr>
              <a:t>THC 1x téměř denně</a:t>
            </a:r>
          </a:p>
          <a:p>
            <a:pPr hangingPunct="1">
              <a:lnSpc>
                <a:spcPct val="100000"/>
              </a:lnSpc>
            </a:pPr>
            <a:r>
              <a:rPr lang="cs-CZ" dirty="0">
                <a:solidFill>
                  <a:schemeClr val="tx2"/>
                </a:solidFill>
                <a:latin typeface="Abadi" panose="020B0604020104020204" pitchFamily="34" charset="0"/>
              </a:rPr>
              <a:t>ostatní- alespoň 1x týdně</a:t>
            </a:r>
          </a:p>
        </p:txBody>
      </p:sp>
    </p:spTree>
    <p:extLst>
      <p:ext uri="{BB962C8B-B14F-4D97-AF65-F5344CB8AC3E}">
        <p14:creationId xmlns:p14="http://schemas.microsoft.com/office/powerpoint/2010/main" val="26180675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2152650" y="365127"/>
            <a:ext cx="7886700" cy="1325563"/>
          </a:xfrm>
          <a:ln/>
        </p:spPr>
        <p:txBody>
          <a:bodyPr/>
          <a:lstStyle/>
          <a:p>
            <a:pPr>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cs-CZ" sz="4400" b="1" dirty="0">
                <a:latin typeface="Abadi" panose="020B0604020104020204" pitchFamily="34" charset="0"/>
              </a:rPr>
              <a:t>Závislost v ČR</a:t>
            </a:r>
          </a:p>
        </p:txBody>
      </p:sp>
      <p:sp>
        <p:nvSpPr>
          <p:cNvPr id="22530" name="Text Box 2"/>
          <p:cNvSpPr txBox="1">
            <a:spLocks noChangeArrowheads="1"/>
          </p:cNvSpPr>
          <p:nvPr/>
        </p:nvSpPr>
        <p:spPr bwMode="auto">
          <a:xfrm>
            <a:off x="2152650" y="1556792"/>
            <a:ext cx="7886700" cy="435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9pPr>
          </a:lstStyle>
          <a:p>
            <a:pPr hangingPunct="1">
              <a:lnSpc>
                <a:spcPct val="100000"/>
              </a:lnSpc>
            </a:pPr>
            <a:r>
              <a:rPr lang="cs-CZ" sz="2800" dirty="0">
                <a:solidFill>
                  <a:schemeClr val="tx2"/>
                </a:solidFill>
                <a:latin typeface="Abadi" panose="020B0604020104020204" pitchFamily="34" charset="0"/>
              </a:rPr>
              <a:t>Národní monitorovací středisko pro drogy a závislosti</a:t>
            </a:r>
          </a:p>
          <a:p>
            <a:pPr hangingPunct="1">
              <a:lnSpc>
                <a:spcPct val="100000"/>
              </a:lnSpc>
            </a:pPr>
            <a:r>
              <a:rPr lang="cs-CZ" sz="2800" dirty="0">
                <a:solidFill>
                  <a:schemeClr val="tx2"/>
                </a:solidFill>
                <a:latin typeface="Abadi" panose="020B0604020104020204" pitchFamily="34" charset="0"/>
              </a:rPr>
              <a:t>	</a:t>
            </a:r>
          </a:p>
          <a:p>
            <a:pPr hangingPunct="1">
              <a:lnSpc>
                <a:spcPct val="100000"/>
              </a:lnSpc>
            </a:pPr>
            <a:r>
              <a:rPr lang="cs-CZ" sz="2800" dirty="0">
                <a:solidFill>
                  <a:schemeClr val="tx2"/>
                </a:solidFill>
                <a:latin typeface="Abadi" panose="020B0604020104020204" pitchFamily="34" charset="0"/>
              </a:rPr>
              <a:t>Výroční zpráva o stavu ve věcech drog, 2014</a:t>
            </a:r>
          </a:p>
          <a:p>
            <a:pPr hangingPunct="1">
              <a:lnSpc>
                <a:spcPct val="100000"/>
              </a:lnSpc>
            </a:pPr>
            <a:r>
              <a:rPr lang="cs-CZ" sz="2800" dirty="0">
                <a:solidFill>
                  <a:schemeClr val="tx2"/>
                </a:solidFill>
                <a:latin typeface="Abadi" panose="020B0604020104020204" pitchFamily="34" charset="0"/>
              </a:rPr>
              <a:t>47 700	PUD		opioidy a pervitin</a:t>
            </a:r>
          </a:p>
          <a:p>
            <a:pPr hangingPunct="1">
              <a:lnSpc>
                <a:spcPct val="100000"/>
              </a:lnSpc>
            </a:pPr>
            <a:r>
              <a:rPr lang="cs-CZ" sz="2800" dirty="0">
                <a:solidFill>
                  <a:schemeClr val="tx2"/>
                </a:solidFill>
                <a:latin typeface="Abadi" panose="020B0604020104020204" pitchFamily="34" charset="0"/>
              </a:rPr>
              <a:t>36 400			pervitin</a:t>
            </a:r>
          </a:p>
          <a:p>
            <a:pPr hangingPunct="1">
              <a:lnSpc>
                <a:spcPct val="100000"/>
              </a:lnSpc>
            </a:pPr>
            <a:r>
              <a:rPr lang="cs-CZ" sz="2800" dirty="0">
                <a:solidFill>
                  <a:schemeClr val="tx2"/>
                </a:solidFill>
                <a:latin typeface="Abadi" panose="020B0604020104020204" pitchFamily="34" charset="0"/>
              </a:rPr>
              <a:t>  4 100			heroin</a:t>
            </a:r>
          </a:p>
          <a:p>
            <a:pPr hangingPunct="1">
              <a:lnSpc>
                <a:spcPct val="100000"/>
              </a:lnSpc>
            </a:pPr>
            <a:r>
              <a:rPr lang="cs-CZ" sz="2800" dirty="0">
                <a:solidFill>
                  <a:schemeClr val="tx2"/>
                </a:solidFill>
                <a:latin typeface="Abadi" panose="020B0604020104020204" pitchFamily="34" charset="0"/>
              </a:rPr>
              <a:t>  7 200			buprenorfin</a:t>
            </a:r>
          </a:p>
          <a:p>
            <a:pPr hangingPunct="1">
              <a:lnSpc>
                <a:spcPct val="100000"/>
              </a:lnSpc>
            </a:pPr>
            <a:endParaRPr lang="cs-CZ" sz="2800" dirty="0">
              <a:solidFill>
                <a:schemeClr val="tx2"/>
              </a:solidFill>
              <a:latin typeface="Abadi" panose="020B0604020104020204" pitchFamily="34" charset="0"/>
            </a:endParaRPr>
          </a:p>
          <a:p>
            <a:pPr hangingPunct="1">
              <a:lnSpc>
                <a:spcPct val="100000"/>
              </a:lnSpc>
            </a:pPr>
            <a:r>
              <a:rPr lang="cs-CZ" sz="2800" dirty="0">
                <a:solidFill>
                  <a:schemeClr val="tx2"/>
                </a:solidFill>
                <a:latin typeface="Abadi" panose="020B0604020104020204" pitchFamily="34" charset="0"/>
              </a:rPr>
              <a:t>nejvyšší relativní počet problémových uživatelů je tradičně odhadováno v Praze a Ústeckém kraji</a:t>
            </a:r>
          </a:p>
        </p:txBody>
      </p:sp>
      <p:sp>
        <p:nvSpPr>
          <p:cNvPr id="22531" name="Rectangle 3"/>
          <p:cNvSpPr>
            <a:spLocks noChangeArrowheads="1"/>
          </p:cNvSpPr>
          <p:nvPr/>
        </p:nvSpPr>
        <p:spPr bwMode="auto">
          <a:xfrm>
            <a:off x="8073155" y="4371607"/>
            <a:ext cx="1745771" cy="5217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p>
            <a:pPr>
              <a:tabLst>
                <a:tab pos="723900" algn="l"/>
                <a:tab pos="1447800" algn="l"/>
              </a:tabLst>
            </a:pPr>
            <a:r>
              <a:rPr lang="cs-CZ" sz="2800" dirty="0">
                <a:solidFill>
                  <a:schemeClr val="tx2"/>
                </a:solidFill>
                <a:latin typeface="Abadi" panose="020B0604020104020204" pitchFamily="34" charset="0"/>
              </a:rPr>
              <a:t>11 300</a:t>
            </a:r>
          </a:p>
        </p:txBody>
      </p:sp>
      <p:sp>
        <p:nvSpPr>
          <p:cNvPr id="22532" name="AutoShape 4"/>
          <p:cNvSpPr>
            <a:spLocks noChangeArrowheads="1"/>
          </p:cNvSpPr>
          <p:nvPr/>
        </p:nvSpPr>
        <p:spPr bwMode="auto">
          <a:xfrm>
            <a:off x="7240751" y="4240911"/>
            <a:ext cx="611981" cy="652462"/>
          </a:xfrm>
          <a:prstGeom prst="chevron">
            <a:avLst>
              <a:gd name="adj" fmla="val 31265"/>
            </a:avLst>
          </a:prstGeom>
          <a:solidFill>
            <a:srgbClr val="373737"/>
          </a:solidFill>
          <a:ln w="12600" cap="flat">
            <a:solidFill>
              <a:srgbClr val="282828"/>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solidFill>
                <a:schemeClr val="tx2"/>
              </a:solidFill>
            </a:endParaRPr>
          </a:p>
        </p:txBody>
      </p:sp>
    </p:spTree>
    <p:extLst>
      <p:ext uri="{BB962C8B-B14F-4D97-AF65-F5344CB8AC3E}">
        <p14:creationId xmlns:p14="http://schemas.microsoft.com/office/powerpoint/2010/main" val="1023346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2152650" y="197176"/>
            <a:ext cx="7886700" cy="1325563"/>
          </a:xfrm>
          <a:ln/>
        </p:spPr>
        <p:txBody>
          <a:bodyPr/>
          <a:lstStyle/>
          <a:p>
            <a:pPr>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cs-CZ" sz="4400" b="1" dirty="0">
                <a:latin typeface="Abadi" panose="020B0604020104020204" pitchFamily="34" charset="0"/>
              </a:rPr>
              <a:t>Závislost</a:t>
            </a:r>
          </a:p>
        </p:txBody>
      </p:sp>
      <p:sp>
        <p:nvSpPr>
          <p:cNvPr id="23554" name="Text Box 2"/>
          <p:cNvSpPr txBox="1">
            <a:spLocks noChangeArrowheads="1"/>
          </p:cNvSpPr>
          <p:nvPr/>
        </p:nvSpPr>
        <p:spPr bwMode="auto">
          <a:xfrm>
            <a:off x="1847461" y="1426164"/>
            <a:ext cx="8126574" cy="435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9pPr>
          </a:lstStyle>
          <a:p>
            <a:pPr hangingPunct="1">
              <a:lnSpc>
                <a:spcPct val="100000"/>
              </a:lnSpc>
            </a:pPr>
            <a:r>
              <a:rPr lang="cs-CZ" sz="2800" dirty="0">
                <a:solidFill>
                  <a:schemeClr val="tx2"/>
                </a:solidFill>
                <a:latin typeface="Abadi" panose="020B0604020104020204" pitchFamily="34" charset="0"/>
              </a:rPr>
              <a:t>na lécích: statistiky nejsou </a:t>
            </a:r>
          </a:p>
          <a:p>
            <a:pPr hangingPunct="1">
              <a:lnSpc>
                <a:spcPct val="100000"/>
              </a:lnSpc>
            </a:pPr>
            <a:r>
              <a:rPr lang="cs-CZ" sz="2800" dirty="0">
                <a:solidFill>
                  <a:schemeClr val="tx2"/>
                </a:solidFill>
                <a:latin typeface="Abadi" panose="020B0604020104020204" pitchFamily="34" charset="0"/>
              </a:rPr>
              <a:t>kombinace alkohol + BZD</a:t>
            </a:r>
          </a:p>
          <a:p>
            <a:pPr hangingPunct="1">
              <a:lnSpc>
                <a:spcPct val="100000"/>
              </a:lnSpc>
            </a:pPr>
            <a:r>
              <a:rPr lang="cs-CZ" sz="2800" dirty="0">
                <a:solidFill>
                  <a:schemeClr val="tx2"/>
                </a:solidFill>
                <a:latin typeface="Abadi" panose="020B0604020104020204" pitchFamily="34" charset="0"/>
              </a:rPr>
              <a:t>1. sedativa</a:t>
            </a:r>
          </a:p>
          <a:p>
            <a:pPr hangingPunct="1">
              <a:lnSpc>
                <a:spcPct val="100000"/>
              </a:lnSpc>
            </a:pPr>
            <a:r>
              <a:rPr lang="cs-CZ" sz="2800" dirty="0">
                <a:solidFill>
                  <a:schemeClr val="tx2"/>
                </a:solidFill>
                <a:latin typeface="Abadi" panose="020B0604020104020204" pitchFamily="34" charset="0"/>
              </a:rPr>
              <a:t>	-barbituráty (směs)</a:t>
            </a:r>
          </a:p>
          <a:p>
            <a:pPr hangingPunct="1">
              <a:lnSpc>
                <a:spcPct val="100000"/>
              </a:lnSpc>
            </a:pPr>
            <a:r>
              <a:rPr lang="cs-CZ" sz="2800" dirty="0">
                <a:solidFill>
                  <a:schemeClr val="tx2"/>
                </a:solidFill>
                <a:latin typeface="Abadi" panose="020B0604020104020204" pitchFamily="34" charset="0"/>
              </a:rPr>
              <a:t>	-BZD diazepam, alprazolam, bromazepam, clonazepam</a:t>
            </a:r>
          </a:p>
          <a:p>
            <a:pPr hangingPunct="1">
              <a:lnSpc>
                <a:spcPct val="100000"/>
              </a:lnSpc>
            </a:pPr>
            <a:r>
              <a:rPr lang="cs-CZ" sz="2800" dirty="0">
                <a:solidFill>
                  <a:schemeClr val="tx2"/>
                </a:solidFill>
                <a:latin typeface="Abadi" panose="020B0604020104020204" pitchFamily="34" charset="0"/>
              </a:rPr>
              <a:t>	(dlouhodobé užívání i v terapeutických dávkách)</a:t>
            </a:r>
          </a:p>
          <a:p>
            <a:pPr hangingPunct="1">
              <a:lnSpc>
                <a:spcPct val="100000"/>
              </a:lnSpc>
            </a:pPr>
            <a:r>
              <a:rPr lang="cs-CZ" sz="2800" dirty="0">
                <a:solidFill>
                  <a:schemeClr val="tx2"/>
                </a:solidFill>
                <a:latin typeface="Abadi" panose="020B0604020104020204" pitchFamily="34" charset="0"/>
              </a:rPr>
              <a:t>2. hypnotika</a:t>
            </a:r>
          </a:p>
          <a:p>
            <a:pPr hangingPunct="1">
              <a:lnSpc>
                <a:spcPct val="100000"/>
              </a:lnSpc>
            </a:pPr>
            <a:r>
              <a:rPr lang="cs-CZ" sz="2800" dirty="0">
                <a:solidFill>
                  <a:schemeClr val="tx2"/>
                </a:solidFill>
                <a:latin typeface="Abadi" panose="020B0604020104020204" pitchFamily="34" charset="0"/>
              </a:rPr>
              <a:t>	-Z-hypnotika zolpidem, zopiclon</a:t>
            </a:r>
          </a:p>
          <a:p>
            <a:pPr hangingPunct="1">
              <a:lnSpc>
                <a:spcPct val="100000"/>
              </a:lnSpc>
            </a:pPr>
            <a:r>
              <a:rPr lang="cs-CZ" sz="2800" dirty="0">
                <a:solidFill>
                  <a:schemeClr val="tx2"/>
                </a:solidFill>
                <a:latin typeface="Abadi" panose="020B0604020104020204" pitchFamily="34" charset="0"/>
              </a:rPr>
              <a:t>	-dvojí účinek (tlumivý nebo </a:t>
            </a:r>
            <a:r>
              <a:rPr lang="cs-CZ" sz="2800" dirty="0" err="1">
                <a:solidFill>
                  <a:schemeClr val="tx2"/>
                </a:solidFill>
                <a:latin typeface="Abadi" panose="020B0604020104020204" pitchFamily="34" charset="0"/>
              </a:rPr>
              <a:t>euforizující</a:t>
            </a:r>
            <a:r>
              <a:rPr lang="cs-CZ" sz="2800" dirty="0">
                <a:solidFill>
                  <a:schemeClr val="tx2"/>
                </a:solidFill>
                <a:latin typeface="Abadi" panose="020B0604020104020204" pitchFamily="34" charset="0"/>
              </a:rPr>
              <a:t>, 	exaltace)</a:t>
            </a:r>
          </a:p>
        </p:txBody>
      </p:sp>
    </p:spTree>
    <p:extLst>
      <p:ext uri="{BB962C8B-B14F-4D97-AF65-F5344CB8AC3E}">
        <p14:creationId xmlns:p14="http://schemas.microsoft.com/office/powerpoint/2010/main" val="27518416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2152650" y="365127"/>
            <a:ext cx="7886700" cy="1325563"/>
          </a:xfrm>
          <a:ln/>
        </p:spPr>
        <p:txBody>
          <a:bodyPr/>
          <a:lstStyle/>
          <a:p>
            <a:pPr>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cs-CZ" sz="4400" b="1" dirty="0">
                <a:latin typeface="Abadi" panose="020B0604020104020204" pitchFamily="34" charset="0"/>
              </a:rPr>
              <a:t>Závislost</a:t>
            </a:r>
          </a:p>
        </p:txBody>
      </p:sp>
      <p:sp>
        <p:nvSpPr>
          <p:cNvPr id="24578" name="Text Box 2"/>
          <p:cNvSpPr txBox="1">
            <a:spLocks noChangeArrowheads="1"/>
          </p:cNvSpPr>
          <p:nvPr/>
        </p:nvSpPr>
        <p:spPr bwMode="auto">
          <a:xfrm>
            <a:off x="2152650" y="1825625"/>
            <a:ext cx="7886700" cy="435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9pPr>
          </a:lstStyle>
          <a:p>
            <a:pPr hangingPunct="1">
              <a:lnSpc>
                <a:spcPct val="100000"/>
              </a:lnSpc>
            </a:pPr>
            <a:r>
              <a:rPr lang="cs-CZ" sz="2800" dirty="0">
                <a:solidFill>
                  <a:schemeClr val="tx2"/>
                </a:solidFill>
                <a:latin typeface="Abadi" panose="020B0604020104020204" pitchFamily="34" charset="0"/>
              </a:rPr>
              <a:t>3. opiáty</a:t>
            </a:r>
          </a:p>
          <a:p>
            <a:pPr hangingPunct="1">
              <a:lnSpc>
                <a:spcPct val="100000"/>
              </a:lnSpc>
            </a:pPr>
            <a:r>
              <a:rPr lang="cs-CZ" sz="2800" dirty="0">
                <a:solidFill>
                  <a:schemeClr val="tx2"/>
                </a:solidFill>
                <a:latin typeface="Abadi" panose="020B0604020104020204" pitchFamily="34" charset="0"/>
              </a:rPr>
              <a:t>	-</a:t>
            </a:r>
            <a:r>
              <a:rPr lang="cs-CZ" sz="2800" dirty="0" err="1">
                <a:solidFill>
                  <a:schemeClr val="tx2"/>
                </a:solidFill>
                <a:latin typeface="Abadi" panose="020B0604020104020204" pitchFamily="34" charset="0"/>
              </a:rPr>
              <a:t>tramadol</a:t>
            </a:r>
            <a:r>
              <a:rPr lang="cs-CZ" sz="2800" dirty="0">
                <a:solidFill>
                  <a:schemeClr val="tx2"/>
                </a:solidFill>
                <a:latin typeface="Abadi" panose="020B0604020104020204" pitchFamily="34" charset="0"/>
              </a:rPr>
              <a:t> (kombinace), kodein</a:t>
            </a:r>
          </a:p>
          <a:p>
            <a:pPr hangingPunct="1">
              <a:lnSpc>
                <a:spcPct val="100000"/>
              </a:lnSpc>
            </a:pPr>
            <a:r>
              <a:rPr lang="cs-CZ" sz="2800" dirty="0">
                <a:solidFill>
                  <a:schemeClr val="tx2"/>
                </a:solidFill>
                <a:latin typeface="Abadi" panose="020B0604020104020204" pitchFamily="34" charset="0"/>
              </a:rPr>
              <a:t>4. léky s budivým účinkem</a:t>
            </a:r>
          </a:p>
          <a:p>
            <a:pPr hangingPunct="1">
              <a:lnSpc>
                <a:spcPct val="100000"/>
              </a:lnSpc>
            </a:pPr>
            <a:r>
              <a:rPr lang="cs-CZ" sz="2800" dirty="0">
                <a:solidFill>
                  <a:schemeClr val="tx2"/>
                </a:solidFill>
                <a:latin typeface="Abadi" panose="020B0604020104020204" pitchFamily="34" charset="0"/>
              </a:rPr>
              <a:t>	-efedrin, pseudoefedrin</a:t>
            </a:r>
          </a:p>
          <a:p>
            <a:pPr hangingPunct="1">
              <a:lnSpc>
                <a:spcPct val="100000"/>
              </a:lnSpc>
            </a:pPr>
            <a:r>
              <a:rPr lang="cs-CZ" sz="2800" dirty="0">
                <a:solidFill>
                  <a:schemeClr val="tx2"/>
                </a:solidFill>
                <a:latin typeface="Abadi" panose="020B0604020104020204" pitchFamily="34" charset="0"/>
              </a:rPr>
              <a:t>	-</a:t>
            </a:r>
            <a:r>
              <a:rPr lang="cs-CZ" sz="2800" dirty="0" err="1">
                <a:solidFill>
                  <a:schemeClr val="tx2"/>
                </a:solidFill>
                <a:latin typeface="Abadi" panose="020B0604020104020204" pitchFamily="34" charset="0"/>
              </a:rPr>
              <a:t>nafazolin</a:t>
            </a:r>
            <a:r>
              <a:rPr lang="cs-CZ" sz="2800" dirty="0">
                <a:solidFill>
                  <a:schemeClr val="tx2"/>
                </a:solidFill>
                <a:latin typeface="Abadi" panose="020B0604020104020204" pitchFamily="34" charset="0"/>
              </a:rPr>
              <a:t> (</a:t>
            </a:r>
            <a:r>
              <a:rPr lang="cs-CZ" sz="2800" dirty="0" err="1">
                <a:solidFill>
                  <a:schemeClr val="tx2"/>
                </a:solidFill>
                <a:latin typeface="Abadi" panose="020B0604020104020204" pitchFamily="34" charset="0"/>
              </a:rPr>
              <a:t>Sanorin</a:t>
            </a:r>
            <a:r>
              <a:rPr lang="cs-CZ" sz="2800" dirty="0">
                <a:solidFill>
                  <a:schemeClr val="tx2"/>
                </a:solidFill>
                <a:latin typeface="Abadi" panose="020B0604020104020204" pitchFamily="34" charset="0"/>
              </a:rPr>
              <a:t>)</a:t>
            </a:r>
          </a:p>
          <a:p>
            <a:pPr hangingPunct="1">
              <a:lnSpc>
                <a:spcPct val="100000"/>
              </a:lnSpc>
            </a:pPr>
            <a:r>
              <a:rPr lang="cs-CZ" sz="2800" dirty="0">
                <a:solidFill>
                  <a:schemeClr val="tx2"/>
                </a:solidFill>
                <a:latin typeface="Abadi" panose="020B0604020104020204" pitchFamily="34" charset="0"/>
              </a:rPr>
              <a:t>	-není problém odvykací stav ale </a:t>
            </a:r>
            <a:r>
              <a:rPr lang="cs-CZ" sz="2800" dirty="0" err="1">
                <a:solidFill>
                  <a:schemeClr val="tx2"/>
                </a:solidFill>
                <a:latin typeface="Abadi" panose="020B0604020104020204" pitchFamily="34" charset="0"/>
              </a:rPr>
              <a:t>craving</a:t>
            </a:r>
            <a:r>
              <a:rPr lang="cs-CZ" sz="2800" dirty="0">
                <a:solidFill>
                  <a:schemeClr val="tx2"/>
                </a:solidFill>
                <a:latin typeface="Abadi" panose="020B0604020104020204" pitchFamily="34" charset="0"/>
              </a:rPr>
              <a:t> a zhoršené </a:t>
            </a:r>
          </a:p>
          <a:p>
            <a:pPr hangingPunct="1">
              <a:lnSpc>
                <a:spcPct val="100000"/>
              </a:lnSpc>
            </a:pPr>
            <a:r>
              <a:rPr lang="cs-CZ" sz="2800" dirty="0">
                <a:solidFill>
                  <a:schemeClr val="tx2"/>
                </a:solidFill>
                <a:latin typeface="Abadi" panose="020B0604020104020204" pitchFamily="34" charset="0"/>
              </a:rPr>
              <a:t>	 sebeovládání ve vztahu k budivé látce</a:t>
            </a:r>
          </a:p>
          <a:p>
            <a:pPr hangingPunct="1">
              <a:lnSpc>
                <a:spcPct val="100000"/>
              </a:lnSpc>
            </a:pPr>
            <a:r>
              <a:rPr lang="cs-CZ" sz="2800" dirty="0" err="1">
                <a:solidFill>
                  <a:schemeClr val="tx2"/>
                </a:solidFill>
                <a:latin typeface="Abadi" panose="020B0604020104020204" pitchFamily="34" charset="0"/>
              </a:rPr>
              <a:t>Abuzus</a:t>
            </a:r>
            <a:r>
              <a:rPr lang="cs-CZ" sz="2800" dirty="0">
                <a:solidFill>
                  <a:schemeClr val="tx2"/>
                </a:solidFill>
                <a:latin typeface="Abadi" panose="020B0604020104020204" pitchFamily="34" charset="0"/>
              </a:rPr>
              <a:t> (</a:t>
            </a:r>
            <a:r>
              <a:rPr lang="cs-CZ" sz="2800" dirty="0" err="1">
                <a:solidFill>
                  <a:schemeClr val="tx2"/>
                </a:solidFill>
                <a:latin typeface="Abadi" panose="020B0604020104020204" pitchFamily="34" charset="0"/>
              </a:rPr>
              <a:t>zneuživání</a:t>
            </a:r>
            <a:r>
              <a:rPr lang="cs-CZ" sz="2800" dirty="0">
                <a:solidFill>
                  <a:schemeClr val="tx2"/>
                </a:solidFill>
                <a:latin typeface="Abadi" panose="020B0604020104020204" pitchFamily="34" charset="0"/>
              </a:rPr>
              <a:t>) látek nevyvolávajících závislost (F55)</a:t>
            </a:r>
          </a:p>
          <a:p>
            <a:pPr hangingPunct="1">
              <a:lnSpc>
                <a:spcPct val="100000"/>
              </a:lnSpc>
            </a:pPr>
            <a:r>
              <a:rPr lang="cs-CZ" sz="2800" dirty="0">
                <a:solidFill>
                  <a:schemeClr val="tx2"/>
                </a:solidFill>
                <a:latin typeface="Abadi" panose="020B0604020104020204" pitchFamily="34" charset="0"/>
              </a:rPr>
              <a:t>	-ibuprofen, anabolika</a:t>
            </a:r>
          </a:p>
        </p:txBody>
      </p:sp>
    </p:spTree>
    <p:extLst>
      <p:ext uri="{BB962C8B-B14F-4D97-AF65-F5344CB8AC3E}">
        <p14:creationId xmlns:p14="http://schemas.microsoft.com/office/powerpoint/2010/main" val="39566706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2152650" y="365127"/>
            <a:ext cx="7886700" cy="1325563"/>
          </a:xfrm>
          <a:ln/>
        </p:spPr>
        <p:txBody>
          <a:bodyPr/>
          <a:lstStyle/>
          <a:p>
            <a:pPr>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cs-CZ" sz="4400" b="1" dirty="0">
                <a:latin typeface="Abadi" panose="020B0604020104020204" pitchFamily="34" charset="0"/>
              </a:rPr>
              <a:t>Závislost na alkoholu v ČR</a:t>
            </a:r>
          </a:p>
        </p:txBody>
      </p:sp>
      <p:sp>
        <p:nvSpPr>
          <p:cNvPr id="25602" name="Text Box 2"/>
          <p:cNvSpPr txBox="1">
            <a:spLocks noChangeArrowheads="1"/>
          </p:cNvSpPr>
          <p:nvPr/>
        </p:nvSpPr>
        <p:spPr bwMode="auto">
          <a:xfrm>
            <a:off x="2152650" y="1825625"/>
            <a:ext cx="7886700" cy="435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9pPr>
          </a:lstStyle>
          <a:p>
            <a:pPr hangingPunct="1">
              <a:lnSpc>
                <a:spcPct val="100000"/>
              </a:lnSpc>
            </a:pPr>
            <a:r>
              <a:rPr lang="cs-CZ" sz="2800" dirty="0">
                <a:solidFill>
                  <a:schemeClr val="tx2"/>
                </a:solidFill>
                <a:latin typeface="Abadi" panose="020B0604020104020204" pitchFamily="34" charset="0"/>
              </a:rPr>
              <a:t>každý 20. je závislý</a:t>
            </a:r>
          </a:p>
          <a:p>
            <a:pPr hangingPunct="1">
              <a:lnSpc>
                <a:spcPct val="100000"/>
              </a:lnSpc>
            </a:pPr>
            <a:r>
              <a:rPr lang="cs-CZ" sz="2800" dirty="0">
                <a:solidFill>
                  <a:schemeClr val="tx2"/>
                </a:solidFill>
                <a:latin typeface="Abadi" panose="020B0604020104020204" pitchFamily="34" charset="0"/>
              </a:rPr>
              <a:t>300-700 tisíc závislých</a:t>
            </a:r>
          </a:p>
          <a:p>
            <a:pPr hangingPunct="1">
              <a:lnSpc>
                <a:spcPct val="100000"/>
              </a:lnSpc>
            </a:pPr>
            <a:r>
              <a:rPr lang="cs-CZ" sz="2800" dirty="0">
                <a:solidFill>
                  <a:schemeClr val="tx2"/>
                </a:solidFill>
                <a:latin typeface="Abadi" panose="020B0604020104020204" pitchFamily="34" charset="0"/>
              </a:rPr>
              <a:t>10,4-16,5l čistého lihu/rok</a:t>
            </a:r>
          </a:p>
          <a:p>
            <a:pPr hangingPunct="1">
              <a:lnSpc>
                <a:spcPct val="100000"/>
              </a:lnSpc>
            </a:pPr>
            <a:r>
              <a:rPr lang="cs-CZ" sz="2800" dirty="0">
                <a:solidFill>
                  <a:schemeClr val="tx2"/>
                </a:solidFill>
                <a:latin typeface="Abadi" panose="020B0604020104020204" pitchFamily="34" charset="0"/>
              </a:rPr>
              <a:t>úmrtí 4000 mužů/rok</a:t>
            </a:r>
          </a:p>
          <a:p>
            <a:pPr hangingPunct="1">
              <a:lnSpc>
                <a:spcPct val="100000"/>
              </a:lnSpc>
            </a:pPr>
            <a:r>
              <a:rPr lang="cs-CZ" sz="2800" dirty="0">
                <a:solidFill>
                  <a:schemeClr val="tx2"/>
                </a:solidFill>
                <a:latin typeface="Abadi" panose="020B0604020104020204" pitchFamily="34" charset="0"/>
              </a:rPr>
              <a:t>	2000 žen/rok</a:t>
            </a:r>
          </a:p>
          <a:p>
            <a:pPr hangingPunct="1">
              <a:lnSpc>
                <a:spcPct val="100000"/>
              </a:lnSpc>
            </a:pPr>
            <a:r>
              <a:rPr lang="cs-CZ" sz="2800" dirty="0">
                <a:solidFill>
                  <a:schemeClr val="tx2"/>
                </a:solidFill>
                <a:latin typeface="Abadi" panose="020B0604020104020204" pitchFamily="34" charset="0"/>
              </a:rPr>
              <a:t>hranice "prospěšného" pití 	muž 3 dcl/3-5x/týden</a:t>
            </a:r>
          </a:p>
          <a:p>
            <a:pPr hangingPunct="1">
              <a:lnSpc>
                <a:spcPct val="100000"/>
              </a:lnSpc>
            </a:pPr>
            <a:r>
              <a:rPr lang="cs-CZ" sz="2800" dirty="0">
                <a:solidFill>
                  <a:schemeClr val="tx2"/>
                </a:solidFill>
                <a:latin typeface="Abadi" panose="020B0604020104020204" pitchFamily="34" charset="0"/>
              </a:rPr>
              <a:t>					žena 2 dcl/3-5x/týden</a:t>
            </a:r>
          </a:p>
        </p:txBody>
      </p:sp>
    </p:spTree>
    <p:extLst>
      <p:ext uri="{BB962C8B-B14F-4D97-AF65-F5344CB8AC3E}">
        <p14:creationId xmlns:p14="http://schemas.microsoft.com/office/powerpoint/2010/main" val="21230530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2152650" y="365127"/>
            <a:ext cx="7886700" cy="1325563"/>
          </a:xfrm>
          <a:ln/>
        </p:spPr>
        <p:txBody>
          <a:bodyPr>
            <a:normAutofit fontScale="90000"/>
          </a:bodyPr>
          <a:lstStyle/>
          <a:p>
            <a:pPr>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cs-CZ" sz="3200" b="1" dirty="0">
                <a:latin typeface="Abadi" panose="020B0604020104020204" pitchFamily="34" charset="0"/>
              </a:rPr>
              <a:t>Duševní poruchy a poruchy chování způsobené užíváním psychoaktivních látek	  F10.X – F19.X</a:t>
            </a:r>
          </a:p>
        </p:txBody>
      </p:sp>
      <p:sp>
        <p:nvSpPr>
          <p:cNvPr id="26626" name="Text Box 2"/>
          <p:cNvSpPr txBox="1">
            <a:spLocks noChangeArrowheads="1"/>
          </p:cNvSpPr>
          <p:nvPr/>
        </p:nvSpPr>
        <p:spPr bwMode="auto">
          <a:xfrm>
            <a:off x="2152650" y="1825625"/>
            <a:ext cx="7886700" cy="435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9pPr>
          </a:lstStyle>
          <a:p>
            <a:pPr hangingPunct="1">
              <a:lnSpc>
                <a:spcPct val="100000"/>
              </a:lnSpc>
            </a:pPr>
            <a:r>
              <a:rPr lang="cs-CZ" sz="2800" dirty="0">
                <a:solidFill>
                  <a:schemeClr val="tx2"/>
                </a:solidFill>
                <a:latin typeface="Abadi" panose="020B0604020104020204" pitchFamily="34" charset="0"/>
              </a:rPr>
              <a:t>.0 akutní intoxikace</a:t>
            </a:r>
          </a:p>
          <a:p>
            <a:pPr hangingPunct="1">
              <a:lnSpc>
                <a:spcPct val="100000"/>
              </a:lnSpc>
            </a:pPr>
            <a:r>
              <a:rPr lang="cs-CZ" sz="2800" dirty="0">
                <a:solidFill>
                  <a:schemeClr val="tx2"/>
                </a:solidFill>
                <a:latin typeface="Abadi" panose="020B0604020104020204" pitchFamily="34" charset="0"/>
              </a:rPr>
              <a:t>.1 škodlivé užívání (</a:t>
            </a:r>
            <a:r>
              <a:rPr lang="cs-CZ" sz="2800" dirty="0" err="1">
                <a:solidFill>
                  <a:schemeClr val="tx2"/>
                </a:solidFill>
                <a:latin typeface="Abadi" panose="020B0604020104020204" pitchFamily="34" charset="0"/>
              </a:rPr>
              <a:t>abuzus</a:t>
            </a:r>
            <a:r>
              <a:rPr lang="cs-CZ" sz="2800" dirty="0">
                <a:solidFill>
                  <a:schemeClr val="tx2"/>
                </a:solidFill>
                <a:latin typeface="Abadi" panose="020B0604020104020204" pitchFamily="34" charset="0"/>
              </a:rPr>
              <a:t>)</a:t>
            </a:r>
          </a:p>
          <a:p>
            <a:pPr hangingPunct="1">
              <a:lnSpc>
                <a:spcPct val="100000"/>
              </a:lnSpc>
            </a:pPr>
            <a:r>
              <a:rPr lang="cs-CZ" sz="2800" dirty="0">
                <a:solidFill>
                  <a:schemeClr val="tx2"/>
                </a:solidFill>
                <a:latin typeface="Abadi" panose="020B0604020104020204" pitchFamily="34" charset="0"/>
              </a:rPr>
              <a:t>.2 syndrom závislosti</a:t>
            </a:r>
          </a:p>
          <a:p>
            <a:pPr hangingPunct="1">
              <a:lnSpc>
                <a:spcPct val="100000"/>
              </a:lnSpc>
            </a:pPr>
            <a:r>
              <a:rPr lang="cs-CZ" sz="2800" dirty="0">
                <a:solidFill>
                  <a:schemeClr val="tx2"/>
                </a:solidFill>
                <a:latin typeface="Abadi" panose="020B0604020104020204" pitchFamily="34" charset="0"/>
              </a:rPr>
              <a:t>.3 odvykací stav</a:t>
            </a:r>
          </a:p>
          <a:p>
            <a:pPr hangingPunct="1">
              <a:lnSpc>
                <a:spcPct val="100000"/>
              </a:lnSpc>
            </a:pPr>
            <a:r>
              <a:rPr lang="cs-CZ" sz="2800" dirty="0">
                <a:solidFill>
                  <a:schemeClr val="tx2"/>
                </a:solidFill>
                <a:latin typeface="Abadi" panose="020B0604020104020204" pitchFamily="34" charset="0"/>
              </a:rPr>
              <a:t>.4 odvykací stav s deliriem</a:t>
            </a:r>
          </a:p>
          <a:p>
            <a:pPr hangingPunct="1">
              <a:lnSpc>
                <a:spcPct val="100000"/>
              </a:lnSpc>
            </a:pPr>
            <a:r>
              <a:rPr lang="cs-CZ" sz="2800" dirty="0">
                <a:solidFill>
                  <a:schemeClr val="tx2"/>
                </a:solidFill>
                <a:latin typeface="Abadi" panose="020B0604020104020204" pitchFamily="34" charset="0"/>
              </a:rPr>
              <a:t>.5 psychotická porucha akutní</a:t>
            </a:r>
          </a:p>
          <a:p>
            <a:pPr hangingPunct="1">
              <a:lnSpc>
                <a:spcPct val="100000"/>
              </a:lnSpc>
            </a:pPr>
            <a:r>
              <a:rPr lang="cs-CZ" sz="2800" dirty="0">
                <a:solidFill>
                  <a:schemeClr val="tx2"/>
                </a:solidFill>
                <a:latin typeface="Abadi" panose="020B0604020104020204" pitchFamily="34" charset="0"/>
              </a:rPr>
              <a:t>.6 amnestický syndrom</a:t>
            </a:r>
          </a:p>
          <a:p>
            <a:pPr hangingPunct="1">
              <a:lnSpc>
                <a:spcPct val="100000"/>
              </a:lnSpc>
            </a:pPr>
            <a:r>
              <a:rPr lang="cs-CZ" sz="2800" dirty="0">
                <a:solidFill>
                  <a:schemeClr val="tx2"/>
                </a:solidFill>
                <a:latin typeface="Abadi" panose="020B0604020104020204" pitchFamily="34" charset="0"/>
              </a:rPr>
              <a:t>.7 psychotická porucha reziduální a s pozdním nástupem</a:t>
            </a:r>
          </a:p>
          <a:p>
            <a:pPr hangingPunct="1">
              <a:lnSpc>
                <a:spcPct val="100000"/>
              </a:lnSpc>
            </a:pPr>
            <a:r>
              <a:rPr lang="cs-CZ" sz="2800" dirty="0">
                <a:solidFill>
                  <a:schemeClr val="tx2"/>
                </a:solidFill>
                <a:latin typeface="Abadi" panose="020B0604020104020204" pitchFamily="34" charset="0"/>
              </a:rPr>
              <a:t>.8 jiné duševní poruchy a poruchy chování</a:t>
            </a:r>
          </a:p>
          <a:p>
            <a:pPr hangingPunct="1">
              <a:lnSpc>
                <a:spcPct val="100000"/>
              </a:lnSpc>
            </a:pPr>
            <a:r>
              <a:rPr lang="cs-CZ" sz="2800" dirty="0">
                <a:solidFill>
                  <a:schemeClr val="tx2"/>
                </a:solidFill>
                <a:latin typeface="Abadi" panose="020B0604020104020204" pitchFamily="34" charset="0"/>
              </a:rPr>
              <a:t>.9 neurčené duševní poruchy</a:t>
            </a:r>
          </a:p>
        </p:txBody>
      </p:sp>
    </p:spTree>
    <p:extLst>
      <p:ext uri="{BB962C8B-B14F-4D97-AF65-F5344CB8AC3E}">
        <p14:creationId xmlns:p14="http://schemas.microsoft.com/office/powerpoint/2010/main" val="15826952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1751419" y="365127"/>
            <a:ext cx="8633538" cy="1325563"/>
          </a:xfrm>
          <a:ln/>
        </p:spPr>
        <p:txBody>
          <a:bodyPr/>
          <a:lstStyle/>
          <a:p>
            <a:pPr>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cs-CZ" sz="4400" b="1" dirty="0">
                <a:latin typeface="Abadi" panose="020B0604020104020204" pitchFamily="34" charset="0"/>
              </a:rPr>
              <a:t>Možnosti intervence u uživatelů NL</a:t>
            </a:r>
          </a:p>
        </p:txBody>
      </p:sp>
      <p:sp>
        <p:nvSpPr>
          <p:cNvPr id="27650" name="Text Box 2"/>
          <p:cNvSpPr txBox="1">
            <a:spLocks noChangeArrowheads="1"/>
          </p:cNvSpPr>
          <p:nvPr/>
        </p:nvSpPr>
        <p:spPr bwMode="auto">
          <a:xfrm>
            <a:off x="2152650" y="1825625"/>
            <a:ext cx="7886700" cy="435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charset="0"/>
                <a:ea typeface="Microsoft YaHei" charset="-122"/>
              </a:defRPr>
            </a:lvl9pPr>
          </a:lstStyle>
          <a:p>
            <a:pPr hangingPunct="1">
              <a:lnSpc>
                <a:spcPct val="100000"/>
              </a:lnSpc>
            </a:pPr>
            <a:r>
              <a:rPr lang="cs-CZ" sz="2800" dirty="0">
                <a:solidFill>
                  <a:schemeClr val="tx2"/>
                </a:solidFill>
                <a:latin typeface="Abadi" panose="020B0604020104020204" pitchFamily="34" charset="0"/>
              </a:rPr>
              <a:t>přístup k NL a jejich uživatelům se historicky </a:t>
            </a:r>
            <a:r>
              <a:rPr lang="cs-CZ" sz="2800" dirty="0" err="1">
                <a:solidFill>
                  <a:schemeClr val="tx2"/>
                </a:solidFill>
                <a:latin typeface="Abadi" panose="020B0604020104020204" pitchFamily="34" charset="0"/>
              </a:rPr>
              <a:t>proměnoval</a:t>
            </a:r>
            <a:endParaRPr lang="cs-CZ" sz="2800" dirty="0">
              <a:solidFill>
                <a:schemeClr val="tx2"/>
              </a:solidFill>
              <a:latin typeface="Abadi" panose="020B0604020104020204" pitchFamily="34" charset="0"/>
            </a:endParaRPr>
          </a:p>
          <a:p>
            <a:pPr hangingPunct="1">
              <a:lnSpc>
                <a:spcPct val="100000"/>
              </a:lnSpc>
            </a:pPr>
            <a:endParaRPr lang="cs-CZ" sz="2800" dirty="0">
              <a:solidFill>
                <a:schemeClr val="tx2"/>
              </a:solidFill>
              <a:latin typeface="Abadi" panose="020B0604020104020204" pitchFamily="34" charset="0"/>
            </a:endParaRPr>
          </a:p>
          <a:p>
            <a:pPr hangingPunct="1">
              <a:lnSpc>
                <a:spcPct val="100000"/>
              </a:lnSpc>
            </a:pPr>
            <a:r>
              <a:rPr lang="cs-CZ" sz="2800" b="1" dirty="0" err="1">
                <a:solidFill>
                  <a:schemeClr val="tx2"/>
                </a:solidFill>
                <a:latin typeface="Abadi" panose="020B0604020104020204" pitchFamily="34" charset="0"/>
              </a:rPr>
              <a:t>harm</a:t>
            </a:r>
            <a:r>
              <a:rPr lang="cs-CZ" sz="2800" b="1" dirty="0">
                <a:solidFill>
                  <a:schemeClr val="tx2"/>
                </a:solidFill>
                <a:latin typeface="Abadi" panose="020B0604020104020204" pitchFamily="34" charset="0"/>
              </a:rPr>
              <a:t> </a:t>
            </a:r>
            <a:r>
              <a:rPr lang="cs-CZ" sz="2800" b="1" dirty="0" err="1">
                <a:solidFill>
                  <a:schemeClr val="tx2"/>
                </a:solidFill>
                <a:latin typeface="Abadi" panose="020B0604020104020204" pitchFamily="34" charset="0"/>
              </a:rPr>
              <a:t>reduction</a:t>
            </a:r>
            <a:r>
              <a:rPr lang="cs-CZ" sz="2800" b="1" dirty="0">
                <a:solidFill>
                  <a:schemeClr val="tx2"/>
                </a:solidFill>
                <a:latin typeface="Abadi" panose="020B0604020104020204" pitchFamily="34" charset="0"/>
              </a:rPr>
              <a:t> (HR)</a:t>
            </a:r>
          </a:p>
          <a:p>
            <a:pPr hangingPunct="1">
              <a:lnSpc>
                <a:spcPct val="100000"/>
              </a:lnSpc>
            </a:pPr>
            <a:r>
              <a:rPr lang="cs-CZ" sz="2800" b="1" dirty="0">
                <a:solidFill>
                  <a:schemeClr val="tx2"/>
                </a:solidFill>
                <a:latin typeface="Abadi" panose="020B0604020104020204" pitchFamily="34" charset="0"/>
              </a:rPr>
              <a:t>	</a:t>
            </a:r>
            <a:r>
              <a:rPr lang="cs-CZ" sz="2800" dirty="0">
                <a:solidFill>
                  <a:schemeClr val="tx2"/>
                </a:solidFill>
                <a:latin typeface="Abadi" panose="020B0604020104020204" pitchFamily="34" charset="0"/>
              </a:rPr>
              <a:t>-snižování poškození/škod</a:t>
            </a:r>
          </a:p>
          <a:p>
            <a:pPr hangingPunct="1">
              <a:lnSpc>
                <a:spcPct val="100000"/>
              </a:lnSpc>
            </a:pPr>
            <a:r>
              <a:rPr lang="cs-CZ" sz="2800" dirty="0">
                <a:solidFill>
                  <a:schemeClr val="tx2"/>
                </a:solidFill>
                <a:latin typeface="Abadi" panose="020B0604020104020204" pitchFamily="34" charset="0"/>
              </a:rPr>
              <a:t>	-akceptujeme fakt, že legální a nelegální 	drogy jsou součástí našeho světa</a:t>
            </a:r>
          </a:p>
        </p:txBody>
      </p:sp>
    </p:spTree>
    <p:extLst>
      <p:ext uri="{BB962C8B-B14F-4D97-AF65-F5344CB8AC3E}">
        <p14:creationId xmlns:p14="http://schemas.microsoft.com/office/powerpoint/2010/main" val="37832001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4C42CC-4202-4207-AF40-A3F20F3EDEDB}"/>
              </a:ext>
            </a:extLst>
          </p:cNvPr>
          <p:cNvSpPr>
            <a:spLocks noGrp="1"/>
          </p:cNvSpPr>
          <p:nvPr>
            <p:ph type="title"/>
          </p:nvPr>
        </p:nvSpPr>
        <p:spPr/>
        <p:txBody>
          <a:bodyPr/>
          <a:lstStyle/>
          <a:p>
            <a:r>
              <a:rPr lang="cs-CZ" dirty="0">
                <a:latin typeface="Abadi" panose="020B0604020104020204" pitchFamily="34" charset="0"/>
              </a:rPr>
              <a:t>Mentální retardace</a:t>
            </a:r>
          </a:p>
        </p:txBody>
      </p:sp>
      <p:sp>
        <p:nvSpPr>
          <p:cNvPr id="3" name="Zástupný obsah 2">
            <a:extLst>
              <a:ext uri="{FF2B5EF4-FFF2-40B4-BE49-F238E27FC236}">
                <a16:creationId xmlns:a16="http://schemas.microsoft.com/office/drawing/2014/main" id="{42E28612-24D0-4E02-9EF1-C8EA871B37EA}"/>
              </a:ext>
            </a:extLst>
          </p:cNvPr>
          <p:cNvSpPr>
            <a:spLocks noGrp="1"/>
          </p:cNvSpPr>
          <p:nvPr>
            <p:ph idx="1"/>
          </p:nvPr>
        </p:nvSpPr>
        <p:spPr>
          <a:xfrm>
            <a:off x="913795" y="1732449"/>
            <a:ext cx="10353762" cy="4640359"/>
          </a:xfrm>
        </p:spPr>
        <p:txBody>
          <a:bodyPr>
            <a:normAutofit fontScale="92500" lnSpcReduction="10000"/>
          </a:bodyPr>
          <a:lstStyle/>
          <a:p>
            <a:r>
              <a:rPr lang="cs-CZ" dirty="0">
                <a:latin typeface="Abadi" panose="020B0604020104020204" pitchFamily="34" charset="0"/>
              </a:rPr>
              <a:t>nedostatečný vývoj intelektu a rozumových schopností</a:t>
            </a:r>
          </a:p>
          <a:p>
            <a:r>
              <a:rPr lang="cs-CZ" dirty="0">
                <a:latin typeface="Abadi" panose="020B0604020104020204" pitchFamily="34" charset="0"/>
              </a:rPr>
              <a:t>vrozená, nebo vzniká v ranném věku (do 2 let)</a:t>
            </a:r>
          </a:p>
          <a:p>
            <a:r>
              <a:rPr lang="cs-CZ" dirty="0">
                <a:latin typeface="Abadi" panose="020B0604020104020204" pitchFamily="34" charset="0"/>
              </a:rPr>
              <a:t>postižení je trvalé, manifestuje se snížením schopnosti porozumět okolí, přizpůsobovat se a zvládat samostatné nároky života</a:t>
            </a:r>
          </a:p>
          <a:p>
            <a:r>
              <a:rPr lang="cs-CZ" dirty="0">
                <a:latin typeface="Abadi" panose="020B0604020104020204" pitchFamily="34" charset="0"/>
              </a:rPr>
              <a:t>různé příčiny</a:t>
            </a:r>
          </a:p>
          <a:p>
            <a:pPr lvl="1"/>
            <a:r>
              <a:rPr lang="cs-CZ" dirty="0">
                <a:latin typeface="Abadi" panose="020B0604020104020204" pitchFamily="34" charset="0"/>
              </a:rPr>
              <a:t>genetické – chromozomální odchylky (</a:t>
            </a:r>
            <a:r>
              <a:rPr lang="cs-CZ" dirty="0" err="1">
                <a:latin typeface="Abadi" panose="020B0604020104020204" pitchFamily="34" charset="0"/>
              </a:rPr>
              <a:t>down</a:t>
            </a:r>
            <a:r>
              <a:rPr lang="cs-CZ" dirty="0">
                <a:latin typeface="Abadi" panose="020B0604020104020204" pitchFamily="34" charset="0"/>
              </a:rPr>
              <a:t>, </a:t>
            </a:r>
            <a:r>
              <a:rPr lang="cs-CZ" dirty="0" err="1">
                <a:latin typeface="Abadi" panose="020B0604020104020204" pitchFamily="34" charset="0"/>
              </a:rPr>
              <a:t>klinefelter</a:t>
            </a:r>
            <a:r>
              <a:rPr lang="cs-CZ" dirty="0">
                <a:latin typeface="Abadi" panose="020B0604020104020204" pitchFamily="34" charset="0"/>
              </a:rPr>
              <a:t>, turner)</a:t>
            </a:r>
          </a:p>
          <a:p>
            <a:pPr lvl="1"/>
            <a:r>
              <a:rPr lang="cs-CZ" dirty="0">
                <a:latin typeface="Abadi" panose="020B0604020104020204" pitchFamily="34" charset="0"/>
              </a:rPr>
              <a:t>metabolické – </a:t>
            </a:r>
            <a:r>
              <a:rPr lang="cs-CZ" dirty="0" err="1">
                <a:latin typeface="Abadi" panose="020B0604020104020204" pitchFamily="34" charset="0"/>
              </a:rPr>
              <a:t>amk</a:t>
            </a:r>
            <a:r>
              <a:rPr lang="cs-CZ" dirty="0">
                <a:latin typeface="Abadi" panose="020B0604020104020204" pitchFamily="34" charset="0"/>
              </a:rPr>
              <a:t>, sacharidy, lipidy</a:t>
            </a:r>
          </a:p>
          <a:p>
            <a:pPr lvl="1"/>
            <a:r>
              <a:rPr lang="cs-CZ" dirty="0" err="1">
                <a:latin typeface="Abadi" panose="020B0604020104020204" pitchFamily="34" charset="0"/>
              </a:rPr>
              <a:t>heterodegenerativní</a:t>
            </a:r>
            <a:r>
              <a:rPr lang="cs-CZ" dirty="0">
                <a:latin typeface="Abadi" panose="020B0604020104020204" pitchFamily="34" charset="0"/>
              </a:rPr>
              <a:t> choroby</a:t>
            </a:r>
          </a:p>
          <a:p>
            <a:pPr lvl="1"/>
            <a:r>
              <a:rPr lang="cs-CZ" dirty="0">
                <a:latin typeface="Abadi" panose="020B0604020104020204" pitchFamily="34" charset="0"/>
              </a:rPr>
              <a:t>toxické postižení </a:t>
            </a:r>
            <a:r>
              <a:rPr lang="cs-CZ" dirty="0" err="1">
                <a:latin typeface="Abadi" panose="020B0604020104020204" pitchFamily="34" charset="0"/>
              </a:rPr>
              <a:t>cns</a:t>
            </a:r>
            <a:r>
              <a:rPr lang="cs-CZ" dirty="0">
                <a:latin typeface="Abadi" panose="020B0604020104020204" pitchFamily="34" charset="0"/>
              </a:rPr>
              <a:t> – alkohol</a:t>
            </a:r>
          </a:p>
          <a:p>
            <a:pPr lvl="1"/>
            <a:r>
              <a:rPr lang="cs-CZ" dirty="0">
                <a:latin typeface="Abadi" panose="020B0604020104020204" pitchFamily="34" charset="0"/>
              </a:rPr>
              <a:t>ischemie </a:t>
            </a:r>
            <a:r>
              <a:rPr lang="cs-CZ" dirty="0" err="1">
                <a:latin typeface="Abadi" panose="020B0604020104020204" pitchFamily="34" charset="0"/>
              </a:rPr>
              <a:t>cns</a:t>
            </a:r>
            <a:r>
              <a:rPr lang="cs-CZ" dirty="0">
                <a:latin typeface="Abadi" panose="020B0604020104020204" pitchFamily="34" charset="0"/>
              </a:rPr>
              <a:t>, hypoxie </a:t>
            </a:r>
            <a:r>
              <a:rPr lang="cs-CZ" dirty="0" err="1">
                <a:latin typeface="Abadi" panose="020B0604020104020204" pitchFamily="34" charset="0"/>
              </a:rPr>
              <a:t>cns</a:t>
            </a:r>
            <a:r>
              <a:rPr lang="cs-CZ" dirty="0">
                <a:latin typeface="Abadi" panose="020B0604020104020204" pitchFamily="34" charset="0"/>
              </a:rPr>
              <a:t>, hormonální poruchy</a:t>
            </a:r>
          </a:p>
          <a:p>
            <a:pPr lvl="1"/>
            <a:r>
              <a:rPr lang="cs-CZ" dirty="0">
                <a:latin typeface="Abadi" panose="020B0604020104020204" pitchFamily="34" charset="0"/>
              </a:rPr>
              <a:t>sociokulturní vlivy, neadekvátní a nepodnětná péče</a:t>
            </a:r>
          </a:p>
          <a:p>
            <a:r>
              <a:rPr lang="cs-CZ" dirty="0">
                <a:latin typeface="Abadi" panose="020B0604020104020204" pitchFamily="34" charset="0"/>
              </a:rPr>
              <a:t>obvykle postižení chování</a:t>
            </a:r>
          </a:p>
        </p:txBody>
      </p:sp>
    </p:spTree>
    <p:extLst>
      <p:ext uri="{BB962C8B-B14F-4D97-AF65-F5344CB8AC3E}">
        <p14:creationId xmlns:p14="http://schemas.microsoft.com/office/powerpoint/2010/main" val="329348789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8BC4C3-6172-4D48-B390-8F84C1D9927C}"/>
              </a:ext>
            </a:extLst>
          </p:cNvPr>
          <p:cNvSpPr>
            <a:spLocks noGrp="1"/>
          </p:cNvSpPr>
          <p:nvPr>
            <p:ph type="title"/>
          </p:nvPr>
        </p:nvSpPr>
        <p:spPr/>
        <p:txBody>
          <a:bodyPr/>
          <a:lstStyle/>
          <a:p>
            <a:r>
              <a:rPr lang="cs-CZ" dirty="0">
                <a:latin typeface="Abadi" panose="020B0604020104020204" pitchFamily="34" charset="0"/>
              </a:rPr>
              <a:t>Mentální retardace</a:t>
            </a:r>
            <a:endParaRPr lang="cs-CZ" dirty="0"/>
          </a:p>
        </p:txBody>
      </p:sp>
      <p:sp>
        <p:nvSpPr>
          <p:cNvPr id="3" name="Zástupný obsah 2">
            <a:extLst>
              <a:ext uri="{FF2B5EF4-FFF2-40B4-BE49-F238E27FC236}">
                <a16:creationId xmlns:a16="http://schemas.microsoft.com/office/drawing/2014/main" id="{BD882490-F0E4-4905-9D89-A474EC1C4A9A}"/>
              </a:ext>
            </a:extLst>
          </p:cNvPr>
          <p:cNvSpPr>
            <a:spLocks noGrp="1"/>
          </p:cNvSpPr>
          <p:nvPr>
            <p:ph idx="1"/>
          </p:nvPr>
        </p:nvSpPr>
        <p:spPr>
          <a:xfrm>
            <a:off x="913795" y="1732449"/>
            <a:ext cx="10353762" cy="4789649"/>
          </a:xfrm>
        </p:spPr>
        <p:txBody>
          <a:bodyPr>
            <a:normAutofit fontScale="92500" lnSpcReduction="20000"/>
          </a:bodyPr>
          <a:lstStyle/>
          <a:p>
            <a:r>
              <a:rPr lang="cs-CZ" dirty="0">
                <a:latin typeface="Abadi" panose="020B0604020104020204" pitchFamily="34" charset="0"/>
              </a:rPr>
              <a:t>symptomy mentální retardace jsou odstupňované podle hloubky postižení</a:t>
            </a:r>
          </a:p>
          <a:p>
            <a:pPr lvl="1"/>
            <a:r>
              <a:rPr lang="cs-CZ" dirty="0">
                <a:latin typeface="Abadi" panose="020B0604020104020204" pitchFamily="34" charset="0"/>
              </a:rPr>
              <a:t>pokles zvídavosti</a:t>
            </a:r>
          </a:p>
          <a:p>
            <a:pPr lvl="1"/>
            <a:r>
              <a:rPr lang="cs-CZ" dirty="0">
                <a:latin typeface="Abadi" panose="020B0604020104020204" pitchFamily="34" charset="0"/>
              </a:rPr>
              <a:t>horší orientace v běžném prostředí s potřebou dlouhodobé podpory a pomoci, závislost na pečujících osobách</a:t>
            </a:r>
          </a:p>
          <a:p>
            <a:pPr lvl="1"/>
            <a:r>
              <a:rPr lang="cs-CZ" dirty="0">
                <a:latin typeface="Abadi" panose="020B0604020104020204" pitchFamily="34" charset="0"/>
              </a:rPr>
              <a:t>rigidní, simplexní a stereotypní myšlení, bez schopnosti abstrakce</a:t>
            </a:r>
          </a:p>
          <a:p>
            <a:pPr lvl="1"/>
            <a:r>
              <a:rPr lang="cs-CZ" dirty="0">
                <a:latin typeface="Abadi" panose="020B0604020104020204" pitchFamily="34" charset="0"/>
              </a:rPr>
              <a:t>snížená kritičnost, vyšší sugestibilita</a:t>
            </a:r>
          </a:p>
          <a:p>
            <a:pPr lvl="1"/>
            <a:r>
              <a:rPr lang="cs-CZ" dirty="0">
                <a:latin typeface="Abadi" panose="020B0604020104020204" pitchFamily="34" charset="0"/>
              </a:rPr>
              <a:t>neschopnost uvědomit si rizika a hrozící nebezpečí</a:t>
            </a:r>
          </a:p>
          <a:p>
            <a:pPr lvl="1"/>
            <a:r>
              <a:rPr lang="cs-CZ" dirty="0">
                <a:latin typeface="Abadi" panose="020B0604020104020204" pitchFamily="34" charset="0"/>
              </a:rPr>
              <a:t>řeč</a:t>
            </a:r>
          </a:p>
          <a:p>
            <a:pPr lvl="2"/>
            <a:r>
              <a:rPr lang="cs-CZ" dirty="0">
                <a:latin typeface="Abadi" panose="020B0604020104020204" pitchFamily="34" charset="0"/>
              </a:rPr>
              <a:t>různě postižená</a:t>
            </a:r>
          </a:p>
          <a:p>
            <a:pPr lvl="2"/>
            <a:r>
              <a:rPr lang="cs-CZ" dirty="0">
                <a:latin typeface="Abadi" panose="020B0604020104020204" pitchFamily="34" charset="0"/>
              </a:rPr>
              <a:t>schopnost neverbální komunikace – jsou vnímaví</a:t>
            </a:r>
          </a:p>
          <a:p>
            <a:pPr lvl="1"/>
            <a:r>
              <a:rPr lang="cs-CZ" dirty="0">
                <a:latin typeface="Abadi" panose="020B0604020104020204" pitchFamily="34" charset="0"/>
              </a:rPr>
              <a:t>učení – převážně mechanické, omezení dle stupně závažnosti</a:t>
            </a:r>
          </a:p>
          <a:p>
            <a:pPr lvl="1"/>
            <a:r>
              <a:rPr lang="cs-CZ" dirty="0">
                <a:latin typeface="Abadi" panose="020B0604020104020204" pitchFamily="34" charset="0"/>
              </a:rPr>
              <a:t>emoce – zvýšená dráždivost, sklon k emočním (i agresivním) reakcím</a:t>
            </a:r>
          </a:p>
          <a:p>
            <a:pPr lvl="2"/>
            <a:r>
              <a:rPr lang="cs-CZ" dirty="0">
                <a:latin typeface="Abadi" panose="020B0604020104020204" pitchFamily="34" charset="0"/>
              </a:rPr>
              <a:t>emoční oploštělost, apatická pasivita</a:t>
            </a:r>
          </a:p>
          <a:p>
            <a:pPr lvl="2"/>
            <a:r>
              <a:rPr lang="cs-CZ" dirty="0">
                <a:latin typeface="Abadi" panose="020B0604020104020204" pitchFamily="34" charset="0"/>
              </a:rPr>
              <a:t>zvýšená frustrační tolerance, schopnost sebeovládání</a:t>
            </a:r>
          </a:p>
          <a:p>
            <a:pPr lvl="1"/>
            <a:r>
              <a:rPr lang="cs-CZ" dirty="0">
                <a:latin typeface="Abadi" panose="020B0604020104020204" pitchFamily="34" charset="0"/>
              </a:rPr>
              <a:t>nekritické a zkreslené vlastní sebepojetí a sebehodnocení</a:t>
            </a:r>
          </a:p>
        </p:txBody>
      </p:sp>
    </p:spTree>
    <p:extLst>
      <p:ext uri="{BB962C8B-B14F-4D97-AF65-F5344CB8AC3E}">
        <p14:creationId xmlns:p14="http://schemas.microsoft.com/office/powerpoint/2010/main" val="3553349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dirty="0">
                <a:latin typeface="Abadi" panose="020B0604020104020204" pitchFamily="34" charset="0"/>
                <a:cs typeface="Arial" pitchFamily="34" charset="0"/>
              </a:rPr>
              <a:t>Středověk</a:t>
            </a:r>
          </a:p>
        </p:txBody>
      </p:sp>
      <p:sp>
        <p:nvSpPr>
          <p:cNvPr id="3" name="Zástupný symbol pro obsah 2"/>
          <p:cNvSpPr>
            <a:spLocks noGrp="1"/>
          </p:cNvSpPr>
          <p:nvPr>
            <p:ph idx="1"/>
          </p:nvPr>
        </p:nvSpPr>
        <p:spPr/>
        <p:txBody>
          <a:bodyPr>
            <a:normAutofit/>
          </a:bodyPr>
          <a:lstStyle/>
          <a:p>
            <a:pPr marL="0" indent="0">
              <a:lnSpc>
                <a:spcPts val="3000"/>
              </a:lnSpc>
              <a:spcBef>
                <a:spcPts val="0"/>
              </a:spcBef>
              <a:buNone/>
            </a:pPr>
            <a:r>
              <a:rPr lang="cs-CZ" sz="2800" dirty="0">
                <a:latin typeface="Abadi" panose="020B0604020104020204" pitchFamily="34" charset="0"/>
                <a:cs typeface="Arial" pitchFamily="34" charset="0"/>
              </a:rPr>
              <a:t>šílenství = čarodějnictví</a:t>
            </a:r>
          </a:p>
          <a:p>
            <a:pPr marL="0" indent="0">
              <a:lnSpc>
                <a:spcPts val="3000"/>
              </a:lnSpc>
              <a:spcBef>
                <a:spcPts val="0"/>
              </a:spcBef>
              <a:buNone/>
            </a:pPr>
            <a:r>
              <a:rPr lang="cs-CZ" sz="2800" dirty="0">
                <a:latin typeface="Abadi" panose="020B0604020104020204" pitchFamily="34" charset="0"/>
                <a:cs typeface="Arial" pitchFamily="34" charset="0"/>
              </a:rPr>
              <a:t>démonický výklad</a:t>
            </a:r>
          </a:p>
          <a:p>
            <a:pPr marL="0" indent="0">
              <a:lnSpc>
                <a:spcPts val="3000"/>
              </a:lnSpc>
              <a:spcBef>
                <a:spcPts val="0"/>
              </a:spcBef>
              <a:buNone/>
            </a:pPr>
            <a:r>
              <a:rPr lang="cs-CZ" sz="2800" dirty="0">
                <a:latin typeface="Abadi" panose="020B0604020104020204" pitchFamily="34" charset="0"/>
                <a:cs typeface="Arial" pitchFamily="34" charset="0"/>
              </a:rPr>
              <a:t>stigmata </a:t>
            </a:r>
            <a:r>
              <a:rPr lang="cs-CZ" sz="2800" dirty="0" err="1">
                <a:latin typeface="Abadi" panose="020B0604020104020204" pitchFamily="34" charset="0"/>
                <a:cs typeface="Arial" pitchFamily="34" charset="0"/>
              </a:rPr>
              <a:t>diaboli</a:t>
            </a:r>
            <a:endParaRPr lang="cs-CZ" sz="2800" dirty="0">
              <a:latin typeface="Abadi" panose="020B0604020104020204" pitchFamily="34" charset="0"/>
              <a:cs typeface="Arial" pitchFamily="34" charset="0"/>
            </a:endParaRPr>
          </a:p>
          <a:p>
            <a:pPr marL="0" indent="0">
              <a:lnSpc>
                <a:spcPts val="3000"/>
              </a:lnSpc>
              <a:spcBef>
                <a:spcPts val="0"/>
              </a:spcBef>
              <a:buNone/>
            </a:pPr>
            <a:r>
              <a:rPr lang="cs-CZ" sz="2800" dirty="0">
                <a:latin typeface="Abadi" panose="020B0604020104020204" pitchFamily="34" charset="0"/>
                <a:cs typeface="Arial" pitchFamily="34" charset="0"/>
              </a:rPr>
              <a:t>1487 – </a:t>
            </a:r>
            <a:r>
              <a:rPr lang="cs-CZ" sz="2800" dirty="0" err="1">
                <a:latin typeface="Abadi" panose="020B0604020104020204" pitchFamily="34" charset="0"/>
                <a:cs typeface="Arial" pitchFamily="34" charset="0"/>
              </a:rPr>
              <a:t>Malleus</a:t>
            </a:r>
            <a:r>
              <a:rPr lang="cs-CZ" sz="2800" dirty="0">
                <a:latin typeface="Abadi" panose="020B0604020104020204" pitchFamily="34" charset="0"/>
                <a:cs typeface="Arial" pitchFamily="34" charset="0"/>
              </a:rPr>
              <a:t> </a:t>
            </a:r>
            <a:r>
              <a:rPr lang="cs-CZ" sz="2800" dirty="0" err="1">
                <a:latin typeface="Abadi" panose="020B0604020104020204" pitchFamily="34" charset="0"/>
                <a:cs typeface="Arial" pitchFamily="34" charset="0"/>
              </a:rPr>
              <a:t>Maleficarum</a:t>
            </a:r>
            <a:endParaRPr lang="cs-CZ" sz="2800" dirty="0">
              <a:latin typeface="Abadi" panose="020B0604020104020204" pitchFamily="34" charset="0"/>
              <a:cs typeface="Arial" pitchFamily="34" charset="0"/>
            </a:endParaRPr>
          </a:p>
          <a:p>
            <a:pPr marL="0" indent="0">
              <a:lnSpc>
                <a:spcPts val="3000"/>
              </a:lnSpc>
              <a:spcBef>
                <a:spcPts val="0"/>
              </a:spcBef>
              <a:buNone/>
            </a:pPr>
            <a:r>
              <a:rPr lang="cs-CZ" sz="2800" dirty="0">
                <a:latin typeface="Abadi" panose="020B0604020104020204" pitchFamily="34" charset="0"/>
                <a:cs typeface="Arial" pitchFamily="34" charset="0"/>
              </a:rPr>
              <a:t>exorcismus</a:t>
            </a:r>
          </a:p>
          <a:p>
            <a:pPr marL="0" indent="0">
              <a:lnSpc>
                <a:spcPts val="3000"/>
              </a:lnSpc>
              <a:spcBef>
                <a:spcPts val="0"/>
              </a:spcBef>
              <a:buNone/>
            </a:pPr>
            <a:r>
              <a:rPr lang="cs-CZ" sz="2800" dirty="0">
                <a:latin typeface="Abadi" panose="020B0604020104020204" pitchFamily="34" charset="0"/>
                <a:cs typeface="Arial" pitchFamily="34" charset="0"/>
              </a:rPr>
              <a:t>čarodějnické procesy</a:t>
            </a:r>
          </a:p>
        </p:txBody>
      </p:sp>
    </p:spTree>
    <p:extLst>
      <p:ext uri="{BB962C8B-B14F-4D97-AF65-F5344CB8AC3E}">
        <p14:creationId xmlns:p14="http://schemas.microsoft.com/office/powerpoint/2010/main" val="207024371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6CA630-FCAE-417A-B75A-D8B5F083D0C7}"/>
              </a:ext>
            </a:extLst>
          </p:cNvPr>
          <p:cNvSpPr>
            <a:spLocks noGrp="1"/>
          </p:cNvSpPr>
          <p:nvPr>
            <p:ph type="title"/>
          </p:nvPr>
        </p:nvSpPr>
        <p:spPr/>
        <p:txBody>
          <a:bodyPr/>
          <a:lstStyle/>
          <a:p>
            <a:r>
              <a:rPr lang="cs-CZ" dirty="0">
                <a:latin typeface="Abadi" panose="020B0604020104020204" pitchFamily="34" charset="0"/>
              </a:rPr>
              <a:t>Mentální retardace</a:t>
            </a:r>
            <a:endParaRPr lang="cs-CZ" dirty="0"/>
          </a:p>
        </p:txBody>
      </p:sp>
      <p:sp>
        <p:nvSpPr>
          <p:cNvPr id="3" name="Zástupný obsah 2">
            <a:extLst>
              <a:ext uri="{FF2B5EF4-FFF2-40B4-BE49-F238E27FC236}">
                <a16:creationId xmlns:a16="http://schemas.microsoft.com/office/drawing/2014/main" id="{FEEA416B-2126-492D-9E81-1D56408176E8}"/>
              </a:ext>
            </a:extLst>
          </p:cNvPr>
          <p:cNvSpPr>
            <a:spLocks noGrp="1"/>
          </p:cNvSpPr>
          <p:nvPr>
            <p:ph idx="1"/>
          </p:nvPr>
        </p:nvSpPr>
        <p:spPr>
          <a:xfrm>
            <a:off x="913795" y="1732449"/>
            <a:ext cx="10353762" cy="4808310"/>
          </a:xfrm>
        </p:spPr>
        <p:txBody>
          <a:bodyPr>
            <a:normAutofit/>
          </a:bodyPr>
          <a:lstStyle/>
          <a:p>
            <a:r>
              <a:rPr lang="cs-CZ" dirty="0">
                <a:latin typeface="Abadi" panose="020B0604020104020204" pitchFamily="34" charset="0"/>
              </a:rPr>
              <a:t>lehká mentální retardace</a:t>
            </a:r>
          </a:p>
          <a:p>
            <a:pPr lvl="1"/>
            <a:r>
              <a:rPr lang="cs-CZ" dirty="0">
                <a:latin typeface="Abadi" panose="020B0604020104020204" pitchFamily="34" charset="0"/>
              </a:rPr>
              <a:t>IQ 56 – 69, mentální věk 9 – 12 let</a:t>
            </a:r>
          </a:p>
          <a:p>
            <a:pPr lvl="1"/>
            <a:r>
              <a:rPr lang="cs-CZ" dirty="0">
                <a:latin typeface="Abadi" panose="020B0604020104020204" pitchFamily="34" charset="0"/>
              </a:rPr>
              <a:t>vychovatelní, vzdělatelní</a:t>
            </a:r>
          </a:p>
          <a:p>
            <a:pPr lvl="1"/>
            <a:r>
              <a:rPr lang="cs-CZ" dirty="0">
                <a:latin typeface="Abadi" panose="020B0604020104020204" pitchFamily="34" charset="0"/>
              </a:rPr>
              <a:t>samostatně jednoduché, málo kvalifikované práce</a:t>
            </a:r>
          </a:p>
          <a:p>
            <a:pPr marL="450000" lvl="1" indent="0">
              <a:buNone/>
            </a:pPr>
            <a:endParaRPr lang="cs-CZ" dirty="0">
              <a:latin typeface="Abadi" panose="020B0604020104020204" pitchFamily="34" charset="0"/>
            </a:endParaRPr>
          </a:p>
          <a:p>
            <a:r>
              <a:rPr lang="cs-CZ" dirty="0">
                <a:latin typeface="Abadi" panose="020B0604020104020204" pitchFamily="34" charset="0"/>
              </a:rPr>
              <a:t>střední mentální retardace</a:t>
            </a:r>
          </a:p>
          <a:p>
            <a:pPr lvl="1"/>
            <a:r>
              <a:rPr lang="cs-CZ" dirty="0">
                <a:latin typeface="Abadi" panose="020B0604020104020204" pitchFamily="34" charset="0"/>
              </a:rPr>
              <a:t>IQ 35 – 49, mentální věk 6 – 9 let</a:t>
            </a:r>
          </a:p>
          <a:p>
            <a:pPr lvl="1"/>
            <a:r>
              <a:rPr lang="cs-CZ" dirty="0">
                <a:latin typeface="Abadi" panose="020B0604020104020204" pitchFamily="34" charset="0"/>
              </a:rPr>
              <a:t>velké rozdíly v osvojitelných dovednostech</a:t>
            </a:r>
          </a:p>
          <a:p>
            <a:pPr lvl="1"/>
            <a:r>
              <a:rPr lang="cs-CZ" dirty="0">
                <a:latin typeface="Abadi" panose="020B0604020104020204" pitchFamily="34" charset="0"/>
              </a:rPr>
              <a:t>vychovatelní, jen základy psaní, čtení a počítání</a:t>
            </a:r>
          </a:p>
          <a:p>
            <a:pPr lvl="1"/>
            <a:r>
              <a:rPr lang="cs-CZ" dirty="0">
                <a:latin typeface="Abadi" panose="020B0604020104020204" pitchFamily="34" charset="0"/>
              </a:rPr>
              <a:t>samostatnost v životě je výrazně omezena</a:t>
            </a:r>
          </a:p>
        </p:txBody>
      </p:sp>
    </p:spTree>
    <p:extLst>
      <p:ext uri="{BB962C8B-B14F-4D97-AF65-F5344CB8AC3E}">
        <p14:creationId xmlns:p14="http://schemas.microsoft.com/office/powerpoint/2010/main" val="49505234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F48264-1976-410B-9F62-EEBD5F16FBBC}"/>
              </a:ext>
            </a:extLst>
          </p:cNvPr>
          <p:cNvSpPr>
            <a:spLocks noGrp="1"/>
          </p:cNvSpPr>
          <p:nvPr>
            <p:ph type="title"/>
          </p:nvPr>
        </p:nvSpPr>
        <p:spPr/>
        <p:txBody>
          <a:bodyPr/>
          <a:lstStyle/>
          <a:p>
            <a:r>
              <a:rPr lang="cs-CZ" dirty="0">
                <a:latin typeface="Abadi" panose="020B0604020104020204" pitchFamily="34" charset="0"/>
              </a:rPr>
              <a:t>Mentální retardace</a:t>
            </a:r>
            <a:endParaRPr lang="cs-CZ" dirty="0"/>
          </a:p>
        </p:txBody>
      </p:sp>
      <p:sp>
        <p:nvSpPr>
          <p:cNvPr id="3" name="Zástupný obsah 2">
            <a:extLst>
              <a:ext uri="{FF2B5EF4-FFF2-40B4-BE49-F238E27FC236}">
                <a16:creationId xmlns:a16="http://schemas.microsoft.com/office/drawing/2014/main" id="{DD7D16B6-3FD8-46A5-9FA5-8C1AD41043BC}"/>
              </a:ext>
            </a:extLst>
          </p:cNvPr>
          <p:cNvSpPr>
            <a:spLocks noGrp="1"/>
          </p:cNvSpPr>
          <p:nvPr>
            <p:ph idx="1"/>
          </p:nvPr>
        </p:nvSpPr>
        <p:spPr>
          <a:xfrm>
            <a:off x="913795" y="1732449"/>
            <a:ext cx="10353762" cy="4985592"/>
          </a:xfrm>
        </p:spPr>
        <p:txBody>
          <a:bodyPr>
            <a:normAutofit fontScale="92500" lnSpcReduction="10000"/>
          </a:bodyPr>
          <a:lstStyle/>
          <a:p>
            <a:r>
              <a:rPr lang="cs-CZ" dirty="0">
                <a:latin typeface="Abadi" panose="020B0604020104020204" pitchFamily="34" charset="0"/>
              </a:rPr>
              <a:t>těžká mentální retardace</a:t>
            </a:r>
          </a:p>
          <a:p>
            <a:pPr lvl="1"/>
            <a:r>
              <a:rPr lang="cs-CZ" dirty="0">
                <a:latin typeface="Abadi" panose="020B0604020104020204" pitchFamily="34" charset="0"/>
              </a:rPr>
              <a:t>IQ 20 – 34, mentální věk 3 – 6 let</a:t>
            </a:r>
          </a:p>
          <a:p>
            <a:pPr lvl="1"/>
            <a:r>
              <a:rPr lang="cs-CZ" dirty="0">
                <a:latin typeface="Abadi" panose="020B0604020104020204" pitchFamily="34" charset="0"/>
              </a:rPr>
              <a:t>minimálně vychovatelní, nevzdělatelní</a:t>
            </a:r>
          </a:p>
          <a:p>
            <a:pPr lvl="1"/>
            <a:r>
              <a:rPr lang="cs-CZ" u="sng" dirty="0">
                <a:latin typeface="Abadi" panose="020B0604020104020204" pitchFamily="34" charset="0"/>
              </a:rPr>
              <a:t>erektivní forma</a:t>
            </a:r>
            <a:r>
              <a:rPr lang="cs-CZ" dirty="0">
                <a:latin typeface="Abadi" panose="020B0604020104020204" pitchFamily="34" charset="0"/>
              </a:rPr>
              <a:t> – neklid + zvýšená agresivita</a:t>
            </a:r>
          </a:p>
          <a:p>
            <a:pPr lvl="1"/>
            <a:r>
              <a:rPr lang="cs-CZ" u="sng" dirty="0">
                <a:latin typeface="Abadi" panose="020B0604020104020204" pitchFamily="34" charset="0"/>
              </a:rPr>
              <a:t>torpidní forma</a:t>
            </a:r>
            <a:r>
              <a:rPr lang="cs-CZ" dirty="0">
                <a:latin typeface="Abadi" panose="020B0604020104020204" pitchFamily="34" charset="0"/>
              </a:rPr>
              <a:t> – nečinnost, emoční oploštělost, apatie, nezájem</a:t>
            </a:r>
          </a:p>
          <a:p>
            <a:pPr lvl="1"/>
            <a:endParaRPr lang="cs-CZ" u="sng" dirty="0">
              <a:latin typeface="Abadi" panose="020B0604020104020204" pitchFamily="34" charset="0"/>
            </a:endParaRPr>
          </a:p>
          <a:p>
            <a:r>
              <a:rPr lang="cs-CZ" dirty="0">
                <a:latin typeface="Abadi" panose="020B0604020104020204" pitchFamily="34" charset="0"/>
              </a:rPr>
              <a:t>hluboká mentální retardace</a:t>
            </a:r>
          </a:p>
          <a:p>
            <a:pPr lvl="1"/>
            <a:r>
              <a:rPr lang="cs-CZ" dirty="0">
                <a:latin typeface="Abadi" panose="020B0604020104020204" pitchFamily="34" charset="0"/>
              </a:rPr>
              <a:t>IQ pod 20, mentální věk do 3 let</a:t>
            </a:r>
          </a:p>
          <a:p>
            <a:pPr lvl="1"/>
            <a:r>
              <a:rPr lang="cs-CZ" dirty="0">
                <a:latin typeface="Abadi" panose="020B0604020104020204" pitchFamily="34" charset="0"/>
              </a:rPr>
              <a:t>neustálá péče, defekty smyslových orgánů, pohybového aparátu</a:t>
            </a:r>
          </a:p>
          <a:p>
            <a:endParaRPr lang="cs-CZ" dirty="0">
              <a:latin typeface="Abadi" panose="020B0604020104020204" pitchFamily="34" charset="0"/>
            </a:endParaRPr>
          </a:p>
          <a:p>
            <a:r>
              <a:rPr lang="cs-CZ" dirty="0">
                <a:latin typeface="Abadi" panose="020B0604020104020204" pitchFamily="34" charset="0"/>
              </a:rPr>
              <a:t>problematika péče</a:t>
            </a:r>
          </a:p>
          <a:p>
            <a:pPr lvl="1"/>
            <a:r>
              <a:rPr lang="cs-CZ" dirty="0">
                <a:latin typeface="Abadi" panose="020B0604020104020204" pitchFamily="34" charset="0"/>
              </a:rPr>
              <a:t>rodina</a:t>
            </a:r>
          </a:p>
          <a:p>
            <a:pPr lvl="1"/>
            <a:r>
              <a:rPr lang="cs-CZ" dirty="0">
                <a:latin typeface="Abadi" panose="020B0604020104020204" pitchFamily="34" charset="0"/>
              </a:rPr>
              <a:t>ústavní péče</a:t>
            </a:r>
          </a:p>
          <a:p>
            <a:endParaRPr lang="cs-CZ" dirty="0"/>
          </a:p>
        </p:txBody>
      </p:sp>
    </p:spTree>
    <p:extLst>
      <p:ext uri="{BB962C8B-B14F-4D97-AF65-F5344CB8AC3E}">
        <p14:creationId xmlns:p14="http://schemas.microsoft.com/office/powerpoint/2010/main" val="97472382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C31524-D61E-4F67-93E6-B25E3EBF22D3}"/>
              </a:ext>
            </a:extLst>
          </p:cNvPr>
          <p:cNvSpPr>
            <a:spLocks noGrp="1"/>
          </p:cNvSpPr>
          <p:nvPr>
            <p:ph type="title"/>
          </p:nvPr>
        </p:nvSpPr>
        <p:spPr/>
        <p:txBody>
          <a:bodyPr/>
          <a:lstStyle/>
          <a:p>
            <a:r>
              <a:rPr lang="cs-CZ" dirty="0">
                <a:latin typeface="Abadi" panose="020B0604020104020204" pitchFamily="34" charset="0"/>
              </a:rPr>
              <a:t>Specifické vývojové poruchy</a:t>
            </a:r>
          </a:p>
        </p:txBody>
      </p:sp>
      <p:sp>
        <p:nvSpPr>
          <p:cNvPr id="3" name="Zástupný obsah 2">
            <a:extLst>
              <a:ext uri="{FF2B5EF4-FFF2-40B4-BE49-F238E27FC236}">
                <a16:creationId xmlns:a16="http://schemas.microsoft.com/office/drawing/2014/main" id="{8078CE2E-0BB1-4C21-B50A-AE048F72B6CB}"/>
              </a:ext>
            </a:extLst>
          </p:cNvPr>
          <p:cNvSpPr>
            <a:spLocks noGrp="1"/>
          </p:cNvSpPr>
          <p:nvPr>
            <p:ph idx="1"/>
          </p:nvPr>
        </p:nvSpPr>
        <p:spPr/>
        <p:txBody>
          <a:bodyPr>
            <a:normAutofit lnSpcReduction="10000"/>
          </a:bodyPr>
          <a:lstStyle/>
          <a:p>
            <a:r>
              <a:rPr lang="cs-CZ" dirty="0">
                <a:latin typeface="Abadi" panose="020B0604020104020204" pitchFamily="34" charset="0"/>
              </a:rPr>
              <a:t>řeči a jazyka</a:t>
            </a:r>
          </a:p>
          <a:p>
            <a:r>
              <a:rPr lang="cs-CZ" dirty="0">
                <a:latin typeface="Abadi" panose="020B0604020104020204" pitchFamily="34" charset="0"/>
              </a:rPr>
              <a:t>školních dovedností</a:t>
            </a:r>
          </a:p>
          <a:p>
            <a:r>
              <a:rPr lang="cs-CZ" dirty="0">
                <a:latin typeface="Abadi" panose="020B0604020104020204" pitchFamily="34" charset="0"/>
              </a:rPr>
              <a:t>motorických funkcí</a:t>
            </a:r>
          </a:p>
          <a:p>
            <a:r>
              <a:rPr lang="cs-CZ" dirty="0">
                <a:latin typeface="Abadi" panose="020B0604020104020204" pitchFamily="34" charset="0"/>
              </a:rPr>
              <a:t>tyto poruchy ovlivňují psychickou i vztahovou rovinu s tím, že mohou negativně zasáhnout do vývoje obou</a:t>
            </a:r>
          </a:p>
          <a:p>
            <a:r>
              <a:rPr lang="cs-CZ" dirty="0">
                <a:latin typeface="Abadi" panose="020B0604020104020204" pitchFamily="34" charset="0"/>
              </a:rPr>
              <a:t>posouzení úrovně poruchy</a:t>
            </a:r>
          </a:p>
          <a:p>
            <a:pPr lvl="1"/>
            <a:r>
              <a:rPr lang="cs-CZ" dirty="0">
                <a:latin typeface="Abadi" panose="020B0604020104020204" pitchFamily="34" charset="0"/>
              </a:rPr>
              <a:t>komplexní </a:t>
            </a:r>
          </a:p>
          <a:p>
            <a:pPr lvl="1"/>
            <a:r>
              <a:rPr lang="cs-CZ" dirty="0">
                <a:latin typeface="Abadi" panose="020B0604020104020204" pitchFamily="34" charset="0"/>
              </a:rPr>
              <a:t>opakovat vyšetření</a:t>
            </a:r>
          </a:p>
          <a:p>
            <a:pPr lvl="1"/>
            <a:r>
              <a:rPr lang="cs-CZ" dirty="0">
                <a:latin typeface="Abadi" panose="020B0604020104020204" pitchFamily="34" charset="0"/>
              </a:rPr>
              <a:t>ovlivněno řadou vnějších a vnitřních faktorů</a:t>
            </a:r>
          </a:p>
          <a:p>
            <a:pPr lvl="1"/>
            <a:r>
              <a:rPr lang="cs-CZ" dirty="0">
                <a:latin typeface="Abadi" panose="020B0604020104020204" pitchFamily="34" charset="0"/>
              </a:rPr>
              <a:t>vyloučit mentální retardaci, neurologické, smyslové potíže</a:t>
            </a:r>
          </a:p>
        </p:txBody>
      </p:sp>
    </p:spTree>
    <p:extLst>
      <p:ext uri="{BB962C8B-B14F-4D97-AF65-F5344CB8AC3E}">
        <p14:creationId xmlns:p14="http://schemas.microsoft.com/office/powerpoint/2010/main" val="14511651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8ACEBD-2AD9-4876-A3F4-17E92991912D}"/>
              </a:ext>
            </a:extLst>
          </p:cNvPr>
          <p:cNvSpPr>
            <a:spLocks noGrp="1"/>
          </p:cNvSpPr>
          <p:nvPr>
            <p:ph type="title"/>
          </p:nvPr>
        </p:nvSpPr>
        <p:spPr/>
        <p:txBody>
          <a:bodyPr/>
          <a:lstStyle/>
          <a:p>
            <a:r>
              <a:rPr lang="cs-CZ" dirty="0">
                <a:latin typeface="Abadi" panose="020B0604020104020204" pitchFamily="34" charset="0"/>
              </a:rPr>
              <a:t>Specifické vývojové poruchy</a:t>
            </a:r>
            <a:endParaRPr lang="cs-CZ" dirty="0"/>
          </a:p>
        </p:txBody>
      </p:sp>
      <p:sp>
        <p:nvSpPr>
          <p:cNvPr id="3" name="Zástupný obsah 2">
            <a:extLst>
              <a:ext uri="{FF2B5EF4-FFF2-40B4-BE49-F238E27FC236}">
                <a16:creationId xmlns:a16="http://schemas.microsoft.com/office/drawing/2014/main" id="{8F582431-83EC-4515-80AB-0DDFF378A65B}"/>
              </a:ext>
            </a:extLst>
          </p:cNvPr>
          <p:cNvSpPr>
            <a:spLocks noGrp="1"/>
          </p:cNvSpPr>
          <p:nvPr>
            <p:ph idx="1"/>
          </p:nvPr>
        </p:nvSpPr>
        <p:spPr/>
        <p:txBody>
          <a:bodyPr/>
          <a:lstStyle/>
          <a:p>
            <a:r>
              <a:rPr lang="cs-CZ" dirty="0">
                <a:latin typeface="Abadi" panose="020B0604020104020204" pitchFamily="34" charset="0"/>
              </a:rPr>
              <a:t>řeči a jazyka</a:t>
            </a:r>
          </a:p>
          <a:p>
            <a:pPr lvl="1"/>
            <a:r>
              <a:rPr lang="cs-CZ" dirty="0">
                <a:latin typeface="Abadi" panose="020B0604020104020204" pitchFamily="34" charset="0"/>
              </a:rPr>
              <a:t>S. P. artikulace řeči (zvuky kterým rozumí jen rodina)</a:t>
            </a:r>
          </a:p>
          <a:p>
            <a:pPr lvl="1"/>
            <a:r>
              <a:rPr lang="cs-CZ" dirty="0">
                <a:latin typeface="Abadi" panose="020B0604020104020204" pitchFamily="34" charset="0"/>
              </a:rPr>
              <a:t>expresivní porucha řeči (řeči rozumí, ale opožděně ji užívá, omezená slovní zásoba, stručnost projevu, nesprávná skladba vět, neodpovídá mentálnímu věku)</a:t>
            </a:r>
          </a:p>
          <a:p>
            <a:pPr lvl="1"/>
            <a:r>
              <a:rPr lang="cs-CZ" dirty="0">
                <a:latin typeface="Abadi" panose="020B0604020104020204" pitchFamily="34" charset="0"/>
              </a:rPr>
              <a:t>receptivní porucha řeči (snížené chápání řeči)</a:t>
            </a:r>
          </a:p>
          <a:p>
            <a:pPr lvl="1"/>
            <a:r>
              <a:rPr lang="cs-CZ" dirty="0">
                <a:latin typeface="Abadi" panose="020B0604020104020204" pitchFamily="34" charset="0"/>
              </a:rPr>
              <a:t>získaná afázie s epilepsií (</a:t>
            </a:r>
            <a:r>
              <a:rPr lang="cs-CZ" dirty="0" err="1">
                <a:latin typeface="Abadi" panose="020B0604020104020204" pitchFamily="34" charset="0"/>
              </a:rPr>
              <a:t>Landauův-Kleffnerův</a:t>
            </a:r>
            <a:r>
              <a:rPr lang="cs-CZ" dirty="0">
                <a:latin typeface="Abadi" panose="020B0604020104020204" pitchFamily="34" charset="0"/>
              </a:rPr>
              <a:t> syndrom, po období přiměřeného vývoje nastává ve věku 3 – 7 let narušení produkce a porozumění řeči)</a:t>
            </a:r>
          </a:p>
        </p:txBody>
      </p:sp>
    </p:spTree>
    <p:extLst>
      <p:ext uri="{BB962C8B-B14F-4D97-AF65-F5344CB8AC3E}">
        <p14:creationId xmlns:p14="http://schemas.microsoft.com/office/powerpoint/2010/main" val="134213364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88B0BE-79E3-47BE-9041-D79216E0E342}"/>
              </a:ext>
            </a:extLst>
          </p:cNvPr>
          <p:cNvSpPr>
            <a:spLocks noGrp="1"/>
          </p:cNvSpPr>
          <p:nvPr>
            <p:ph type="title"/>
          </p:nvPr>
        </p:nvSpPr>
        <p:spPr/>
        <p:txBody>
          <a:bodyPr/>
          <a:lstStyle/>
          <a:p>
            <a:r>
              <a:rPr lang="cs-CZ" dirty="0">
                <a:latin typeface="Abadi" panose="020B0604020104020204" pitchFamily="34" charset="0"/>
              </a:rPr>
              <a:t>Specifické vývojové poruchy</a:t>
            </a:r>
            <a:endParaRPr lang="cs-CZ" dirty="0"/>
          </a:p>
        </p:txBody>
      </p:sp>
      <p:sp>
        <p:nvSpPr>
          <p:cNvPr id="3" name="Zástupný obsah 2">
            <a:extLst>
              <a:ext uri="{FF2B5EF4-FFF2-40B4-BE49-F238E27FC236}">
                <a16:creationId xmlns:a16="http://schemas.microsoft.com/office/drawing/2014/main" id="{7D6031B1-4BF0-4AAD-8017-C1BFC32154FC}"/>
              </a:ext>
            </a:extLst>
          </p:cNvPr>
          <p:cNvSpPr>
            <a:spLocks noGrp="1"/>
          </p:cNvSpPr>
          <p:nvPr>
            <p:ph idx="1"/>
          </p:nvPr>
        </p:nvSpPr>
        <p:spPr/>
        <p:txBody>
          <a:bodyPr/>
          <a:lstStyle/>
          <a:p>
            <a:r>
              <a:rPr lang="cs-CZ" dirty="0">
                <a:latin typeface="Abadi" panose="020B0604020104020204" pitchFamily="34" charset="0"/>
              </a:rPr>
              <a:t>SVP školních dovedností</a:t>
            </a:r>
          </a:p>
          <a:p>
            <a:pPr lvl="1"/>
            <a:r>
              <a:rPr lang="cs-CZ" dirty="0">
                <a:latin typeface="Abadi" panose="020B0604020104020204" pitchFamily="34" charset="0"/>
              </a:rPr>
              <a:t>porucha určitých dovedností, které dítě běžně získá během školní docházky – narušeno je čtení, psaní, počítání – běžně mluvíme o poruchách učení</a:t>
            </a:r>
          </a:p>
          <a:p>
            <a:pPr lvl="1"/>
            <a:r>
              <a:rPr lang="cs-CZ" dirty="0">
                <a:latin typeface="Abadi" panose="020B0604020104020204" pitchFamily="34" charset="0"/>
              </a:rPr>
              <a:t>výkon je výrazně nižší, než odpovídá inteligenci, věku</a:t>
            </a:r>
          </a:p>
          <a:p>
            <a:pPr lvl="1"/>
            <a:r>
              <a:rPr lang="cs-CZ" dirty="0">
                <a:latin typeface="Abadi" panose="020B0604020104020204" pitchFamily="34" charset="0"/>
              </a:rPr>
              <a:t>nejde o poruchy učení jako následek neurologických a smyslových poruch</a:t>
            </a:r>
          </a:p>
          <a:p>
            <a:pPr lvl="1"/>
            <a:r>
              <a:rPr lang="cs-CZ" dirty="0">
                <a:latin typeface="Abadi" panose="020B0604020104020204" pitchFamily="34" charset="0"/>
              </a:rPr>
              <a:t>představuje riziko pro vznik dalších poruch (chování, nebo emočních poruch)</a:t>
            </a:r>
          </a:p>
        </p:txBody>
      </p:sp>
    </p:spTree>
    <p:extLst>
      <p:ext uri="{BB962C8B-B14F-4D97-AF65-F5344CB8AC3E}">
        <p14:creationId xmlns:p14="http://schemas.microsoft.com/office/powerpoint/2010/main" val="97073452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C73B15-8D38-4A71-9577-810307F1138F}"/>
              </a:ext>
            </a:extLst>
          </p:cNvPr>
          <p:cNvSpPr>
            <a:spLocks noGrp="1"/>
          </p:cNvSpPr>
          <p:nvPr>
            <p:ph type="title"/>
          </p:nvPr>
        </p:nvSpPr>
        <p:spPr/>
        <p:txBody>
          <a:bodyPr/>
          <a:lstStyle/>
          <a:p>
            <a:r>
              <a:rPr lang="cs-CZ" dirty="0">
                <a:latin typeface="Abadi" panose="020B0604020104020204" pitchFamily="34" charset="0"/>
              </a:rPr>
              <a:t>Specifické vývojové poruchy</a:t>
            </a:r>
            <a:endParaRPr lang="cs-CZ" dirty="0"/>
          </a:p>
        </p:txBody>
      </p:sp>
      <p:sp>
        <p:nvSpPr>
          <p:cNvPr id="3" name="Zástupný obsah 2">
            <a:extLst>
              <a:ext uri="{FF2B5EF4-FFF2-40B4-BE49-F238E27FC236}">
                <a16:creationId xmlns:a16="http://schemas.microsoft.com/office/drawing/2014/main" id="{84E28514-7F21-49FF-89D9-1FA4F361FC53}"/>
              </a:ext>
            </a:extLst>
          </p:cNvPr>
          <p:cNvSpPr>
            <a:spLocks noGrp="1"/>
          </p:cNvSpPr>
          <p:nvPr>
            <p:ph idx="1"/>
          </p:nvPr>
        </p:nvSpPr>
        <p:spPr/>
        <p:txBody>
          <a:bodyPr/>
          <a:lstStyle/>
          <a:p>
            <a:r>
              <a:rPr lang="cs-CZ" dirty="0">
                <a:latin typeface="Abadi" panose="020B0604020104020204" pitchFamily="34" charset="0"/>
              </a:rPr>
              <a:t>SVP čtení (neschopnost naučit se správně číst – vývojová dyslexie, varianta – i deficit v chápání psaného textu – časem se lepší)</a:t>
            </a:r>
          </a:p>
          <a:p>
            <a:r>
              <a:rPr lang="cs-CZ" dirty="0">
                <a:latin typeface="Abadi" panose="020B0604020104020204" pitchFamily="34" charset="0"/>
              </a:rPr>
              <a:t>SVP psaní (výrazné narušení grafického provedení a úpravy písemného projevu – dysgrafie, nedostatečně rozlišují podobné hlásky a slabiky, záměna písmen, gramatické chyby – pokud je výrazně narušena gramatika mluvíme o dysortografii</a:t>
            </a:r>
          </a:p>
          <a:p>
            <a:pPr lvl="1"/>
            <a:r>
              <a:rPr lang="cs-CZ" dirty="0">
                <a:latin typeface="Abadi" panose="020B0604020104020204" pitchFamily="34" charset="0"/>
              </a:rPr>
              <a:t>ztráta naučené schopnosti psát – agrafie</a:t>
            </a:r>
          </a:p>
          <a:p>
            <a:pPr lvl="1"/>
            <a:r>
              <a:rPr lang="cs-CZ" dirty="0">
                <a:latin typeface="Abadi" panose="020B0604020104020204" pitchFamily="34" charset="0"/>
              </a:rPr>
              <a:t>ztráta naučené schopnosti číst – alexie</a:t>
            </a:r>
          </a:p>
          <a:p>
            <a:r>
              <a:rPr lang="cs-CZ" dirty="0">
                <a:latin typeface="Abadi" panose="020B0604020104020204" pitchFamily="34" charset="0"/>
              </a:rPr>
              <a:t>SVP počítání (dyskalkulie)</a:t>
            </a:r>
          </a:p>
          <a:p>
            <a:r>
              <a:rPr lang="cs-CZ" dirty="0">
                <a:latin typeface="Abadi" panose="020B0604020104020204" pitchFamily="34" charset="0"/>
              </a:rPr>
              <a:t>SVP školních dovedností (kombinace výše uvedených</a:t>
            </a:r>
          </a:p>
        </p:txBody>
      </p:sp>
    </p:spTree>
    <p:extLst>
      <p:ext uri="{BB962C8B-B14F-4D97-AF65-F5344CB8AC3E}">
        <p14:creationId xmlns:p14="http://schemas.microsoft.com/office/powerpoint/2010/main" val="426673067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D9EF7D-9CA4-4420-89BA-023106C4A9F9}"/>
              </a:ext>
            </a:extLst>
          </p:cNvPr>
          <p:cNvSpPr>
            <a:spLocks noGrp="1"/>
          </p:cNvSpPr>
          <p:nvPr>
            <p:ph type="title"/>
          </p:nvPr>
        </p:nvSpPr>
        <p:spPr/>
        <p:txBody>
          <a:bodyPr/>
          <a:lstStyle/>
          <a:p>
            <a:r>
              <a:rPr lang="cs-CZ" dirty="0">
                <a:latin typeface="Abadi" panose="020B0604020104020204" pitchFamily="34" charset="0"/>
              </a:rPr>
              <a:t>Specifické vývojové poruchy</a:t>
            </a:r>
            <a:endParaRPr lang="cs-CZ" dirty="0"/>
          </a:p>
        </p:txBody>
      </p:sp>
      <p:sp>
        <p:nvSpPr>
          <p:cNvPr id="3" name="Zástupný obsah 2">
            <a:extLst>
              <a:ext uri="{FF2B5EF4-FFF2-40B4-BE49-F238E27FC236}">
                <a16:creationId xmlns:a16="http://schemas.microsoft.com/office/drawing/2014/main" id="{E95FC735-EE5D-4309-935C-3A56FB15826B}"/>
              </a:ext>
            </a:extLst>
          </p:cNvPr>
          <p:cNvSpPr>
            <a:spLocks noGrp="1"/>
          </p:cNvSpPr>
          <p:nvPr>
            <p:ph idx="1"/>
          </p:nvPr>
        </p:nvSpPr>
        <p:spPr>
          <a:xfrm>
            <a:off x="913795" y="1732449"/>
            <a:ext cx="10353762" cy="4742996"/>
          </a:xfrm>
        </p:spPr>
        <p:txBody>
          <a:bodyPr>
            <a:normAutofit lnSpcReduction="10000"/>
          </a:bodyPr>
          <a:lstStyle/>
          <a:p>
            <a:r>
              <a:rPr lang="cs-CZ" dirty="0">
                <a:latin typeface="Abadi" panose="020B0604020104020204" pitchFamily="34" charset="0"/>
              </a:rPr>
              <a:t>SVP motorických funkcí</a:t>
            </a:r>
          </a:p>
          <a:p>
            <a:pPr lvl="1"/>
            <a:r>
              <a:rPr lang="cs-CZ" dirty="0">
                <a:latin typeface="Abadi" panose="020B0604020104020204" pitchFamily="34" charset="0"/>
              </a:rPr>
              <a:t>porucha pohybové koordinace</a:t>
            </a:r>
          </a:p>
          <a:p>
            <a:pPr lvl="1"/>
            <a:r>
              <a:rPr lang="cs-CZ" dirty="0">
                <a:latin typeface="Abadi" panose="020B0604020104020204" pitchFamily="34" charset="0"/>
              </a:rPr>
              <a:t>vázne hrubá i jemná motorika</a:t>
            </a:r>
          </a:p>
          <a:p>
            <a:pPr lvl="1"/>
            <a:r>
              <a:rPr lang="cs-CZ" dirty="0">
                <a:latin typeface="Abadi" panose="020B0604020104020204" pitchFamily="34" charset="0"/>
              </a:rPr>
              <a:t>nápadně neohrabané, pohybově nekoordinované, selhávající v běžných pohybových aktivitách a sportu (narušena i artikulace řeči, písmo, kresba)</a:t>
            </a:r>
          </a:p>
          <a:p>
            <a:pPr lvl="1"/>
            <a:r>
              <a:rPr lang="cs-CZ" dirty="0">
                <a:latin typeface="Abadi" panose="020B0604020104020204" pitchFamily="34" charset="0"/>
              </a:rPr>
              <a:t>nelze to vysvětlit defektem intelektu, onemocnění CNS či pohybového aparátu</a:t>
            </a:r>
          </a:p>
          <a:p>
            <a:r>
              <a:rPr lang="cs-CZ" dirty="0">
                <a:latin typeface="Abadi" panose="020B0604020104020204" pitchFamily="34" charset="0"/>
              </a:rPr>
              <a:t>DIF. DG. SVP</a:t>
            </a:r>
          </a:p>
          <a:p>
            <a:pPr lvl="1"/>
            <a:r>
              <a:rPr lang="cs-CZ" dirty="0">
                <a:latin typeface="Abadi" panose="020B0604020104020204" pitchFamily="34" charset="0"/>
              </a:rPr>
              <a:t>organická etiologie</a:t>
            </a:r>
          </a:p>
          <a:p>
            <a:pPr lvl="1"/>
            <a:r>
              <a:rPr lang="cs-CZ" dirty="0">
                <a:latin typeface="Abadi" panose="020B0604020104020204" pitchFamily="34" charset="0"/>
              </a:rPr>
              <a:t>mentální retardace</a:t>
            </a:r>
          </a:p>
          <a:p>
            <a:pPr lvl="1"/>
            <a:r>
              <a:rPr lang="cs-CZ" dirty="0">
                <a:latin typeface="Abadi" panose="020B0604020104020204" pitchFamily="34" charset="0"/>
              </a:rPr>
              <a:t>pervazivní vývojové poruchy</a:t>
            </a:r>
          </a:p>
          <a:p>
            <a:pPr lvl="1"/>
            <a:r>
              <a:rPr lang="cs-CZ" dirty="0">
                <a:latin typeface="Abadi" panose="020B0604020104020204" pitchFamily="34" charset="0"/>
              </a:rPr>
              <a:t>neurologická onemocnění</a:t>
            </a:r>
          </a:p>
          <a:p>
            <a:pPr lvl="1"/>
            <a:r>
              <a:rPr lang="cs-CZ" dirty="0">
                <a:latin typeface="Abadi" panose="020B0604020104020204" pitchFamily="34" charset="0"/>
              </a:rPr>
              <a:t>poruchy smyslů</a:t>
            </a:r>
          </a:p>
        </p:txBody>
      </p:sp>
    </p:spTree>
    <p:extLst>
      <p:ext uri="{BB962C8B-B14F-4D97-AF65-F5344CB8AC3E}">
        <p14:creationId xmlns:p14="http://schemas.microsoft.com/office/powerpoint/2010/main" val="186267775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973495-4D42-4DBF-8247-90F8B4618FB8}"/>
              </a:ext>
            </a:extLst>
          </p:cNvPr>
          <p:cNvSpPr>
            <a:spLocks noGrp="1"/>
          </p:cNvSpPr>
          <p:nvPr>
            <p:ph type="title"/>
          </p:nvPr>
        </p:nvSpPr>
        <p:spPr/>
        <p:txBody>
          <a:bodyPr/>
          <a:lstStyle/>
          <a:p>
            <a:r>
              <a:rPr lang="cs-CZ" dirty="0">
                <a:latin typeface="Abadi" panose="020B0604020104020204" pitchFamily="34" charset="0"/>
              </a:rPr>
              <a:t>Pervazivní vývojové poruchy (PAS)</a:t>
            </a:r>
            <a:endParaRPr lang="cs-CZ" dirty="0"/>
          </a:p>
        </p:txBody>
      </p:sp>
      <p:sp>
        <p:nvSpPr>
          <p:cNvPr id="3" name="Zástupný obsah 2">
            <a:extLst>
              <a:ext uri="{FF2B5EF4-FFF2-40B4-BE49-F238E27FC236}">
                <a16:creationId xmlns:a16="http://schemas.microsoft.com/office/drawing/2014/main" id="{B1FD8E72-C10A-455E-8426-AF081D278803}"/>
              </a:ext>
            </a:extLst>
          </p:cNvPr>
          <p:cNvSpPr>
            <a:spLocks noGrp="1"/>
          </p:cNvSpPr>
          <p:nvPr>
            <p:ph idx="1"/>
          </p:nvPr>
        </p:nvSpPr>
        <p:spPr/>
        <p:txBody>
          <a:bodyPr/>
          <a:lstStyle/>
          <a:p>
            <a:r>
              <a:rPr lang="cs-CZ" dirty="0">
                <a:latin typeface="Abadi" panose="020B0604020104020204" pitchFamily="34" charset="0"/>
              </a:rPr>
              <a:t>poruchy autistického spektra</a:t>
            </a:r>
          </a:p>
          <a:p>
            <a:r>
              <a:rPr lang="cs-CZ" dirty="0">
                <a:latin typeface="Abadi" panose="020B0604020104020204" pitchFamily="34" charset="0"/>
              </a:rPr>
              <a:t>zvyšující se výskyt</a:t>
            </a:r>
          </a:p>
          <a:p>
            <a:pPr lvl="1"/>
            <a:r>
              <a:rPr lang="cs-CZ" dirty="0">
                <a:latin typeface="Abadi" panose="020B0604020104020204" pitchFamily="34" charset="0"/>
              </a:rPr>
              <a:t>zpřesnění možností diagnostiky</a:t>
            </a:r>
          </a:p>
          <a:p>
            <a:pPr lvl="1"/>
            <a:r>
              <a:rPr lang="cs-CZ" dirty="0">
                <a:latin typeface="Abadi" panose="020B0604020104020204" pitchFamily="34" charset="0"/>
              </a:rPr>
              <a:t>zvyšující se věk rodičů (otec?)</a:t>
            </a:r>
          </a:p>
          <a:p>
            <a:r>
              <a:rPr lang="cs-CZ" dirty="0">
                <a:latin typeface="Abadi" panose="020B0604020104020204" pitchFamily="34" charset="0"/>
              </a:rPr>
              <a:t>narušení sociálních interakcí a vztahů</a:t>
            </a:r>
          </a:p>
          <a:p>
            <a:pPr lvl="1"/>
            <a:r>
              <a:rPr lang="cs-CZ" dirty="0">
                <a:latin typeface="Abadi" panose="020B0604020104020204" pitchFamily="34" charset="0"/>
              </a:rPr>
              <a:t>absence empatie, nesprávné rozeznávání a používání sociálních signálů, nedostatečné pochopení a přizpůsobení se sociálnímu kontextu, potíže v komunikaci a hře, nedostatek fantazie – neschopnost hrát si „jako na něco“, odlišné jazykové vyjadřování, odpovědi frází, novotvoření výrazů, archaismy, omezené a stereotypní chování a zájmy, rituály, odpor ke změnám, stereotypie v kresbě, hře, činnosti, nerozlišují lidi a neživé předměty, verbální provokace – sdělování čisté pravdy</a:t>
            </a:r>
          </a:p>
        </p:txBody>
      </p:sp>
    </p:spTree>
    <p:extLst>
      <p:ext uri="{BB962C8B-B14F-4D97-AF65-F5344CB8AC3E}">
        <p14:creationId xmlns:p14="http://schemas.microsoft.com/office/powerpoint/2010/main" val="78388383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745CDC-38F5-4C96-B5BE-8BE3524DCDD4}"/>
              </a:ext>
            </a:extLst>
          </p:cNvPr>
          <p:cNvSpPr>
            <a:spLocks noGrp="1"/>
          </p:cNvSpPr>
          <p:nvPr>
            <p:ph type="title"/>
          </p:nvPr>
        </p:nvSpPr>
        <p:spPr/>
        <p:txBody>
          <a:bodyPr/>
          <a:lstStyle/>
          <a:p>
            <a:r>
              <a:rPr lang="cs-CZ" dirty="0">
                <a:latin typeface="Abadi" panose="020B0604020104020204" pitchFamily="34" charset="0"/>
              </a:rPr>
              <a:t>Pervazivní vývojové poruchy (PAS)</a:t>
            </a:r>
            <a:endParaRPr lang="cs-CZ" dirty="0"/>
          </a:p>
        </p:txBody>
      </p:sp>
      <p:sp>
        <p:nvSpPr>
          <p:cNvPr id="3" name="Zástupný obsah 2">
            <a:extLst>
              <a:ext uri="{FF2B5EF4-FFF2-40B4-BE49-F238E27FC236}">
                <a16:creationId xmlns:a16="http://schemas.microsoft.com/office/drawing/2014/main" id="{0A6361C5-B716-4BF5-B2B3-10A7E4ED24CF}"/>
              </a:ext>
            </a:extLst>
          </p:cNvPr>
          <p:cNvSpPr>
            <a:spLocks noGrp="1"/>
          </p:cNvSpPr>
          <p:nvPr>
            <p:ph idx="1"/>
          </p:nvPr>
        </p:nvSpPr>
        <p:spPr/>
        <p:txBody>
          <a:bodyPr/>
          <a:lstStyle/>
          <a:p>
            <a:r>
              <a:rPr lang="cs-CZ" dirty="0">
                <a:latin typeface="Abadi" panose="020B0604020104020204" pitchFamily="34" charset="0"/>
              </a:rPr>
              <a:t>dětský autismus</a:t>
            </a:r>
          </a:p>
          <a:p>
            <a:pPr lvl="1"/>
            <a:r>
              <a:rPr lang="cs-CZ" dirty="0">
                <a:latin typeface="Abadi" panose="020B0604020104020204" pitchFamily="34" charset="0"/>
              </a:rPr>
              <a:t>již před dosažením 3. roku</a:t>
            </a:r>
          </a:p>
          <a:p>
            <a:pPr lvl="1"/>
            <a:r>
              <a:rPr lang="cs-CZ" dirty="0">
                <a:latin typeface="Abadi" panose="020B0604020104020204" pitchFamily="34" charset="0"/>
              </a:rPr>
              <a:t>funkční autismus (5 – 20 % schopni samostatnosti v dospělosti)</a:t>
            </a:r>
          </a:p>
          <a:p>
            <a:r>
              <a:rPr lang="cs-CZ" dirty="0">
                <a:latin typeface="Abadi" panose="020B0604020104020204" pitchFamily="34" charset="0"/>
              </a:rPr>
              <a:t>atypický autismus</a:t>
            </a:r>
          </a:p>
          <a:p>
            <a:r>
              <a:rPr lang="cs-CZ" dirty="0" err="1">
                <a:latin typeface="Abadi" panose="020B0604020104020204" pitchFamily="34" charset="0"/>
              </a:rPr>
              <a:t>Rettův</a:t>
            </a:r>
            <a:r>
              <a:rPr lang="cs-CZ" dirty="0">
                <a:latin typeface="Abadi" panose="020B0604020104020204" pitchFamily="34" charset="0"/>
              </a:rPr>
              <a:t> syndrom</a:t>
            </a:r>
          </a:p>
          <a:p>
            <a:r>
              <a:rPr lang="cs-CZ" dirty="0">
                <a:latin typeface="Abadi" panose="020B0604020104020204" pitchFamily="34" charset="0"/>
              </a:rPr>
              <a:t>jiná dětská desintegrační porucha</a:t>
            </a:r>
          </a:p>
          <a:p>
            <a:r>
              <a:rPr lang="cs-CZ" dirty="0">
                <a:latin typeface="Abadi" panose="020B0604020104020204" pitchFamily="34" charset="0"/>
              </a:rPr>
              <a:t>hyperaktivní porucha sdružená s mentální retardací a stereotypními pohyby</a:t>
            </a:r>
          </a:p>
        </p:txBody>
      </p:sp>
    </p:spTree>
    <p:extLst>
      <p:ext uri="{BB962C8B-B14F-4D97-AF65-F5344CB8AC3E}">
        <p14:creationId xmlns:p14="http://schemas.microsoft.com/office/powerpoint/2010/main" val="368525134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F15809-4C65-4864-8224-11D45F089FDC}"/>
              </a:ext>
            </a:extLst>
          </p:cNvPr>
          <p:cNvSpPr>
            <a:spLocks noGrp="1"/>
          </p:cNvSpPr>
          <p:nvPr>
            <p:ph type="title"/>
          </p:nvPr>
        </p:nvSpPr>
        <p:spPr/>
        <p:txBody>
          <a:bodyPr/>
          <a:lstStyle/>
          <a:p>
            <a:r>
              <a:rPr lang="cs-CZ" dirty="0">
                <a:latin typeface="Abadi" panose="020B0604020104020204" pitchFamily="34" charset="0"/>
              </a:rPr>
              <a:t>Pervazivní vývojové poruchy (PAS)</a:t>
            </a:r>
            <a:endParaRPr lang="cs-CZ" dirty="0"/>
          </a:p>
        </p:txBody>
      </p:sp>
      <p:sp>
        <p:nvSpPr>
          <p:cNvPr id="3" name="Zástupný obsah 2">
            <a:extLst>
              <a:ext uri="{FF2B5EF4-FFF2-40B4-BE49-F238E27FC236}">
                <a16:creationId xmlns:a16="http://schemas.microsoft.com/office/drawing/2014/main" id="{3D5CC46A-CBE0-4269-B134-34E39D049899}"/>
              </a:ext>
            </a:extLst>
          </p:cNvPr>
          <p:cNvSpPr>
            <a:spLocks noGrp="1"/>
          </p:cNvSpPr>
          <p:nvPr>
            <p:ph idx="1"/>
          </p:nvPr>
        </p:nvSpPr>
        <p:spPr/>
        <p:txBody>
          <a:bodyPr/>
          <a:lstStyle/>
          <a:p>
            <a:r>
              <a:rPr lang="cs-CZ" dirty="0">
                <a:latin typeface="Abadi" panose="020B0604020104020204" pitchFamily="34" charset="0"/>
              </a:rPr>
              <a:t>Aspergerův syndrom</a:t>
            </a:r>
          </a:p>
          <a:p>
            <a:pPr lvl="1"/>
            <a:r>
              <a:rPr lang="cs-CZ" dirty="0">
                <a:latin typeface="Abadi" panose="020B0604020104020204" pitchFamily="34" charset="0"/>
              </a:rPr>
              <a:t>po 3. roce života</a:t>
            </a:r>
          </a:p>
          <a:p>
            <a:pPr lvl="1"/>
            <a:r>
              <a:rPr lang="cs-CZ" dirty="0">
                <a:latin typeface="Abadi" panose="020B0604020104020204" pitchFamily="34" charset="0"/>
              </a:rPr>
              <a:t>není narušena řeč, nejsou motorické stereotypy</a:t>
            </a:r>
          </a:p>
          <a:p>
            <a:pPr lvl="1"/>
            <a:r>
              <a:rPr lang="cs-CZ" dirty="0">
                <a:latin typeface="Abadi" panose="020B0604020104020204" pitchFamily="34" charset="0"/>
              </a:rPr>
              <a:t>„encyklopedické“ znalosti z určité oblasti</a:t>
            </a:r>
          </a:p>
          <a:p>
            <a:pPr lvl="1"/>
            <a:r>
              <a:rPr lang="cs-CZ" dirty="0">
                <a:latin typeface="Abadi" panose="020B0604020104020204" pitchFamily="34" charset="0"/>
              </a:rPr>
              <a:t>zvláštní slovní spojení, lexikální slovní obraty</a:t>
            </a:r>
          </a:p>
          <a:p>
            <a:pPr lvl="1"/>
            <a:r>
              <a:rPr lang="cs-CZ" dirty="0">
                <a:latin typeface="Abadi" panose="020B0604020104020204" pitchFamily="34" charset="0"/>
              </a:rPr>
              <a:t>motorická neohrabanost</a:t>
            </a:r>
          </a:p>
          <a:p>
            <a:pPr lvl="1"/>
            <a:r>
              <a:rPr lang="cs-CZ" dirty="0">
                <a:latin typeface="Abadi" panose="020B0604020104020204" pitchFamily="34" charset="0"/>
              </a:rPr>
              <a:t>sociální naivita a neobratnost</a:t>
            </a:r>
          </a:p>
          <a:p>
            <a:pPr lvl="1"/>
            <a:r>
              <a:rPr lang="cs-CZ" dirty="0">
                <a:latin typeface="Abadi" panose="020B0604020104020204" pitchFamily="34" charset="0"/>
              </a:rPr>
              <a:t>nedostatek empatie</a:t>
            </a:r>
          </a:p>
          <a:p>
            <a:pPr lvl="1"/>
            <a:r>
              <a:rPr lang="cs-CZ" dirty="0">
                <a:latin typeface="Abadi" panose="020B0604020104020204" pitchFamily="34" charset="0"/>
              </a:rPr>
              <a:t>hůře pochopí kontext</a:t>
            </a:r>
          </a:p>
        </p:txBody>
      </p:sp>
    </p:spTree>
    <p:extLst>
      <p:ext uri="{BB962C8B-B14F-4D97-AF65-F5344CB8AC3E}">
        <p14:creationId xmlns:p14="http://schemas.microsoft.com/office/powerpoint/2010/main" val="3522436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97821" y="0"/>
            <a:ext cx="10353762" cy="970450"/>
          </a:xfrm>
        </p:spPr>
        <p:txBody>
          <a:bodyPr>
            <a:normAutofit/>
          </a:bodyPr>
          <a:lstStyle/>
          <a:p>
            <a:pPr algn="l"/>
            <a:r>
              <a:rPr lang="cs-CZ" dirty="0">
                <a:latin typeface="Abadi" panose="020B0604020104020204" pitchFamily="34" charset="0"/>
                <a:cs typeface="Arial" pitchFamily="34" charset="0"/>
              </a:rPr>
              <a:t>Novověk</a:t>
            </a:r>
          </a:p>
        </p:txBody>
      </p:sp>
      <p:sp>
        <p:nvSpPr>
          <p:cNvPr id="3" name="Zástupný symbol pro obsah 2"/>
          <p:cNvSpPr>
            <a:spLocks noGrp="1"/>
          </p:cNvSpPr>
          <p:nvPr>
            <p:ph idx="1"/>
          </p:nvPr>
        </p:nvSpPr>
        <p:spPr>
          <a:xfrm>
            <a:off x="797821" y="836712"/>
            <a:ext cx="10353762" cy="5184576"/>
          </a:xfrm>
        </p:spPr>
        <p:txBody>
          <a:bodyPr>
            <a:noAutofit/>
          </a:bodyPr>
          <a:lstStyle/>
          <a:p>
            <a:pPr marL="0" indent="0">
              <a:lnSpc>
                <a:spcPts val="3000"/>
              </a:lnSpc>
              <a:spcBef>
                <a:spcPts val="0"/>
              </a:spcBef>
              <a:buNone/>
            </a:pPr>
            <a:r>
              <a:rPr lang="cs-CZ" dirty="0">
                <a:latin typeface="Abadi" panose="020B0604020104020204" pitchFamily="34" charset="0"/>
                <a:cs typeface="Arial" pitchFamily="34" charset="0"/>
              </a:rPr>
              <a:t>16. století	</a:t>
            </a:r>
            <a:r>
              <a:rPr lang="cs-CZ" dirty="0" err="1">
                <a:latin typeface="Abadi" panose="020B0604020104020204" pitchFamily="34" charset="0"/>
                <a:cs typeface="Arial" pitchFamily="34" charset="0"/>
              </a:rPr>
              <a:t>Weyer</a:t>
            </a:r>
            <a:r>
              <a:rPr lang="cs-CZ" dirty="0">
                <a:latin typeface="Abadi" panose="020B0604020104020204" pitchFamily="34" charset="0"/>
                <a:cs typeface="Arial" pitchFamily="34" charset="0"/>
              </a:rPr>
              <a:t>	– 1. psychiatrická revoluce</a:t>
            </a:r>
          </a:p>
          <a:p>
            <a:pPr marL="0" indent="0">
              <a:lnSpc>
                <a:spcPts val="3000"/>
              </a:lnSpc>
              <a:spcBef>
                <a:spcPts val="0"/>
              </a:spcBef>
              <a:buNone/>
            </a:pPr>
            <a:r>
              <a:rPr lang="cs-CZ" dirty="0">
                <a:latin typeface="Abadi" panose="020B0604020104020204" pitchFamily="34" charset="0"/>
                <a:cs typeface="Arial" pitchFamily="34" charset="0"/>
              </a:rPr>
              <a:t>			– proti pronásledování čarodějnictví</a:t>
            </a:r>
          </a:p>
          <a:p>
            <a:pPr marL="0" indent="0">
              <a:lnSpc>
                <a:spcPts val="3000"/>
              </a:lnSpc>
              <a:spcBef>
                <a:spcPts val="0"/>
              </a:spcBef>
              <a:buNone/>
            </a:pPr>
            <a:r>
              <a:rPr lang="cs-CZ" dirty="0">
                <a:latin typeface="Abadi" panose="020B0604020104020204" pitchFamily="34" charset="0"/>
                <a:cs typeface="Arial" pitchFamily="34" charset="0"/>
              </a:rPr>
              <a:t>			– D.P. mají </a:t>
            </a:r>
            <a:r>
              <a:rPr lang="cs-CZ" dirty="0" err="1">
                <a:latin typeface="Abadi" panose="020B0604020104020204" pitchFamily="34" charset="0"/>
                <a:cs typeface="Arial" pitchFamily="34" charset="0"/>
              </a:rPr>
              <a:t>medicinské</a:t>
            </a:r>
            <a:r>
              <a:rPr lang="cs-CZ" dirty="0">
                <a:latin typeface="Abadi" panose="020B0604020104020204" pitchFamily="34" charset="0"/>
                <a:cs typeface="Arial" pitchFamily="34" charset="0"/>
              </a:rPr>
              <a:t> </a:t>
            </a:r>
            <a:r>
              <a:rPr lang="cs-CZ" dirty="0" err="1">
                <a:latin typeface="Abadi" panose="020B0604020104020204" pitchFamily="34" charset="0"/>
                <a:cs typeface="Arial" pitchFamily="34" charset="0"/>
              </a:rPr>
              <a:t>přičiny</a:t>
            </a:r>
            <a:endParaRPr lang="cs-CZ" dirty="0">
              <a:latin typeface="Abadi" panose="020B0604020104020204" pitchFamily="34" charset="0"/>
              <a:cs typeface="Arial" pitchFamily="34" charset="0"/>
            </a:endParaRPr>
          </a:p>
          <a:p>
            <a:pPr marL="0" indent="0">
              <a:lnSpc>
                <a:spcPts val="3000"/>
              </a:lnSpc>
              <a:spcBef>
                <a:spcPts val="0"/>
              </a:spcBef>
              <a:buNone/>
            </a:pPr>
            <a:endParaRPr lang="cs-CZ" dirty="0">
              <a:latin typeface="Abadi" panose="020B0604020104020204" pitchFamily="34" charset="0"/>
              <a:cs typeface="Arial" pitchFamily="34" charset="0"/>
            </a:endParaRPr>
          </a:p>
          <a:p>
            <a:pPr marL="0" indent="0">
              <a:lnSpc>
                <a:spcPts val="3000"/>
              </a:lnSpc>
              <a:spcBef>
                <a:spcPts val="0"/>
              </a:spcBef>
              <a:buNone/>
            </a:pPr>
            <a:r>
              <a:rPr lang="cs-CZ" dirty="0">
                <a:latin typeface="Abadi" panose="020B0604020104020204" pitchFamily="34" charset="0"/>
                <a:cs typeface="Arial" pitchFamily="34" charset="0"/>
              </a:rPr>
              <a:t>1755 – Marie Terezie ruší zákon proti čarodějnictví</a:t>
            </a:r>
          </a:p>
          <a:p>
            <a:pPr marL="0" indent="0">
              <a:lnSpc>
                <a:spcPts val="3000"/>
              </a:lnSpc>
              <a:spcBef>
                <a:spcPts val="0"/>
              </a:spcBef>
              <a:buNone/>
            </a:pPr>
            <a:r>
              <a:rPr lang="cs-CZ" dirty="0">
                <a:latin typeface="Abadi" panose="020B0604020104020204" pitchFamily="34" charset="0"/>
                <a:cs typeface="Arial" pitchFamily="34" charset="0"/>
              </a:rPr>
              <a:t>1761 – Jan </a:t>
            </a:r>
            <a:r>
              <a:rPr lang="cs-CZ" dirty="0" err="1">
                <a:latin typeface="Abadi" panose="020B0604020104020204" pitchFamily="34" charset="0"/>
                <a:cs typeface="Arial" pitchFamily="34" charset="0"/>
              </a:rPr>
              <a:t>Theobald</a:t>
            </a:r>
            <a:r>
              <a:rPr lang="cs-CZ" dirty="0">
                <a:latin typeface="Abadi" panose="020B0604020104020204" pitchFamily="34" charset="0"/>
                <a:cs typeface="Arial" pitchFamily="34" charset="0"/>
              </a:rPr>
              <a:t> </a:t>
            </a:r>
            <a:r>
              <a:rPr lang="cs-CZ" dirty="0" err="1">
                <a:latin typeface="Abadi" panose="020B0604020104020204" pitchFamily="34" charset="0"/>
                <a:cs typeface="Arial" pitchFamily="34" charset="0"/>
              </a:rPr>
              <a:t>Held</a:t>
            </a:r>
            <a:r>
              <a:rPr lang="cs-CZ" dirty="0">
                <a:latin typeface="Abadi" panose="020B0604020104020204" pitchFamily="34" charset="0"/>
                <a:cs typeface="Arial" pitchFamily="34" charset="0"/>
              </a:rPr>
              <a:t> – nemocnice na Františku</a:t>
            </a:r>
          </a:p>
          <a:p>
            <a:pPr marL="0" indent="0">
              <a:lnSpc>
                <a:spcPts val="3000"/>
              </a:lnSpc>
              <a:spcBef>
                <a:spcPts val="0"/>
              </a:spcBef>
              <a:buNone/>
            </a:pPr>
            <a:r>
              <a:rPr lang="cs-CZ" dirty="0">
                <a:latin typeface="Abadi" panose="020B0604020104020204" pitchFamily="34" charset="0"/>
                <a:cs typeface="Arial" pitchFamily="34" charset="0"/>
              </a:rPr>
              <a:t>1784 – Vídeň – </a:t>
            </a:r>
            <a:r>
              <a:rPr lang="cs-CZ" dirty="0" err="1">
                <a:latin typeface="Abadi" panose="020B0604020104020204" pitchFamily="34" charset="0"/>
                <a:cs typeface="Arial" pitchFamily="34" charset="0"/>
              </a:rPr>
              <a:t>Rakousko</a:t>
            </a:r>
            <a:r>
              <a:rPr lang="cs-CZ" dirty="0">
                <a:latin typeface="Abadi" panose="020B0604020104020204" pitchFamily="34" charset="0"/>
                <a:cs typeface="Arial" pitchFamily="34" charset="0"/>
              </a:rPr>
              <a:t>-Uhersko zvláštní oddělení</a:t>
            </a:r>
          </a:p>
          <a:p>
            <a:pPr marL="0" indent="0">
              <a:lnSpc>
                <a:spcPts val="3000"/>
              </a:lnSpc>
              <a:spcBef>
                <a:spcPts val="0"/>
              </a:spcBef>
              <a:buNone/>
            </a:pPr>
            <a:r>
              <a:rPr lang="cs-CZ" dirty="0">
                <a:latin typeface="Abadi" panose="020B0604020104020204" pitchFamily="34" charset="0"/>
                <a:cs typeface="Arial" pitchFamily="34" charset="0"/>
              </a:rPr>
              <a:t>1790 – VFN Praha</a:t>
            </a:r>
          </a:p>
          <a:p>
            <a:pPr marL="0" indent="0">
              <a:lnSpc>
                <a:spcPts val="3000"/>
              </a:lnSpc>
              <a:spcBef>
                <a:spcPts val="0"/>
              </a:spcBef>
              <a:buNone/>
            </a:pPr>
            <a:endParaRPr lang="cs-CZ" dirty="0">
              <a:latin typeface="Abadi" panose="020B0604020104020204" pitchFamily="34" charset="0"/>
              <a:cs typeface="Arial" pitchFamily="34" charset="0"/>
            </a:endParaRPr>
          </a:p>
          <a:p>
            <a:pPr marL="0" indent="0">
              <a:lnSpc>
                <a:spcPts val="3000"/>
              </a:lnSpc>
              <a:spcBef>
                <a:spcPts val="0"/>
              </a:spcBef>
              <a:buNone/>
            </a:pPr>
            <a:r>
              <a:rPr lang="cs-CZ" dirty="0">
                <a:latin typeface="Abadi" panose="020B0604020104020204" pitchFamily="34" charset="0"/>
                <a:cs typeface="Arial" pitchFamily="34" charset="0"/>
              </a:rPr>
              <a:t>18. století	</a:t>
            </a:r>
            <a:r>
              <a:rPr lang="cs-CZ" dirty="0" err="1">
                <a:latin typeface="Abadi" panose="020B0604020104020204" pitchFamily="34" charset="0"/>
                <a:cs typeface="Arial" pitchFamily="34" charset="0"/>
              </a:rPr>
              <a:t>Pinel</a:t>
            </a:r>
            <a:r>
              <a:rPr lang="cs-CZ" dirty="0">
                <a:latin typeface="Abadi" panose="020B0604020104020204" pitchFamily="34" charset="0"/>
                <a:cs typeface="Arial" pitchFamily="34" charset="0"/>
              </a:rPr>
              <a:t>	– 2. psychiatrická revoluce</a:t>
            </a:r>
          </a:p>
          <a:p>
            <a:pPr marL="0" indent="0">
              <a:lnSpc>
                <a:spcPts val="3000"/>
              </a:lnSpc>
              <a:spcBef>
                <a:spcPts val="0"/>
              </a:spcBef>
              <a:buNone/>
            </a:pPr>
            <a:r>
              <a:rPr lang="cs-CZ" dirty="0">
                <a:latin typeface="Abadi" panose="020B0604020104020204" pitchFamily="34" charset="0"/>
                <a:cs typeface="Arial" pitchFamily="34" charset="0"/>
              </a:rPr>
              <a:t>				</a:t>
            </a:r>
            <a:r>
              <a:rPr lang="cs-CZ" dirty="0" err="1">
                <a:latin typeface="Abadi" panose="020B0604020104020204" pitchFamily="34" charset="0"/>
                <a:cs typeface="Arial" pitchFamily="34" charset="0"/>
              </a:rPr>
              <a:t>Salpetriere</a:t>
            </a:r>
            <a:r>
              <a:rPr lang="cs-CZ" dirty="0">
                <a:latin typeface="Abadi" panose="020B0604020104020204" pitchFamily="34" charset="0"/>
                <a:cs typeface="Arial" pitchFamily="34" charset="0"/>
              </a:rPr>
              <a:t>, </a:t>
            </a:r>
            <a:r>
              <a:rPr lang="cs-CZ" dirty="0" err="1">
                <a:latin typeface="Abadi" panose="020B0604020104020204" pitchFamily="34" charset="0"/>
                <a:cs typeface="Arial" pitchFamily="34" charset="0"/>
              </a:rPr>
              <a:t>Bicentre</a:t>
            </a:r>
            <a:endParaRPr lang="cs-CZ" dirty="0">
              <a:latin typeface="Abadi" panose="020B0604020104020204" pitchFamily="34" charset="0"/>
              <a:cs typeface="Arial" pitchFamily="34" charset="0"/>
            </a:endParaRPr>
          </a:p>
          <a:p>
            <a:pPr marL="0" indent="0">
              <a:lnSpc>
                <a:spcPts val="3000"/>
              </a:lnSpc>
              <a:spcBef>
                <a:spcPts val="0"/>
              </a:spcBef>
              <a:buNone/>
            </a:pPr>
            <a:r>
              <a:rPr lang="cs-CZ" dirty="0">
                <a:latin typeface="Abadi" panose="020B0604020104020204" pitchFamily="34" charset="0"/>
                <a:cs typeface="Arial" pitchFamily="34" charset="0"/>
              </a:rPr>
              <a:t>				léčba prací, psychoterapie</a:t>
            </a:r>
          </a:p>
          <a:p>
            <a:pPr marL="0" indent="0">
              <a:lnSpc>
                <a:spcPts val="3000"/>
              </a:lnSpc>
              <a:spcBef>
                <a:spcPts val="0"/>
              </a:spcBef>
              <a:buNone/>
            </a:pPr>
            <a:r>
              <a:rPr lang="cs-CZ" dirty="0">
                <a:latin typeface="Abadi" panose="020B0604020104020204" pitchFamily="34" charset="0"/>
                <a:cs typeface="Arial" pitchFamily="34" charset="0"/>
              </a:rPr>
              <a:t>				psychodrama </a:t>
            </a:r>
            <a:r>
              <a:rPr lang="cs-CZ" sz="2800" dirty="0">
                <a:latin typeface="Abadi" panose="020B0604020104020204" pitchFamily="34" charset="0"/>
                <a:cs typeface="Arial" pitchFamily="34" charset="0"/>
              </a:rPr>
              <a:t> </a:t>
            </a:r>
          </a:p>
          <a:p>
            <a:pPr marL="0" indent="0">
              <a:lnSpc>
                <a:spcPts val="3000"/>
              </a:lnSpc>
              <a:spcBef>
                <a:spcPts val="0"/>
              </a:spcBef>
              <a:buNone/>
            </a:pPr>
            <a:r>
              <a:rPr lang="cs-CZ" sz="2800" dirty="0">
                <a:latin typeface="Abadi" panose="020B0604020104020204" pitchFamily="34" charset="0"/>
                <a:cs typeface="Arial" pitchFamily="34" charset="0"/>
              </a:rPr>
              <a:t>					</a:t>
            </a:r>
          </a:p>
        </p:txBody>
      </p:sp>
    </p:spTree>
    <p:extLst>
      <p:ext uri="{BB962C8B-B14F-4D97-AF65-F5344CB8AC3E}">
        <p14:creationId xmlns:p14="http://schemas.microsoft.com/office/powerpoint/2010/main" val="105611973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94D97A-ED0B-490C-92D9-78943F638863}"/>
              </a:ext>
            </a:extLst>
          </p:cNvPr>
          <p:cNvSpPr>
            <a:spLocks noGrp="1"/>
          </p:cNvSpPr>
          <p:nvPr>
            <p:ph type="title"/>
          </p:nvPr>
        </p:nvSpPr>
        <p:spPr/>
        <p:txBody>
          <a:bodyPr/>
          <a:lstStyle/>
          <a:p>
            <a:r>
              <a:rPr lang="cs-CZ" dirty="0">
                <a:latin typeface="Abadi" panose="020B0604020104020204" pitchFamily="34" charset="0"/>
              </a:rPr>
              <a:t>Pervazivní vývojové poruchy (PAS)</a:t>
            </a:r>
            <a:endParaRPr lang="cs-CZ" dirty="0"/>
          </a:p>
        </p:txBody>
      </p:sp>
      <p:sp>
        <p:nvSpPr>
          <p:cNvPr id="3" name="Zástupný obsah 2">
            <a:extLst>
              <a:ext uri="{FF2B5EF4-FFF2-40B4-BE49-F238E27FC236}">
                <a16:creationId xmlns:a16="http://schemas.microsoft.com/office/drawing/2014/main" id="{5E8A6EA2-1EE0-4A12-9227-EF3C5C7ECCA3}"/>
              </a:ext>
            </a:extLst>
          </p:cNvPr>
          <p:cNvSpPr>
            <a:spLocks noGrp="1"/>
          </p:cNvSpPr>
          <p:nvPr>
            <p:ph idx="1"/>
          </p:nvPr>
        </p:nvSpPr>
        <p:spPr>
          <a:xfrm>
            <a:off x="913795" y="1732449"/>
            <a:ext cx="10353762" cy="4724335"/>
          </a:xfrm>
        </p:spPr>
        <p:txBody>
          <a:bodyPr>
            <a:normAutofit fontScale="92500" lnSpcReduction="20000"/>
          </a:bodyPr>
          <a:lstStyle/>
          <a:p>
            <a:r>
              <a:rPr lang="cs-CZ" dirty="0">
                <a:latin typeface="Abadi" panose="020B0604020104020204" pitchFamily="34" charset="0"/>
              </a:rPr>
              <a:t>DIF. DG. PAS</a:t>
            </a:r>
          </a:p>
          <a:p>
            <a:pPr lvl="1"/>
            <a:r>
              <a:rPr lang="cs-CZ" dirty="0">
                <a:latin typeface="Abadi" panose="020B0604020104020204" pitchFamily="34" charset="0"/>
              </a:rPr>
              <a:t>jednotlivé typy PAS</a:t>
            </a:r>
          </a:p>
          <a:p>
            <a:pPr lvl="1"/>
            <a:r>
              <a:rPr lang="cs-CZ" dirty="0">
                <a:latin typeface="Abadi" panose="020B0604020104020204" pitchFamily="34" charset="0"/>
              </a:rPr>
              <a:t>onemocnění schizofrenního okruhu</a:t>
            </a:r>
          </a:p>
          <a:p>
            <a:pPr lvl="1"/>
            <a:r>
              <a:rPr lang="cs-CZ" dirty="0">
                <a:latin typeface="Abadi" panose="020B0604020104020204" pitchFamily="34" charset="0"/>
              </a:rPr>
              <a:t>deprese</a:t>
            </a:r>
          </a:p>
          <a:p>
            <a:pPr lvl="1"/>
            <a:r>
              <a:rPr lang="cs-CZ" dirty="0">
                <a:latin typeface="Abadi" panose="020B0604020104020204" pitchFamily="34" charset="0"/>
              </a:rPr>
              <a:t>mentální retardace</a:t>
            </a:r>
          </a:p>
          <a:p>
            <a:pPr lvl="1"/>
            <a:r>
              <a:rPr lang="cs-CZ" dirty="0">
                <a:latin typeface="Abadi" panose="020B0604020104020204" pitchFamily="34" charset="0"/>
              </a:rPr>
              <a:t>poruchy chování a emocí</a:t>
            </a:r>
          </a:p>
          <a:p>
            <a:pPr lvl="1"/>
            <a:r>
              <a:rPr lang="cs-CZ" dirty="0" err="1">
                <a:latin typeface="Abadi" panose="020B0604020104020204" pitchFamily="34" charset="0"/>
              </a:rPr>
              <a:t>speciické</a:t>
            </a:r>
            <a:r>
              <a:rPr lang="cs-CZ" dirty="0">
                <a:latin typeface="Abadi" panose="020B0604020104020204" pitchFamily="34" charset="0"/>
              </a:rPr>
              <a:t> poruchy osobnosti</a:t>
            </a:r>
          </a:p>
          <a:p>
            <a:pPr lvl="1"/>
            <a:r>
              <a:rPr lang="cs-CZ" dirty="0">
                <a:latin typeface="Abadi" panose="020B0604020104020204" pitchFamily="34" charset="0"/>
              </a:rPr>
              <a:t>smyslové defekty</a:t>
            </a:r>
          </a:p>
          <a:p>
            <a:pPr lvl="1"/>
            <a:r>
              <a:rPr lang="cs-CZ" dirty="0">
                <a:latin typeface="Abadi" panose="020B0604020104020204" pitchFamily="34" charset="0"/>
              </a:rPr>
              <a:t>deprivace, týrání, zanedbávání</a:t>
            </a:r>
          </a:p>
          <a:p>
            <a:pPr lvl="1"/>
            <a:r>
              <a:rPr lang="cs-CZ" dirty="0">
                <a:latin typeface="Abadi" panose="020B0604020104020204" pitchFamily="34" charset="0"/>
              </a:rPr>
              <a:t>akcentované osobnostní rysy (introverze, fantazie)</a:t>
            </a:r>
          </a:p>
          <a:p>
            <a:pPr lvl="1"/>
            <a:r>
              <a:rPr lang="cs-CZ" dirty="0">
                <a:latin typeface="Abadi" panose="020B0604020104020204" pitchFamily="34" charset="0"/>
              </a:rPr>
              <a:t>vliv stresu a traumatu</a:t>
            </a:r>
          </a:p>
          <a:p>
            <a:r>
              <a:rPr lang="cs-CZ" dirty="0">
                <a:latin typeface="Abadi" panose="020B0604020104020204" pitchFamily="34" charset="0"/>
              </a:rPr>
              <a:t>překryv PAS a nedostatečné limitace ve výchově, egocentrická absence ohleduplnosti</a:t>
            </a:r>
          </a:p>
          <a:p>
            <a:r>
              <a:rPr lang="cs-CZ" dirty="0">
                <a:latin typeface="Abadi" panose="020B0604020104020204" pitchFamily="34" charset="0"/>
              </a:rPr>
              <a:t>nevychovaný egocentricky bezcitný sobec nebo PAS?</a:t>
            </a:r>
          </a:p>
        </p:txBody>
      </p:sp>
    </p:spTree>
    <p:extLst>
      <p:ext uri="{BB962C8B-B14F-4D97-AF65-F5344CB8AC3E}">
        <p14:creationId xmlns:p14="http://schemas.microsoft.com/office/powerpoint/2010/main" val="192443271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A06256-FA87-43CE-96A9-9EED7BB94D53}"/>
              </a:ext>
            </a:extLst>
          </p:cNvPr>
          <p:cNvSpPr>
            <a:spLocks noGrp="1"/>
          </p:cNvSpPr>
          <p:nvPr>
            <p:ph type="title"/>
          </p:nvPr>
        </p:nvSpPr>
        <p:spPr/>
        <p:txBody>
          <a:bodyPr>
            <a:normAutofit fontScale="90000"/>
          </a:bodyPr>
          <a:lstStyle/>
          <a:p>
            <a:r>
              <a:rPr lang="cs-CZ" dirty="0">
                <a:latin typeface="Abadi" panose="020B0604020104020204" pitchFamily="34" charset="0"/>
              </a:rPr>
              <a:t>Poruchy chování a emocí s obvyklým nástupem v dětství</a:t>
            </a:r>
          </a:p>
        </p:txBody>
      </p:sp>
      <p:sp>
        <p:nvSpPr>
          <p:cNvPr id="3" name="Zástupný obsah 2">
            <a:extLst>
              <a:ext uri="{FF2B5EF4-FFF2-40B4-BE49-F238E27FC236}">
                <a16:creationId xmlns:a16="http://schemas.microsoft.com/office/drawing/2014/main" id="{8F922514-0492-4A77-8694-CD98D6821103}"/>
              </a:ext>
            </a:extLst>
          </p:cNvPr>
          <p:cNvSpPr>
            <a:spLocks noGrp="1"/>
          </p:cNvSpPr>
          <p:nvPr>
            <p:ph idx="1"/>
          </p:nvPr>
        </p:nvSpPr>
        <p:spPr/>
        <p:txBody>
          <a:bodyPr/>
          <a:lstStyle/>
          <a:p>
            <a:r>
              <a:rPr lang="cs-CZ" dirty="0">
                <a:latin typeface="Abadi" panose="020B0604020104020204" pitchFamily="34" charset="0"/>
              </a:rPr>
              <a:t>nápadné na první pohled</a:t>
            </a:r>
          </a:p>
          <a:p>
            <a:r>
              <a:rPr lang="cs-CZ" dirty="0">
                <a:latin typeface="Abadi" panose="020B0604020104020204" pitchFamily="34" charset="0"/>
              </a:rPr>
              <a:t>narušují školní a pracovní výkon</a:t>
            </a:r>
          </a:p>
          <a:p>
            <a:r>
              <a:rPr lang="cs-CZ" dirty="0">
                <a:latin typeface="Abadi" panose="020B0604020104020204" pitchFamily="34" charset="0"/>
              </a:rPr>
              <a:t>zasahují do vztahů v kolektivu vrstevníků s autoritami</a:t>
            </a:r>
          </a:p>
          <a:p>
            <a:r>
              <a:rPr lang="cs-CZ" dirty="0">
                <a:latin typeface="Abadi" panose="020B0604020104020204" pitchFamily="34" charset="0"/>
              </a:rPr>
              <a:t>jde o nejčastější potíže v dětském věku</a:t>
            </a:r>
          </a:p>
          <a:p>
            <a:r>
              <a:rPr lang="cs-CZ" dirty="0">
                <a:latin typeface="Abadi" panose="020B0604020104020204" pitchFamily="34" charset="0"/>
              </a:rPr>
              <a:t>je chybou označit veškeré problematické projevy za poruchu stejně jako označit to, co je poruchové za schválnost, provokaci, nevychovanost</a:t>
            </a:r>
          </a:p>
          <a:p>
            <a:pPr lvl="1"/>
            <a:r>
              <a:rPr lang="cs-CZ" dirty="0">
                <a:latin typeface="Abadi" panose="020B0604020104020204" pitchFamily="34" charset="0"/>
              </a:rPr>
              <a:t>avšak i dítě s poruchou může provokovat a dělat naschvály </a:t>
            </a:r>
          </a:p>
        </p:txBody>
      </p:sp>
    </p:spTree>
    <p:extLst>
      <p:ext uri="{BB962C8B-B14F-4D97-AF65-F5344CB8AC3E}">
        <p14:creationId xmlns:p14="http://schemas.microsoft.com/office/powerpoint/2010/main" val="80833682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7448FC-6AA5-4567-91D3-E6C8310874B7}"/>
              </a:ext>
            </a:extLst>
          </p:cNvPr>
          <p:cNvSpPr>
            <a:spLocks noGrp="1"/>
          </p:cNvSpPr>
          <p:nvPr>
            <p:ph type="title"/>
          </p:nvPr>
        </p:nvSpPr>
        <p:spPr/>
        <p:txBody>
          <a:bodyPr>
            <a:normAutofit fontScale="90000"/>
          </a:bodyPr>
          <a:lstStyle/>
          <a:p>
            <a:r>
              <a:rPr lang="cs-CZ" dirty="0">
                <a:latin typeface="Abadi" panose="020B0604020104020204" pitchFamily="34" charset="0"/>
              </a:rPr>
              <a:t>Poruchy chování a emocí s obvyklým nástupem v dětství</a:t>
            </a:r>
            <a:endParaRPr lang="cs-CZ" dirty="0"/>
          </a:p>
        </p:txBody>
      </p:sp>
      <p:sp>
        <p:nvSpPr>
          <p:cNvPr id="3" name="Zástupný obsah 2">
            <a:extLst>
              <a:ext uri="{FF2B5EF4-FFF2-40B4-BE49-F238E27FC236}">
                <a16:creationId xmlns:a16="http://schemas.microsoft.com/office/drawing/2014/main" id="{DDA53F4E-C2EB-439D-8BFB-62D25FB756ED}"/>
              </a:ext>
            </a:extLst>
          </p:cNvPr>
          <p:cNvSpPr>
            <a:spLocks noGrp="1"/>
          </p:cNvSpPr>
          <p:nvPr>
            <p:ph idx="1"/>
          </p:nvPr>
        </p:nvSpPr>
        <p:spPr/>
        <p:txBody>
          <a:bodyPr/>
          <a:lstStyle/>
          <a:p>
            <a:r>
              <a:rPr lang="cs-CZ" dirty="0">
                <a:latin typeface="Abadi" panose="020B0604020104020204" pitchFamily="34" charset="0"/>
              </a:rPr>
              <a:t>hyperkinetické poruchy</a:t>
            </a:r>
          </a:p>
          <a:p>
            <a:r>
              <a:rPr lang="cs-CZ" dirty="0">
                <a:latin typeface="Abadi" panose="020B0604020104020204" pitchFamily="34" charset="0"/>
              </a:rPr>
              <a:t>poruchy chování</a:t>
            </a:r>
          </a:p>
          <a:p>
            <a:r>
              <a:rPr lang="cs-CZ" dirty="0">
                <a:latin typeface="Abadi" panose="020B0604020104020204" pitchFamily="34" charset="0"/>
              </a:rPr>
              <a:t>smíšené poruchy chování a emocí</a:t>
            </a:r>
          </a:p>
          <a:p>
            <a:r>
              <a:rPr lang="cs-CZ" dirty="0">
                <a:latin typeface="Abadi" panose="020B0604020104020204" pitchFamily="34" charset="0"/>
              </a:rPr>
              <a:t>emoční poruchy s nástupem specifickým pro dětství</a:t>
            </a:r>
          </a:p>
          <a:p>
            <a:r>
              <a:rPr lang="cs-CZ" dirty="0">
                <a:latin typeface="Abadi" panose="020B0604020104020204" pitchFamily="34" charset="0"/>
              </a:rPr>
              <a:t>poruchy sociálních funkcí v dětství a dospívání</a:t>
            </a:r>
          </a:p>
          <a:p>
            <a:r>
              <a:rPr lang="cs-CZ" dirty="0">
                <a:latin typeface="Abadi" panose="020B0604020104020204" pitchFamily="34" charset="0"/>
              </a:rPr>
              <a:t>tiky </a:t>
            </a:r>
          </a:p>
        </p:txBody>
      </p:sp>
    </p:spTree>
    <p:extLst>
      <p:ext uri="{BB962C8B-B14F-4D97-AF65-F5344CB8AC3E}">
        <p14:creationId xmlns:p14="http://schemas.microsoft.com/office/powerpoint/2010/main" val="224495459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74A22D-D04A-4F2E-BF90-AFD7BD3E3620}"/>
              </a:ext>
            </a:extLst>
          </p:cNvPr>
          <p:cNvSpPr>
            <a:spLocks noGrp="1"/>
          </p:cNvSpPr>
          <p:nvPr>
            <p:ph type="title"/>
          </p:nvPr>
        </p:nvSpPr>
        <p:spPr/>
        <p:txBody>
          <a:bodyPr>
            <a:normAutofit fontScale="90000"/>
          </a:bodyPr>
          <a:lstStyle/>
          <a:p>
            <a:r>
              <a:rPr lang="cs-CZ" dirty="0">
                <a:latin typeface="Abadi" panose="020B0604020104020204" pitchFamily="34" charset="0"/>
              </a:rPr>
              <a:t>Poruchy chování a emocí s obvyklým nástupem v dětství a dospívání</a:t>
            </a:r>
            <a:endParaRPr lang="cs-CZ" dirty="0"/>
          </a:p>
        </p:txBody>
      </p:sp>
      <p:sp>
        <p:nvSpPr>
          <p:cNvPr id="3" name="Zástupný obsah 2">
            <a:extLst>
              <a:ext uri="{FF2B5EF4-FFF2-40B4-BE49-F238E27FC236}">
                <a16:creationId xmlns:a16="http://schemas.microsoft.com/office/drawing/2014/main" id="{AFA01B34-92F1-49E8-BC24-D3BCE4923B77}"/>
              </a:ext>
            </a:extLst>
          </p:cNvPr>
          <p:cNvSpPr>
            <a:spLocks noGrp="1"/>
          </p:cNvSpPr>
          <p:nvPr>
            <p:ph idx="1"/>
          </p:nvPr>
        </p:nvSpPr>
        <p:spPr>
          <a:xfrm>
            <a:off x="913795" y="1732449"/>
            <a:ext cx="10353762" cy="4515951"/>
          </a:xfrm>
        </p:spPr>
        <p:txBody>
          <a:bodyPr>
            <a:normAutofit/>
          </a:bodyPr>
          <a:lstStyle/>
          <a:p>
            <a:pPr marL="36900" indent="0">
              <a:buNone/>
            </a:pPr>
            <a:r>
              <a:rPr lang="cs-CZ" dirty="0">
                <a:latin typeface="Abadi" panose="020B0604020104020204" pitchFamily="34" charset="0"/>
              </a:rPr>
              <a:t>Hyperkinetické poruchy</a:t>
            </a:r>
          </a:p>
          <a:p>
            <a:r>
              <a:rPr lang="cs-CZ" dirty="0">
                <a:latin typeface="Abadi" panose="020B0604020104020204" pitchFamily="34" charset="0"/>
              </a:rPr>
              <a:t>10 %? v generaci školních dětí</a:t>
            </a:r>
          </a:p>
          <a:p>
            <a:r>
              <a:rPr lang="cs-CZ" dirty="0">
                <a:latin typeface="Abadi" panose="020B0604020104020204" pitchFamily="34" charset="0"/>
              </a:rPr>
              <a:t>provázejí dětství, dospívání, dospělost</a:t>
            </a:r>
          </a:p>
          <a:p>
            <a:r>
              <a:rPr lang="cs-CZ" dirty="0">
                <a:latin typeface="Abadi" panose="020B0604020104020204" pitchFamily="34" charset="0"/>
              </a:rPr>
              <a:t>více muži</a:t>
            </a:r>
          </a:p>
          <a:p>
            <a:r>
              <a:rPr lang="cs-CZ" dirty="0">
                <a:latin typeface="Abadi" panose="020B0604020104020204" pitchFamily="34" charset="0"/>
              </a:rPr>
              <a:t>nepozornost, neschopnost delší koncentrace, plánování, usměrnění motivace a vytrvalost</a:t>
            </a:r>
          </a:p>
          <a:p>
            <a:r>
              <a:rPr lang="cs-CZ" dirty="0">
                <a:latin typeface="Abadi" panose="020B0604020104020204" pitchFamily="34" charset="0"/>
              </a:rPr>
              <a:t>postižení paměti, prostorové představivosti</a:t>
            </a:r>
          </a:p>
          <a:p>
            <a:r>
              <a:rPr lang="cs-CZ" dirty="0">
                <a:latin typeface="Abadi" panose="020B0604020104020204" pitchFamily="34" charset="0"/>
              </a:rPr>
              <a:t>hyperaktivita, impulzivita (zbrklost, emoční labilita, nepozornost, roztržitost, chaotičnost, nedodržování systému a řádu, nesoustředěnost a opakování stejných chyb)</a:t>
            </a:r>
          </a:p>
          <a:p>
            <a:pPr marL="36900" indent="0">
              <a:buNone/>
            </a:pPr>
            <a:r>
              <a:rPr lang="cs-CZ" dirty="0">
                <a:latin typeface="Abadi" panose="020B0604020104020204" pitchFamily="34" charset="0"/>
              </a:rPr>
              <a:t>ADD (</a:t>
            </a:r>
            <a:r>
              <a:rPr lang="cs-CZ" dirty="0" err="1">
                <a:latin typeface="Abadi" panose="020B0604020104020204" pitchFamily="34" charset="0"/>
              </a:rPr>
              <a:t>attention</a:t>
            </a:r>
            <a:r>
              <a:rPr lang="cs-CZ" dirty="0">
                <a:latin typeface="Abadi" panose="020B0604020104020204" pitchFamily="34" charset="0"/>
              </a:rPr>
              <a:t> – deficit </a:t>
            </a:r>
            <a:r>
              <a:rPr lang="cs-CZ" dirty="0" err="1">
                <a:latin typeface="Abadi" panose="020B0604020104020204" pitchFamily="34" charset="0"/>
              </a:rPr>
              <a:t>disorder</a:t>
            </a:r>
            <a:r>
              <a:rPr lang="cs-CZ" dirty="0">
                <a:latin typeface="Abadi" panose="020B0604020104020204" pitchFamily="34" charset="0"/>
              </a:rPr>
              <a:t>) – porucha pozornosti</a:t>
            </a:r>
          </a:p>
          <a:p>
            <a:pPr marL="36900" indent="0">
              <a:buNone/>
            </a:pPr>
            <a:r>
              <a:rPr lang="cs-CZ" dirty="0">
                <a:latin typeface="Abadi" panose="020B0604020104020204" pitchFamily="34" charset="0"/>
              </a:rPr>
              <a:t>ADHD (</a:t>
            </a:r>
            <a:r>
              <a:rPr lang="cs-CZ" dirty="0" err="1">
                <a:latin typeface="Abadi" panose="020B0604020104020204" pitchFamily="34" charset="0"/>
              </a:rPr>
              <a:t>attention</a:t>
            </a:r>
            <a:r>
              <a:rPr lang="cs-CZ" dirty="0">
                <a:latin typeface="Abadi" panose="020B0604020104020204" pitchFamily="34" charset="0"/>
              </a:rPr>
              <a:t> – deficit </a:t>
            </a:r>
            <a:r>
              <a:rPr lang="cs-CZ" dirty="0" err="1">
                <a:latin typeface="Abadi" panose="020B0604020104020204" pitchFamily="34" charset="0"/>
              </a:rPr>
              <a:t>hyperactivity</a:t>
            </a:r>
            <a:r>
              <a:rPr lang="cs-CZ" dirty="0">
                <a:latin typeface="Abadi" panose="020B0604020104020204" pitchFamily="34" charset="0"/>
              </a:rPr>
              <a:t> </a:t>
            </a:r>
            <a:r>
              <a:rPr lang="cs-CZ" dirty="0" err="1">
                <a:latin typeface="Abadi" panose="020B0604020104020204" pitchFamily="34" charset="0"/>
              </a:rPr>
              <a:t>disorder</a:t>
            </a:r>
            <a:r>
              <a:rPr lang="cs-CZ" dirty="0">
                <a:latin typeface="Abadi" panose="020B0604020104020204" pitchFamily="34" charset="0"/>
              </a:rPr>
              <a:t>) – porucha pozornosti s hyperaktivitou</a:t>
            </a:r>
          </a:p>
        </p:txBody>
      </p:sp>
    </p:spTree>
    <p:extLst>
      <p:ext uri="{BB962C8B-B14F-4D97-AF65-F5344CB8AC3E}">
        <p14:creationId xmlns:p14="http://schemas.microsoft.com/office/powerpoint/2010/main" val="284106225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4F1367-A187-4C24-85F7-BF026BF117CD}"/>
              </a:ext>
            </a:extLst>
          </p:cNvPr>
          <p:cNvSpPr>
            <a:spLocks noGrp="1"/>
          </p:cNvSpPr>
          <p:nvPr>
            <p:ph type="title"/>
          </p:nvPr>
        </p:nvSpPr>
        <p:spPr/>
        <p:txBody>
          <a:bodyPr>
            <a:normAutofit fontScale="90000"/>
          </a:bodyPr>
          <a:lstStyle/>
          <a:p>
            <a:r>
              <a:rPr lang="cs-CZ" dirty="0">
                <a:latin typeface="Abadi" panose="020B0604020104020204" pitchFamily="34" charset="0"/>
              </a:rPr>
              <a:t>Poruchy chování a emocí s obvyklým nástupem v dětství a dospívání</a:t>
            </a:r>
            <a:endParaRPr lang="cs-CZ" dirty="0"/>
          </a:p>
        </p:txBody>
      </p:sp>
      <p:sp>
        <p:nvSpPr>
          <p:cNvPr id="3" name="Zástupný obsah 2">
            <a:extLst>
              <a:ext uri="{FF2B5EF4-FFF2-40B4-BE49-F238E27FC236}">
                <a16:creationId xmlns:a16="http://schemas.microsoft.com/office/drawing/2014/main" id="{A96FA9AA-5DC0-41E4-95E0-A4F450EF1259}"/>
              </a:ext>
            </a:extLst>
          </p:cNvPr>
          <p:cNvSpPr>
            <a:spLocks noGrp="1"/>
          </p:cNvSpPr>
          <p:nvPr>
            <p:ph idx="1"/>
          </p:nvPr>
        </p:nvSpPr>
        <p:spPr>
          <a:xfrm>
            <a:off x="913795" y="1732449"/>
            <a:ext cx="10353762" cy="4631029"/>
          </a:xfrm>
        </p:spPr>
        <p:txBody>
          <a:bodyPr>
            <a:normAutofit lnSpcReduction="10000"/>
          </a:bodyPr>
          <a:lstStyle/>
          <a:p>
            <a:pPr marL="36900" indent="0">
              <a:buNone/>
            </a:pPr>
            <a:r>
              <a:rPr lang="cs-CZ" dirty="0">
                <a:latin typeface="Abadi" panose="020B0604020104020204" pitchFamily="34" charset="0"/>
              </a:rPr>
              <a:t>Hyperkinetické poruchy</a:t>
            </a:r>
          </a:p>
          <a:p>
            <a:r>
              <a:rPr lang="cs-CZ" dirty="0">
                <a:latin typeface="Abadi" panose="020B0604020104020204" pitchFamily="34" charset="0"/>
              </a:rPr>
              <a:t>narušení v oblasti sociálních vztahů pro výše uvedené (emoční labilita, impulzivita, problematické projevy chování) odmítáni vrstevníky i dospělými a autoritami</a:t>
            </a:r>
          </a:p>
          <a:p>
            <a:r>
              <a:rPr lang="cs-CZ" dirty="0">
                <a:latin typeface="Abadi" panose="020B0604020104020204" pitchFamily="34" charset="0"/>
              </a:rPr>
              <a:t>DIF. DG.</a:t>
            </a:r>
          </a:p>
          <a:p>
            <a:pPr lvl="1"/>
            <a:r>
              <a:rPr lang="cs-CZ" dirty="0">
                <a:latin typeface="Abadi" panose="020B0604020104020204" pitchFamily="34" charset="0"/>
              </a:rPr>
              <a:t>specifické a pervazivní vývojové poruchy</a:t>
            </a:r>
          </a:p>
          <a:p>
            <a:pPr lvl="1"/>
            <a:r>
              <a:rPr lang="cs-CZ" dirty="0">
                <a:latin typeface="Abadi" panose="020B0604020104020204" pitchFamily="34" charset="0"/>
              </a:rPr>
              <a:t>neurotické poruchy</a:t>
            </a:r>
          </a:p>
          <a:p>
            <a:pPr lvl="1"/>
            <a:r>
              <a:rPr lang="cs-CZ" dirty="0">
                <a:latin typeface="Abadi" panose="020B0604020104020204" pitchFamily="34" charset="0"/>
              </a:rPr>
              <a:t>poruchy chování a emocí</a:t>
            </a:r>
          </a:p>
          <a:p>
            <a:pPr lvl="1"/>
            <a:r>
              <a:rPr lang="cs-CZ" dirty="0">
                <a:latin typeface="Abadi" panose="020B0604020104020204" pitchFamily="34" charset="0"/>
              </a:rPr>
              <a:t>mentální retardace</a:t>
            </a:r>
          </a:p>
          <a:p>
            <a:pPr lvl="1"/>
            <a:r>
              <a:rPr lang="cs-CZ" dirty="0">
                <a:latin typeface="Abadi" panose="020B0604020104020204" pitchFamily="34" charset="0"/>
              </a:rPr>
              <a:t>psychoaktivní látky</a:t>
            </a:r>
          </a:p>
          <a:p>
            <a:r>
              <a:rPr lang="cs-CZ" dirty="0">
                <a:latin typeface="Abadi" panose="020B0604020104020204" pitchFamily="34" charset="0"/>
              </a:rPr>
              <a:t>hyperkinetické poruchy patří často k „přiděleným diagnózám“</a:t>
            </a:r>
          </a:p>
          <a:p>
            <a:r>
              <a:rPr lang="cs-CZ" dirty="0">
                <a:latin typeface="Abadi" panose="020B0604020104020204" pitchFamily="34" charset="0"/>
              </a:rPr>
              <a:t>ne každý neklid a ne každé narušení pozornosti či tendence k impulzivnímu jednání musí nutně znamenat hyperkinetickou poruchu</a:t>
            </a:r>
          </a:p>
        </p:txBody>
      </p:sp>
    </p:spTree>
    <p:extLst>
      <p:ext uri="{BB962C8B-B14F-4D97-AF65-F5344CB8AC3E}">
        <p14:creationId xmlns:p14="http://schemas.microsoft.com/office/powerpoint/2010/main" val="210824651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C931E1-A432-49A4-B112-D344A73B487D}"/>
              </a:ext>
            </a:extLst>
          </p:cNvPr>
          <p:cNvSpPr>
            <a:spLocks noGrp="1"/>
          </p:cNvSpPr>
          <p:nvPr>
            <p:ph type="title"/>
          </p:nvPr>
        </p:nvSpPr>
        <p:spPr/>
        <p:txBody>
          <a:bodyPr>
            <a:normAutofit fontScale="90000"/>
          </a:bodyPr>
          <a:lstStyle/>
          <a:p>
            <a:r>
              <a:rPr lang="cs-CZ" dirty="0">
                <a:latin typeface="Abadi" panose="020B0604020104020204" pitchFamily="34" charset="0"/>
              </a:rPr>
              <a:t>Poruchy chování a emocí s obvyklým nástupem v dětství a dospívání</a:t>
            </a:r>
            <a:endParaRPr lang="cs-CZ" dirty="0"/>
          </a:p>
        </p:txBody>
      </p:sp>
      <p:sp>
        <p:nvSpPr>
          <p:cNvPr id="3" name="Zástupný obsah 2">
            <a:extLst>
              <a:ext uri="{FF2B5EF4-FFF2-40B4-BE49-F238E27FC236}">
                <a16:creationId xmlns:a16="http://schemas.microsoft.com/office/drawing/2014/main" id="{E4D63E46-0068-4A4B-8AC5-CCD06787EDE1}"/>
              </a:ext>
            </a:extLst>
          </p:cNvPr>
          <p:cNvSpPr>
            <a:spLocks noGrp="1"/>
          </p:cNvSpPr>
          <p:nvPr>
            <p:ph idx="1"/>
          </p:nvPr>
        </p:nvSpPr>
        <p:spPr/>
        <p:txBody>
          <a:bodyPr/>
          <a:lstStyle/>
          <a:p>
            <a:r>
              <a:rPr lang="cs-CZ" dirty="0">
                <a:latin typeface="Abadi" panose="020B0604020104020204" pitchFamily="34" charset="0"/>
              </a:rPr>
              <a:t>trend doby</a:t>
            </a:r>
          </a:p>
          <a:p>
            <a:pPr lvl="1"/>
            <a:r>
              <a:rPr lang="cs-CZ" dirty="0">
                <a:latin typeface="Abadi" panose="020B0604020104020204" pitchFamily="34" charset="0"/>
              </a:rPr>
              <a:t>rychlost, pestrost podnětů a stimulů současnosti směřuje ke</a:t>
            </a:r>
          </a:p>
          <a:p>
            <a:pPr lvl="2"/>
            <a:r>
              <a:rPr lang="cs-CZ" dirty="0">
                <a:latin typeface="Abadi" panose="020B0604020104020204" pitchFamily="34" charset="0"/>
              </a:rPr>
              <a:t>klidu?</a:t>
            </a:r>
          </a:p>
          <a:p>
            <a:pPr lvl="2"/>
            <a:r>
              <a:rPr lang="cs-CZ" dirty="0">
                <a:latin typeface="Abadi" panose="020B0604020104020204" pitchFamily="34" charset="0"/>
              </a:rPr>
              <a:t>trpělivosti?</a:t>
            </a:r>
          </a:p>
          <a:p>
            <a:pPr lvl="2"/>
            <a:r>
              <a:rPr lang="cs-CZ" dirty="0">
                <a:latin typeface="Abadi" panose="020B0604020104020204" pitchFamily="34" charset="0"/>
              </a:rPr>
              <a:t>vytrvalosti?</a:t>
            </a:r>
          </a:p>
          <a:p>
            <a:pPr lvl="2"/>
            <a:r>
              <a:rPr lang="cs-CZ" dirty="0">
                <a:latin typeface="Abadi" panose="020B0604020104020204" pitchFamily="34" charset="0"/>
              </a:rPr>
              <a:t>zpomalení?</a:t>
            </a:r>
          </a:p>
          <a:p>
            <a:pPr marL="36900" indent="0">
              <a:buNone/>
            </a:pPr>
            <a:endParaRPr lang="cs-CZ" dirty="0">
              <a:latin typeface="Abadi" panose="020B0604020104020204" pitchFamily="34" charset="0"/>
            </a:endParaRPr>
          </a:p>
        </p:txBody>
      </p:sp>
    </p:spTree>
    <p:extLst>
      <p:ext uri="{BB962C8B-B14F-4D97-AF65-F5344CB8AC3E}">
        <p14:creationId xmlns:p14="http://schemas.microsoft.com/office/powerpoint/2010/main" val="4656056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FCF86A-F40A-4372-A896-5E3EC190EDED}"/>
              </a:ext>
            </a:extLst>
          </p:cNvPr>
          <p:cNvSpPr>
            <a:spLocks noGrp="1"/>
          </p:cNvSpPr>
          <p:nvPr>
            <p:ph type="title"/>
          </p:nvPr>
        </p:nvSpPr>
        <p:spPr/>
        <p:txBody>
          <a:bodyPr>
            <a:normAutofit/>
          </a:bodyPr>
          <a:lstStyle/>
          <a:p>
            <a:r>
              <a:rPr lang="cs-CZ" dirty="0">
                <a:latin typeface="Abadi" panose="020B0604020104020204" pitchFamily="34" charset="0"/>
              </a:rPr>
              <a:t>Právní postavení duševně nemocných</a:t>
            </a:r>
            <a:endParaRPr lang="cs-CZ" dirty="0"/>
          </a:p>
        </p:txBody>
      </p:sp>
      <p:sp>
        <p:nvSpPr>
          <p:cNvPr id="3" name="Zástupný obsah 2">
            <a:extLst>
              <a:ext uri="{FF2B5EF4-FFF2-40B4-BE49-F238E27FC236}">
                <a16:creationId xmlns:a16="http://schemas.microsoft.com/office/drawing/2014/main" id="{0CC48AEE-499C-41B2-9B5A-F4FFBCA7FB8E}"/>
              </a:ext>
            </a:extLst>
          </p:cNvPr>
          <p:cNvSpPr>
            <a:spLocks noGrp="1"/>
          </p:cNvSpPr>
          <p:nvPr>
            <p:ph idx="1"/>
          </p:nvPr>
        </p:nvSpPr>
        <p:spPr/>
        <p:txBody>
          <a:bodyPr/>
          <a:lstStyle/>
          <a:p>
            <a:r>
              <a:rPr lang="cs-CZ" dirty="0">
                <a:latin typeface="Abadi" panose="020B0604020104020204" pitchFamily="34" charset="0"/>
              </a:rPr>
              <a:t>psychická porucha může v některých případech narušovat kontakt s realitou, schopnost rozhodování nebo posouzení stavu, situace a důsledků</a:t>
            </a:r>
          </a:p>
          <a:p>
            <a:r>
              <a:rPr lang="cs-CZ" dirty="0">
                <a:latin typeface="Abadi" panose="020B0604020104020204" pitchFamily="34" charset="0"/>
              </a:rPr>
              <a:t>každý má právní osobnost od narození do smrti, není možné jí člověka zbavit, ani se jí plně vzdát</a:t>
            </a:r>
          </a:p>
          <a:p>
            <a:r>
              <a:rPr lang="cs-CZ" dirty="0">
                <a:latin typeface="Abadi" panose="020B0604020104020204" pitchFamily="34" charset="0"/>
              </a:rPr>
              <a:t>plně svéprávný -  nad 18 let (16let)</a:t>
            </a:r>
          </a:p>
          <a:p>
            <a:r>
              <a:rPr lang="cs-CZ" dirty="0">
                <a:latin typeface="Abadi" panose="020B0604020104020204" pitchFamily="34" charset="0"/>
              </a:rPr>
              <a:t>omezení svéprávnosti</a:t>
            </a:r>
          </a:p>
          <a:p>
            <a:r>
              <a:rPr lang="cs-CZ" dirty="0">
                <a:latin typeface="Abadi" panose="020B0604020104020204" pitchFamily="34" charset="0"/>
              </a:rPr>
              <a:t>zákonný zástupce, opatrovník</a:t>
            </a:r>
          </a:p>
          <a:p>
            <a:r>
              <a:rPr lang="cs-CZ" dirty="0">
                <a:latin typeface="Abadi" panose="020B0604020104020204" pitchFamily="34" charset="0"/>
              </a:rPr>
              <a:t>nedobrovolná hospitalizace, detenční řízení</a:t>
            </a:r>
          </a:p>
          <a:p>
            <a:r>
              <a:rPr lang="cs-CZ" dirty="0">
                <a:latin typeface="Abadi" panose="020B0604020104020204" pitchFamily="34" charset="0"/>
              </a:rPr>
              <a:t>zabezpečovaní detence (Brno, Opava)</a:t>
            </a:r>
          </a:p>
        </p:txBody>
      </p:sp>
    </p:spTree>
    <p:extLst>
      <p:ext uri="{BB962C8B-B14F-4D97-AF65-F5344CB8AC3E}">
        <p14:creationId xmlns:p14="http://schemas.microsoft.com/office/powerpoint/2010/main" val="340401347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7A8733-03DD-49CF-B65C-90165D71195A}"/>
              </a:ext>
            </a:extLst>
          </p:cNvPr>
          <p:cNvSpPr>
            <a:spLocks noGrp="1"/>
          </p:cNvSpPr>
          <p:nvPr>
            <p:ph type="title"/>
          </p:nvPr>
        </p:nvSpPr>
        <p:spPr/>
        <p:txBody>
          <a:bodyPr/>
          <a:lstStyle/>
          <a:p>
            <a:r>
              <a:rPr lang="cs-CZ" dirty="0">
                <a:latin typeface="Abadi" panose="020B0604020104020204" pitchFamily="34" charset="0"/>
              </a:rPr>
              <a:t>Fyzické omezení osobní svobody a volnosti</a:t>
            </a:r>
          </a:p>
        </p:txBody>
      </p:sp>
      <p:sp>
        <p:nvSpPr>
          <p:cNvPr id="3" name="Zástupný obsah 2">
            <a:extLst>
              <a:ext uri="{FF2B5EF4-FFF2-40B4-BE49-F238E27FC236}">
                <a16:creationId xmlns:a16="http://schemas.microsoft.com/office/drawing/2014/main" id="{9729B149-7D46-42C3-94D8-FF32FB7A27A2}"/>
              </a:ext>
            </a:extLst>
          </p:cNvPr>
          <p:cNvSpPr>
            <a:spLocks noGrp="1"/>
          </p:cNvSpPr>
          <p:nvPr>
            <p:ph idx="1"/>
          </p:nvPr>
        </p:nvSpPr>
        <p:spPr/>
        <p:txBody>
          <a:bodyPr/>
          <a:lstStyle/>
          <a:p>
            <a:r>
              <a:rPr lang="cs-CZ" dirty="0">
                <a:latin typeface="Abadi" panose="020B0604020104020204" pitchFamily="34" charset="0"/>
              </a:rPr>
              <a:t>omezovací prostředky</a:t>
            </a:r>
          </a:p>
          <a:p>
            <a:pPr lvl="1"/>
            <a:r>
              <a:rPr lang="cs-CZ" dirty="0">
                <a:latin typeface="Abadi" panose="020B0604020104020204" pitchFamily="34" charset="0"/>
              </a:rPr>
              <a:t>ochrana dané osoby, jiných osob nebo věcí v okolí</a:t>
            </a:r>
          </a:p>
          <a:p>
            <a:pPr lvl="1"/>
            <a:r>
              <a:rPr lang="cs-CZ" dirty="0">
                <a:latin typeface="Abadi" panose="020B0604020104020204" pitchFamily="34" charset="0"/>
              </a:rPr>
              <a:t>umožnění aplikace terapie s ohledem na účel a stav</a:t>
            </a:r>
          </a:p>
          <a:p>
            <a:pPr lvl="1"/>
            <a:r>
              <a:rPr lang="cs-CZ" dirty="0">
                <a:latin typeface="Abadi" panose="020B0604020104020204" pitchFamily="34" charset="0"/>
              </a:rPr>
              <a:t>5+1</a:t>
            </a:r>
          </a:p>
          <a:p>
            <a:r>
              <a:rPr lang="cs-CZ" dirty="0">
                <a:latin typeface="Abadi" panose="020B0604020104020204" pitchFamily="34" charset="0"/>
              </a:rPr>
              <a:t>ochranné pásy (kurty), síťové lůžko, uzavřená izolace</a:t>
            </a:r>
          </a:p>
        </p:txBody>
      </p:sp>
    </p:spTree>
    <p:extLst>
      <p:ext uri="{BB962C8B-B14F-4D97-AF65-F5344CB8AC3E}">
        <p14:creationId xmlns:p14="http://schemas.microsoft.com/office/powerpoint/2010/main" val="258545663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A34904-ACB7-4DD2-B954-5E350D53C3AF}"/>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A467B464-0AB9-495E-B607-665943574F84}"/>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353130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dirty="0">
                <a:latin typeface="Abadi" panose="020B0604020104020204" pitchFamily="34" charset="0"/>
                <a:cs typeface="Arial" pitchFamily="34" charset="0"/>
              </a:rPr>
              <a:t>Novověk</a:t>
            </a:r>
          </a:p>
        </p:txBody>
      </p:sp>
      <p:sp>
        <p:nvSpPr>
          <p:cNvPr id="3" name="Zástupný symbol pro obsah 2"/>
          <p:cNvSpPr>
            <a:spLocks noGrp="1"/>
          </p:cNvSpPr>
          <p:nvPr>
            <p:ph idx="1"/>
          </p:nvPr>
        </p:nvSpPr>
        <p:spPr>
          <a:xfrm>
            <a:off x="913795" y="1755372"/>
            <a:ext cx="10534866" cy="4781128"/>
          </a:xfrm>
        </p:spPr>
        <p:txBody>
          <a:bodyPr>
            <a:normAutofit/>
          </a:bodyPr>
          <a:lstStyle/>
          <a:p>
            <a:pPr marL="0" indent="0" algn="just">
              <a:lnSpc>
                <a:spcPts val="3000"/>
              </a:lnSpc>
              <a:spcBef>
                <a:spcPts val="0"/>
              </a:spcBef>
              <a:buNone/>
            </a:pPr>
            <a:r>
              <a:rPr lang="cs-CZ" dirty="0">
                <a:latin typeface="Abadi" panose="020B0604020104020204" pitchFamily="34" charset="0"/>
                <a:cs typeface="Arial" pitchFamily="34" charset="0"/>
              </a:rPr>
              <a:t>19. století - od roku 1821 </a:t>
            </a:r>
            <a:r>
              <a:rPr lang="cs-CZ" dirty="0" err="1">
                <a:latin typeface="Abadi" panose="020B0604020104020204" pitchFamily="34" charset="0"/>
                <a:cs typeface="Arial" pitchFamily="34" charset="0"/>
              </a:rPr>
              <a:t>chorobomyslnictví</a:t>
            </a:r>
            <a:r>
              <a:rPr lang="cs-CZ" dirty="0">
                <a:latin typeface="Abadi" panose="020B0604020104020204" pitchFamily="34" charset="0"/>
                <a:cs typeface="Arial" pitchFamily="34" charset="0"/>
              </a:rPr>
              <a:t> zakládání ústavů pro duševně nemocné -  izolace</a:t>
            </a:r>
          </a:p>
          <a:p>
            <a:pPr marL="0" indent="0" algn="just">
              <a:lnSpc>
                <a:spcPts val="3000"/>
              </a:lnSpc>
              <a:spcBef>
                <a:spcPts val="0"/>
              </a:spcBef>
              <a:buNone/>
            </a:pPr>
            <a:endParaRPr lang="cs-CZ" dirty="0">
              <a:latin typeface="Abadi" panose="020B0604020104020204" pitchFamily="34" charset="0"/>
              <a:cs typeface="Arial" pitchFamily="34" charset="0"/>
            </a:endParaRPr>
          </a:p>
          <a:p>
            <a:pPr marL="0" indent="0" algn="just">
              <a:lnSpc>
                <a:spcPts val="3000"/>
              </a:lnSpc>
              <a:spcBef>
                <a:spcPts val="0"/>
              </a:spcBef>
              <a:buNone/>
            </a:pPr>
            <a:r>
              <a:rPr lang="cs-CZ" dirty="0">
                <a:latin typeface="Abadi" panose="020B0604020104020204" pitchFamily="34" charset="0"/>
                <a:cs typeface="Arial" pitchFamily="34" charset="0"/>
              </a:rPr>
              <a:t>terapeutická skepse (těl. cvičení, odpočinek, léčba prací, vodoléčba, elektroterapie)</a:t>
            </a:r>
          </a:p>
          <a:p>
            <a:pPr marL="0" indent="0" algn="just">
              <a:lnSpc>
                <a:spcPts val="3000"/>
              </a:lnSpc>
              <a:spcBef>
                <a:spcPts val="0"/>
              </a:spcBef>
              <a:buNone/>
            </a:pPr>
            <a:endParaRPr lang="cs-CZ" dirty="0">
              <a:latin typeface="Abadi" panose="020B0604020104020204" pitchFamily="34" charset="0"/>
              <a:cs typeface="Arial" pitchFamily="34" charset="0"/>
            </a:endParaRPr>
          </a:p>
          <a:p>
            <a:pPr marL="0" indent="0" algn="just">
              <a:lnSpc>
                <a:spcPts val="3000"/>
              </a:lnSpc>
              <a:spcBef>
                <a:spcPts val="0"/>
              </a:spcBef>
              <a:buNone/>
            </a:pPr>
            <a:r>
              <a:rPr lang="cs-CZ" dirty="0">
                <a:latin typeface="Abadi" panose="020B0604020104020204" pitchFamily="34" charset="0"/>
                <a:cs typeface="Arial" pitchFamily="34" charset="0"/>
              </a:rPr>
              <a:t>farmaka – opium, kafr, terpentýn</a:t>
            </a:r>
          </a:p>
          <a:p>
            <a:pPr marL="0" indent="0" algn="just">
              <a:lnSpc>
                <a:spcPts val="3000"/>
              </a:lnSpc>
              <a:spcBef>
                <a:spcPts val="0"/>
              </a:spcBef>
              <a:buNone/>
            </a:pPr>
            <a:endParaRPr lang="cs-CZ" dirty="0">
              <a:latin typeface="Abadi" panose="020B0604020104020204" pitchFamily="34" charset="0"/>
              <a:cs typeface="Arial" pitchFamily="34" charset="0"/>
            </a:endParaRPr>
          </a:p>
          <a:p>
            <a:pPr marL="0" indent="0" algn="just">
              <a:lnSpc>
                <a:spcPts val="3000"/>
              </a:lnSpc>
              <a:spcBef>
                <a:spcPts val="0"/>
              </a:spcBef>
              <a:buNone/>
            </a:pPr>
            <a:r>
              <a:rPr lang="cs-CZ" dirty="0">
                <a:latin typeface="Abadi" panose="020B0604020104020204" pitchFamily="34" charset="0"/>
                <a:cs typeface="Arial" pitchFamily="34" charset="0"/>
              </a:rPr>
              <a:t>systematická klasifikace duševních poruch</a:t>
            </a:r>
          </a:p>
          <a:p>
            <a:pPr marL="0" indent="0" algn="just">
              <a:lnSpc>
                <a:spcPts val="3000"/>
              </a:lnSpc>
              <a:spcBef>
                <a:spcPts val="0"/>
              </a:spcBef>
              <a:buNone/>
            </a:pPr>
            <a:r>
              <a:rPr lang="cs-CZ" dirty="0" err="1">
                <a:latin typeface="Abadi" panose="020B0604020104020204" pitchFamily="34" charset="0"/>
                <a:cs typeface="Arial" pitchFamily="34" charset="0"/>
              </a:rPr>
              <a:t>Pick</a:t>
            </a:r>
            <a:r>
              <a:rPr lang="cs-CZ" dirty="0">
                <a:latin typeface="Abadi" panose="020B0604020104020204" pitchFamily="34" charset="0"/>
                <a:cs typeface="Arial" pitchFamily="34" charset="0"/>
              </a:rPr>
              <a:t> – </a:t>
            </a:r>
            <a:r>
              <a:rPr lang="cs-CZ" dirty="0" err="1">
                <a:latin typeface="Abadi" panose="020B0604020104020204" pitchFamily="34" charset="0"/>
                <a:cs typeface="Arial" pitchFamily="34" charset="0"/>
              </a:rPr>
              <a:t>Kraepelin</a:t>
            </a:r>
            <a:r>
              <a:rPr lang="cs-CZ" dirty="0">
                <a:latin typeface="Abadi" panose="020B0604020104020204" pitchFamily="34" charset="0"/>
                <a:cs typeface="Arial" pitchFamily="34" charset="0"/>
              </a:rPr>
              <a:t> – </a:t>
            </a:r>
            <a:r>
              <a:rPr lang="cs-CZ" dirty="0" err="1">
                <a:latin typeface="Abadi" panose="020B0604020104020204" pitchFamily="34" charset="0"/>
                <a:cs typeface="Arial" pitchFamily="34" charset="0"/>
              </a:rPr>
              <a:t>Bleuler</a:t>
            </a:r>
            <a:r>
              <a:rPr lang="cs-CZ" dirty="0">
                <a:latin typeface="Abadi" panose="020B0604020104020204" pitchFamily="34" charset="0"/>
                <a:cs typeface="Arial" pitchFamily="34" charset="0"/>
              </a:rPr>
              <a:t> – Alzheimer</a:t>
            </a:r>
          </a:p>
        </p:txBody>
      </p:sp>
    </p:spTree>
    <p:extLst>
      <p:ext uri="{BB962C8B-B14F-4D97-AF65-F5344CB8AC3E}">
        <p14:creationId xmlns:p14="http://schemas.microsoft.com/office/powerpoint/2010/main" val="1251993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a:latin typeface="Abadi" panose="020B0604020104020204" pitchFamily="34" charset="0"/>
                <a:cs typeface="Arial" pitchFamily="34" charset="0"/>
              </a:rPr>
              <a:t>Sigmund </a:t>
            </a:r>
            <a:r>
              <a:rPr lang="cs-CZ" dirty="0" err="1">
                <a:latin typeface="Abadi" panose="020B0604020104020204" pitchFamily="34" charset="0"/>
                <a:cs typeface="Arial" pitchFamily="34" charset="0"/>
              </a:rPr>
              <a:t>Freud</a:t>
            </a:r>
            <a:r>
              <a:rPr lang="cs-CZ" dirty="0">
                <a:latin typeface="Abadi" panose="020B0604020104020204" pitchFamily="34" charset="0"/>
                <a:cs typeface="Arial" pitchFamily="34" charset="0"/>
              </a:rPr>
              <a:t> (1856 – 1939)</a:t>
            </a:r>
          </a:p>
        </p:txBody>
      </p:sp>
      <p:sp>
        <p:nvSpPr>
          <p:cNvPr id="3" name="Zástupný symbol pro obsah 2"/>
          <p:cNvSpPr>
            <a:spLocks noGrp="1"/>
          </p:cNvSpPr>
          <p:nvPr>
            <p:ph idx="1"/>
          </p:nvPr>
        </p:nvSpPr>
        <p:spPr/>
        <p:txBody>
          <a:bodyPr>
            <a:normAutofit/>
          </a:bodyPr>
          <a:lstStyle/>
          <a:p>
            <a:pPr marL="0" indent="0" algn="just">
              <a:lnSpc>
                <a:spcPts val="3000"/>
              </a:lnSpc>
              <a:spcBef>
                <a:spcPts val="0"/>
              </a:spcBef>
              <a:buNone/>
            </a:pPr>
            <a:r>
              <a:rPr lang="cs-CZ" sz="2800" dirty="0">
                <a:latin typeface="Abadi" panose="020B0604020104020204" pitchFamily="34" charset="0"/>
                <a:cs typeface="Arial" pitchFamily="34" charset="0"/>
              </a:rPr>
              <a:t>teorie nevědomí</a:t>
            </a:r>
          </a:p>
          <a:p>
            <a:pPr marL="0" indent="0" algn="just">
              <a:lnSpc>
                <a:spcPts val="3000"/>
              </a:lnSpc>
              <a:spcBef>
                <a:spcPts val="0"/>
              </a:spcBef>
              <a:buNone/>
            </a:pPr>
            <a:r>
              <a:rPr lang="cs-CZ" sz="2800" dirty="0">
                <a:latin typeface="Abadi" panose="020B0604020104020204" pitchFamily="34" charset="0"/>
                <a:cs typeface="Arial" pitchFamily="34" charset="0"/>
              </a:rPr>
              <a:t>metoda volných asociací</a:t>
            </a:r>
          </a:p>
          <a:p>
            <a:pPr marL="0" indent="0" algn="just">
              <a:lnSpc>
                <a:spcPts val="3000"/>
              </a:lnSpc>
              <a:spcBef>
                <a:spcPts val="0"/>
              </a:spcBef>
              <a:buNone/>
            </a:pPr>
            <a:r>
              <a:rPr lang="cs-CZ" sz="2800" dirty="0">
                <a:latin typeface="Abadi" panose="020B0604020104020204" pitchFamily="34" charset="0"/>
                <a:cs typeface="Arial" pitchFamily="34" charset="0"/>
              </a:rPr>
              <a:t>psychosexuální vývoj</a:t>
            </a:r>
          </a:p>
          <a:p>
            <a:pPr marL="0" indent="0" algn="just">
              <a:lnSpc>
                <a:spcPts val="3000"/>
              </a:lnSpc>
              <a:spcBef>
                <a:spcPts val="0"/>
              </a:spcBef>
              <a:buNone/>
            </a:pPr>
            <a:r>
              <a:rPr lang="cs-CZ" sz="2800" dirty="0">
                <a:latin typeface="Abadi" panose="020B0604020104020204" pitchFamily="34" charset="0"/>
                <a:cs typeface="Arial" pitchFamily="34" charset="0"/>
              </a:rPr>
              <a:t>přenos, </a:t>
            </a:r>
            <a:r>
              <a:rPr lang="cs-CZ" sz="2800" dirty="0" err="1">
                <a:latin typeface="Abadi" panose="020B0604020104020204" pitchFamily="34" charset="0"/>
                <a:cs typeface="Arial" pitchFamily="34" charset="0"/>
              </a:rPr>
              <a:t>protipřenos</a:t>
            </a:r>
            <a:endParaRPr lang="cs-CZ" sz="2800" dirty="0">
              <a:latin typeface="Abadi" panose="020B0604020104020204" pitchFamily="34" charset="0"/>
              <a:cs typeface="Arial" pitchFamily="34" charset="0"/>
            </a:endParaRPr>
          </a:p>
        </p:txBody>
      </p:sp>
    </p:spTree>
    <p:extLst>
      <p:ext uri="{BB962C8B-B14F-4D97-AF65-F5344CB8AC3E}">
        <p14:creationId xmlns:p14="http://schemas.microsoft.com/office/powerpoint/2010/main" val="1206098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dirty="0">
                <a:latin typeface="Abadi" panose="020B0604020104020204" pitchFamily="34" charset="0"/>
                <a:cs typeface="Arial" pitchFamily="34" charset="0"/>
              </a:rPr>
              <a:t>Nobelova cena za medicínu</a:t>
            </a:r>
          </a:p>
        </p:txBody>
      </p:sp>
      <p:sp>
        <p:nvSpPr>
          <p:cNvPr id="3" name="Zástupný symbol pro obsah 2"/>
          <p:cNvSpPr>
            <a:spLocks noGrp="1"/>
          </p:cNvSpPr>
          <p:nvPr>
            <p:ph idx="1"/>
          </p:nvPr>
        </p:nvSpPr>
        <p:spPr>
          <a:xfrm>
            <a:off x="913795" y="1824136"/>
            <a:ext cx="8363272" cy="4525963"/>
          </a:xfrm>
        </p:spPr>
        <p:txBody>
          <a:bodyPr>
            <a:normAutofit/>
          </a:bodyPr>
          <a:lstStyle/>
          <a:p>
            <a:pPr marL="514350" indent="-514350">
              <a:lnSpc>
                <a:spcPts val="3000"/>
              </a:lnSpc>
              <a:spcBef>
                <a:spcPts val="0"/>
              </a:spcBef>
              <a:buNone/>
            </a:pPr>
            <a:r>
              <a:rPr lang="cs-CZ" dirty="0">
                <a:latin typeface="Abadi" panose="020B0604020104020204" pitchFamily="34" charset="0"/>
                <a:cs typeface="Arial" pitchFamily="34" charset="0"/>
              </a:rPr>
              <a:t>1927 – </a:t>
            </a:r>
            <a:r>
              <a:rPr lang="cs-CZ" dirty="0" err="1">
                <a:latin typeface="Abadi" panose="020B0604020104020204" pitchFamily="34" charset="0"/>
                <a:cs typeface="Arial" pitchFamily="34" charset="0"/>
              </a:rPr>
              <a:t>Jauregg</a:t>
            </a:r>
            <a:r>
              <a:rPr lang="cs-CZ" dirty="0">
                <a:latin typeface="Abadi" panose="020B0604020104020204" pitchFamily="34" charset="0"/>
                <a:cs typeface="Arial" pitchFamily="34" charset="0"/>
              </a:rPr>
              <a:t>		– </a:t>
            </a:r>
            <a:r>
              <a:rPr lang="cs-CZ" dirty="0" err="1">
                <a:latin typeface="Abadi" panose="020B0604020104020204" pitchFamily="34" charset="0"/>
                <a:cs typeface="Arial" pitchFamily="34" charset="0"/>
              </a:rPr>
              <a:t>malarioterapie</a:t>
            </a:r>
            <a:r>
              <a:rPr lang="cs-CZ" dirty="0">
                <a:latin typeface="Abadi" panose="020B0604020104020204" pitchFamily="34" charset="0"/>
                <a:cs typeface="Arial" pitchFamily="34" charset="0"/>
              </a:rPr>
              <a:t> progresivní paralýzy</a:t>
            </a:r>
          </a:p>
          <a:p>
            <a:pPr marL="0" indent="0" algn="just">
              <a:lnSpc>
                <a:spcPts val="3000"/>
              </a:lnSpc>
              <a:spcBef>
                <a:spcPts val="0"/>
              </a:spcBef>
              <a:buNone/>
            </a:pPr>
            <a:r>
              <a:rPr lang="cs-CZ" dirty="0">
                <a:latin typeface="Abadi" panose="020B0604020104020204" pitchFamily="34" charset="0"/>
                <a:cs typeface="Arial" pitchFamily="34" charset="0"/>
              </a:rPr>
              <a:t>1949 – </a:t>
            </a:r>
            <a:r>
              <a:rPr lang="cs-CZ" dirty="0" err="1">
                <a:latin typeface="Abadi" panose="020B0604020104020204" pitchFamily="34" charset="0"/>
                <a:cs typeface="Arial" pitchFamily="34" charset="0"/>
              </a:rPr>
              <a:t>Moniz</a:t>
            </a:r>
            <a:r>
              <a:rPr lang="cs-CZ" dirty="0">
                <a:latin typeface="Abadi" panose="020B0604020104020204" pitchFamily="34" charset="0"/>
                <a:cs typeface="Arial" pitchFamily="34" charset="0"/>
              </a:rPr>
              <a:t> 		– lobotomie</a:t>
            </a:r>
          </a:p>
          <a:p>
            <a:pPr marL="0" indent="0">
              <a:lnSpc>
                <a:spcPts val="3000"/>
              </a:lnSpc>
              <a:spcBef>
                <a:spcPts val="0"/>
              </a:spcBef>
              <a:buNone/>
            </a:pPr>
            <a:r>
              <a:rPr lang="cs-CZ" dirty="0">
                <a:latin typeface="Abadi" panose="020B0604020104020204" pitchFamily="34" charset="0"/>
                <a:cs typeface="Arial" pitchFamily="34" charset="0"/>
              </a:rPr>
              <a:t>2000 – </a:t>
            </a:r>
            <a:r>
              <a:rPr lang="cs-CZ" dirty="0" err="1">
                <a:latin typeface="Abadi" panose="020B0604020104020204" pitchFamily="34" charset="0"/>
                <a:cs typeface="Arial" pitchFamily="34" charset="0"/>
              </a:rPr>
              <a:t>Carlsson</a:t>
            </a:r>
            <a:r>
              <a:rPr lang="cs-CZ" dirty="0">
                <a:latin typeface="Abadi" panose="020B0604020104020204" pitchFamily="34" charset="0"/>
                <a:cs typeface="Arial" pitchFamily="34" charset="0"/>
              </a:rPr>
              <a:t> 	– dopamin a psychomotorika</a:t>
            </a:r>
          </a:p>
          <a:p>
            <a:pPr marL="0" indent="0">
              <a:lnSpc>
                <a:spcPts val="3000"/>
              </a:lnSpc>
              <a:spcBef>
                <a:spcPts val="0"/>
              </a:spcBef>
              <a:buNone/>
            </a:pPr>
            <a:r>
              <a:rPr lang="cs-CZ" dirty="0">
                <a:latin typeface="Abadi" panose="020B0604020104020204" pitchFamily="34" charset="0"/>
                <a:cs typeface="Arial" pitchFamily="34" charset="0"/>
              </a:rPr>
              <a:t>2000 – </a:t>
            </a:r>
            <a:r>
              <a:rPr lang="cs-CZ" dirty="0" err="1">
                <a:latin typeface="Abadi" panose="020B0604020104020204" pitchFamily="34" charset="0"/>
                <a:cs typeface="Arial" pitchFamily="34" charset="0"/>
              </a:rPr>
              <a:t>Greengaard</a:t>
            </a:r>
            <a:r>
              <a:rPr lang="cs-CZ" dirty="0">
                <a:latin typeface="Abadi" panose="020B0604020104020204" pitchFamily="34" charset="0"/>
                <a:cs typeface="Arial" pitchFamily="34" charset="0"/>
              </a:rPr>
              <a:t>	– mechanismus účinku dopaminu a dalších 				</a:t>
            </a:r>
            <a:r>
              <a:rPr lang="cs-CZ" dirty="0" err="1">
                <a:latin typeface="Abadi" panose="020B0604020104020204" pitchFamily="34" charset="0"/>
                <a:cs typeface="Arial" pitchFamily="34" charset="0"/>
              </a:rPr>
              <a:t>neurotransmitterů</a:t>
            </a:r>
            <a:endParaRPr lang="cs-CZ" dirty="0">
              <a:latin typeface="Abadi" panose="020B0604020104020204" pitchFamily="34" charset="0"/>
              <a:cs typeface="Arial" pitchFamily="34" charset="0"/>
            </a:endParaRPr>
          </a:p>
          <a:p>
            <a:pPr marL="0" indent="0">
              <a:lnSpc>
                <a:spcPts val="3000"/>
              </a:lnSpc>
              <a:spcBef>
                <a:spcPts val="0"/>
              </a:spcBef>
              <a:buNone/>
            </a:pPr>
            <a:r>
              <a:rPr lang="cs-CZ" dirty="0">
                <a:latin typeface="Abadi" panose="020B0604020104020204" pitchFamily="34" charset="0"/>
                <a:cs typeface="Arial" pitchFamily="34" charset="0"/>
              </a:rPr>
              <a:t>2000 – Kandel		– ovlivnění činností synapsí</a:t>
            </a:r>
          </a:p>
        </p:txBody>
      </p:sp>
    </p:spTree>
    <p:extLst>
      <p:ext uri="{BB962C8B-B14F-4D97-AF65-F5344CB8AC3E}">
        <p14:creationId xmlns:p14="http://schemas.microsoft.com/office/powerpoint/2010/main" val="804001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dirty="0">
                <a:latin typeface="Abadi" panose="020B0604020104020204" pitchFamily="34" charset="0"/>
                <a:cs typeface="Arial" pitchFamily="34" charset="0"/>
              </a:rPr>
              <a:t>20. století</a:t>
            </a:r>
          </a:p>
        </p:txBody>
      </p:sp>
      <p:sp>
        <p:nvSpPr>
          <p:cNvPr id="3" name="Zástupný symbol pro obsah 2"/>
          <p:cNvSpPr>
            <a:spLocks noGrp="1"/>
          </p:cNvSpPr>
          <p:nvPr>
            <p:ph idx="1"/>
          </p:nvPr>
        </p:nvSpPr>
        <p:spPr>
          <a:xfrm>
            <a:off x="986474" y="1916832"/>
            <a:ext cx="10135615" cy="4331568"/>
          </a:xfrm>
        </p:spPr>
        <p:txBody>
          <a:bodyPr>
            <a:noAutofit/>
          </a:bodyPr>
          <a:lstStyle/>
          <a:p>
            <a:pPr marL="0" indent="0">
              <a:lnSpc>
                <a:spcPts val="3000"/>
              </a:lnSpc>
              <a:spcBef>
                <a:spcPts val="0"/>
              </a:spcBef>
              <a:buNone/>
            </a:pPr>
            <a:r>
              <a:rPr lang="cs-CZ" dirty="0">
                <a:latin typeface="Abadi" panose="020B0604020104020204" pitchFamily="34" charset="0"/>
                <a:cs typeface="Arial" pitchFamily="34" charset="0"/>
              </a:rPr>
              <a:t>Německo	- 1933				zákon o prevenci hereditárních nemocí</a:t>
            </a:r>
          </a:p>
          <a:p>
            <a:pPr marL="0" indent="0">
              <a:lnSpc>
                <a:spcPts val="3000"/>
              </a:lnSpc>
              <a:spcBef>
                <a:spcPts val="0"/>
              </a:spcBef>
              <a:buNone/>
            </a:pPr>
            <a:r>
              <a:rPr lang="cs-CZ" sz="2000" dirty="0">
                <a:latin typeface="Abadi" panose="020B0604020104020204" pitchFamily="34" charset="0"/>
                <a:cs typeface="Arial" pitchFamily="34" charset="0"/>
              </a:rPr>
              <a:t>								400 tisíc sterilizací</a:t>
            </a:r>
          </a:p>
          <a:p>
            <a:pPr marL="0" indent="0">
              <a:lnSpc>
                <a:spcPts val="3000"/>
              </a:lnSpc>
              <a:spcBef>
                <a:spcPts val="0"/>
              </a:spcBef>
              <a:buNone/>
            </a:pPr>
            <a:r>
              <a:rPr lang="cs-CZ" dirty="0">
                <a:latin typeface="Abadi" panose="020B0604020104020204" pitchFamily="34" charset="0"/>
                <a:cs typeface="Arial" pitchFamily="34" charset="0"/>
              </a:rPr>
              <a:t>			- 1939				povolení eutanazie</a:t>
            </a:r>
          </a:p>
          <a:p>
            <a:pPr marL="0" indent="0">
              <a:lnSpc>
                <a:spcPts val="3000"/>
              </a:lnSpc>
              <a:spcBef>
                <a:spcPts val="0"/>
              </a:spcBef>
              <a:buNone/>
            </a:pPr>
            <a:r>
              <a:rPr lang="cs-CZ" dirty="0">
                <a:latin typeface="Abadi" panose="020B0604020104020204" pitchFamily="34" charset="0"/>
                <a:cs typeface="Arial" pitchFamily="34" charset="0"/>
              </a:rPr>
              <a:t>								10 tisíc dětí zavražděno</a:t>
            </a:r>
          </a:p>
          <a:p>
            <a:pPr marL="0" indent="0">
              <a:lnSpc>
                <a:spcPts val="3000"/>
              </a:lnSpc>
              <a:spcBef>
                <a:spcPts val="0"/>
              </a:spcBef>
              <a:buNone/>
            </a:pPr>
            <a:endParaRPr lang="cs-CZ" dirty="0">
              <a:latin typeface="Abadi" panose="020B0604020104020204" pitchFamily="34" charset="0"/>
              <a:cs typeface="Arial" pitchFamily="34" charset="0"/>
            </a:endParaRPr>
          </a:p>
          <a:p>
            <a:pPr marL="0" indent="0">
              <a:lnSpc>
                <a:spcPts val="3000"/>
              </a:lnSpc>
              <a:spcBef>
                <a:spcPts val="0"/>
              </a:spcBef>
              <a:buNone/>
            </a:pPr>
            <a:r>
              <a:rPr lang="cs-CZ" dirty="0">
                <a:latin typeface="Abadi" panose="020B0604020104020204" pitchFamily="34" charset="0"/>
                <a:cs typeface="Arial" pitchFamily="34" charset="0"/>
              </a:rPr>
              <a:t>			- 1939–1945		akce T4</a:t>
            </a:r>
          </a:p>
          <a:p>
            <a:pPr marL="0" indent="0">
              <a:lnSpc>
                <a:spcPts val="3000"/>
              </a:lnSpc>
              <a:spcBef>
                <a:spcPts val="0"/>
              </a:spcBef>
              <a:buNone/>
            </a:pPr>
            <a:r>
              <a:rPr lang="cs-CZ" dirty="0">
                <a:latin typeface="Abadi" panose="020B0604020104020204" pitchFamily="34" charset="0"/>
                <a:cs typeface="Arial" pitchFamily="34" charset="0"/>
              </a:rPr>
              <a:t>								180 tisíc psychiatrických pacientů zavražděno</a:t>
            </a:r>
          </a:p>
          <a:p>
            <a:pPr>
              <a:buNone/>
            </a:pPr>
            <a:endParaRPr lang="cs-CZ" dirty="0">
              <a:latin typeface="Abadi" panose="020B0604020104020204" pitchFamily="34" charset="0"/>
            </a:endParaRPr>
          </a:p>
        </p:txBody>
      </p:sp>
    </p:spTree>
    <p:extLst>
      <p:ext uri="{BB962C8B-B14F-4D97-AF65-F5344CB8AC3E}">
        <p14:creationId xmlns:p14="http://schemas.microsoft.com/office/powerpoint/2010/main" val="877800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dirty="0">
                <a:latin typeface="Abadi" panose="020B0604020104020204" pitchFamily="34" charset="0"/>
                <a:cs typeface="Arial" pitchFamily="34" charset="0"/>
              </a:rPr>
              <a:t>20. století</a:t>
            </a:r>
          </a:p>
        </p:txBody>
      </p:sp>
      <p:sp>
        <p:nvSpPr>
          <p:cNvPr id="3" name="Zástupný symbol pro obsah 2"/>
          <p:cNvSpPr>
            <a:spLocks noGrp="1"/>
          </p:cNvSpPr>
          <p:nvPr>
            <p:ph idx="1"/>
          </p:nvPr>
        </p:nvSpPr>
        <p:spPr>
          <a:xfrm>
            <a:off x="913795" y="1927374"/>
            <a:ext cx="9900385" cy="4525963"/>
          </a:xfrm>
        </p:spPr>
        <p:txBody>
          <a:bodyPr>
            <a:normAutofit/>
          </a:bodyPr>
          <a:lstStyle/>
          <a:p>
            <a:pPr marL="0" indent="0">
              <a:lnSpc>
                <a:spcPts val="3000"/>
              </a:lnSpc>
              <a:spcBef>
                <a:spcPts val="0"/>
              </a:spcBef>
              <a:buNone/>
            </a:pPr>
            <a:r>
              <a:rPr lang="cs-CZ" sz="2800" dirty="0">
                <a:latin typeface="Abadi" panose="020B0604020104020204" pitchFamily="34" charset="0"/>
                <a:cs typeface="Arial" pitchFamily="34" charset="0"/>
              </a:rPr>
              <a:t>50. léta	psychoanalýza</a:t>
            </a:r>
          </a:p>
          <a:p>
            <a:pPr marL="0" indent="0">
              <a:lnSpc>
                <a:spcPts val="3000"/>
              </a:lnSpc>
              <a:spcBef>
                <a:spcPts val="0"/>
              </a:spcBef>
              <a:buNone/>
            </a:pPr>
            <a:r>
              <a:rPr lang="cs-CZ" sz="2800" dirty="0">
                <a:latin typeface="Abadi" panose="020B0604020104020204" pitchFamily="34" charset="0"/>
                <a:cs typeface="Arial" pitchFamily="34" charset="0"/>
              </a:rPr>
              <a:t>1952		</a:t>
            </a:r>
            <a:r>
              <a:rPr lang="cs-CZ" sz="2800" dirty="0" err="1">
                <a:latin typeface="Abadi" panose="020B0604020104020204" pitchFamily="34" charset="0"/>
                <a:cs typeface="Arial" pitchFamily="34" charset="0"/>
              </a:rPr>
              <a:t>chlorpromazin</a:t>
            </a:r>
            <a:endParaRPr lang="cs-CZ" sz="2800" dirty="0">
              <a:latin typeface="Abadi" panose="020B0604020104020204" pitchFamily="34" charset="0"/>
              <a:cs typeface="Arial" pitchFamily="34" charset="0"/>
            </a:endParaRPr>
          </a:p>
          <a:p>
            <a:pPr marL="0" indent="0">
              <a:lnSpc>
                <a:spcPts val="3000"/>
              </a:lnSpc>
              <a:spcBef>
                <a:spcPts val="0"/>
              </a:spcBef>
              <a:buNone/>
            </a:pPr>
            <a:r>
              <a:rPr lang="cs-CZ" sz="2800" dirty="0">
                <a:latin typeface="Abadi" panose="020B0604020104020204" pitchFamily="34" charset="0"/>
                <a:cs typeface="Arial" pitchFamily="34" charset="0"/>
              </a:rPr>
              <a:t>60. léta	sociální přístupy, komunitní psychiatrie</a:t>
            </a:r>
          </a:p>
          <a:p>
            <a:pPr marL="0" indent="0">
              <a:lnSpc>
                <a:spcPts val="3000"/>
              </a:lnSpc>
              <a:spcBef>
                <a:spcPts val="0"/>
              </a:spcBef>
              <a:buNone/>
            </a:pPr>
            <a:r>
              <a:rPr lang="cs-CZ" sz="2800" dirty="0">
                <a:latin typeface="Abadi" panose="020B0604020104020204" pitchFamily="34" charset="0"/>
                <a:cs typeface="Arial" pitchFamily="34" charset="0"/>
              </a:rPr>
              <a:t>70. léta	epidemiologické přístupy</a:t>
            </a:r>
          </a:p>
          <a:p>
            <a:pPr marL="0" indent="0">
              <a:lnSpc>
                <a:spcPts val="3000"/>
              </a:lnSpc>
              <a:spcBef>
                <a:spcPts val="0"/>
              </a:spcBef>
              <a:buNone/>
            </a:pPr>
            <a:r>
              <a:rPr lang="cs-CZ" sz="2800" dirty="0">
                <a:latin typeface="Abadi" panose="020B0604020104020204" pitchFamily="34" charset="0"/>
                <a:cs typeface="Arial" pitchFamily="34" charset="0"/>
              </a:rPr>
              <a:t>80. léta	nové klasifikační systémy</a:t>
            </a:r>
          </a:p>
          <a:p>
            <a:pPr marL="0" indent="0">
              <a:lnSpc>
                <a:spcPts val="3000"/>
              </a:lnSpc>
              <a:spcBef>
                <a:spcPts val="0"/>
              </a:spcBef>
              <a:buNone/>
            </a:pPr>
            <a:r>
              <a:rPr lang="cs-CZ" sz="2800" dirty="0">
                <a:latin typeface="Abadi" panose="020B0604020104020204" pitchFamily="34" charset="0"/>
                <a:cs typeface="Arial" pitchFamily="34" charset="0"/>
              </a:rPr>
              <a:t>				MKN		(10. revize) (21. století 11. revize)</a:t>
            </a:r>
          </a:p>
          <a:p>
            <a:pPr marL="0" indent="0">
              <a:lnSpc>
                <a:spcPts val="3000"/>
              </a:lnSpc>
              <a:spcBef>
                <a:spcPts val="0"/>
              </a:spcBef>
              <a:buNone/>
            </a:pPr>
            <a:r>
              <a:rPr lang="cs-CZ" sz="2800" dirty="0">
                <a:latin typeface="Abadi" panose="020B0604020104020204" pitchFamily="34" charset="0"/>
                <a:cs typeface="Arial" pitchFamily="34" charset="0"/>
              </a:rPr>
              <a:t>				DSM		(4. revize) (21. století 5. revize)</a:t>
            </a:r>
          </a:p>
          <a:p>
            <a:pPr marL="0" indent="0">
              <a:lnSpc>
                <a:spcPts val="3000"/>
              </a:lnSpc>
              <a:spcBef>
                <a:spcPts val="0"/>
              </a:spcBef>
              <a:buNone/>
            </a:pPr>
            <a:r>
              <a:rPr lang="cs-CZ" sz="2800" dirty="0">
                <a:latin typeface="Abadi" panose="020B0604020104020204" pitchFamily="34" charset="0"/>
                <a:cs typeface="Arial" pitchFamily="34" charset="0"/>
              </a:rPr>
              <a:t>90. léta	medicína založená na důkazech</a:t>
            </a:r>
          </a:p>
          <a:p>
            <a:pPr marL="0" indent="0">
              <a:lnSpc>
                <a:spcPts val="3000"/>
              </a:lnSpc>
              <a:spcBef>
                <a:spcPts val="0"/>
              </a:spcBef>
              <a:buNone/>
            </a:pPr>
            <a:r>
              <a:rPr lang="cs-CZ" sz="2800" dirty="0">
                <a:latin typeface="Abadi" panose="020B0604020104020204" pitchFamily="34" charset="0"/>
                <a:cs typeface="Arial" pitchFamily="34" charset="0"/>
              </a:rPr>
              <a:t>			(evidence </a:t>
            </a:r>
            <a:r>
              <a:rPr lang="cs-CZ" sz="2800" dirty="0" err="1">
                <a:latin typeface="Abadi" panose="020B0604020104020204" pitchFamily="34" charset="0"/>
                <a:cs typeface="Arial" pitchFamily="34" charset="0"/>
              </a:rPr>
              <a:t>based</a:t>
            </a:r>
            <a:r>
              <a:rPr lang="cs-CZ" sz="2800" dirty="0">
                <a:latin typeface="Abadi" panose="020B0604020104020204" pitchFamily="34" charset="0"/>
                <a:cs typeface="Arial" pitchFamily="34" charset="0"/>
              </a:rPr>
              <a:t> </a:t>
            </a:r>
            <a:r>
              <a:rPr lang="cs-CZ" sz="2800" dirty="0" err="1">
                <a:latin typeface="Abadi" panose="020B0604020104020204" pitchFamily="34" charset="0"/>
                <a:cs typeface="Arial" pitchFamily="34" charset="0"/>
              </a:rPr>
              <a:t>medicine</a:t>
            </a:r>
            <a:r>
              <a:rPr lang="cs-CZ" sz="2800" dirty="0">
                <a:latin typeface="Abadi" panose="020B0604020104020204" pitchFamily="34" charset="0"/>
                <a:cs typeface="Arial" pitchFamily="34" charset="0"/>
              </a:rPr>
              <a:t>)</a:t>
            </a:r>
          </a:p>
        </p:txBody>
      </p:sp>
    </p:spTree>
    <p:extLst>
      <p:ext uri="{BB962C8B-B14F-4D97-AF65-F5344CB8AC3E}">
        <p14:creationId xmlns:p14="http://schemas.microsoft.com/office/powerpoint/2010/main" val="2134857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991544" y="1816226"/>
            <a:ext cx="8388932" cy="1396751"/>
          </a:xfrm>
        </p:spPr>
        <p:txBody>
          <a:bodyPr>
            <a:noAutofit/>
          </a:bodyPr>
          <a:lstStyle/>
          <a:p>
            <a:pPr marL="0" indent="0" algn="just">
              <a:lnSpc>
                <a:spcPts val="3000"/>
              </a:lnSpc>
              <a:spcBef>
                <a:spcPts val="0"/>
              </a:spcBef>
              <a:buNone/>
            </a:pPr>
            <a:r>
              <a:rPr lang="cs-CZ" sz="2800" dirty="0">
                <a:latin typeface="Abadi" panose="020B0604020104020204" pitchFamily="34" charset="0"/>
                <a:cs typeface="Arial" pitchFamily="34" charset="0"/>
              </a:rPr>
              <a:t>Celkový stav tělesné, duševní a sociální pohody,</a:t>
            </a:r>
          </a:p>
          <a:p>
            <a:pPr marL="0" indent="0" algn="just">
              <a:lnSpc>
                <a:spcPts val="3000"/>
              </a:lnSpc>
              <a:spcBef>
                <a:spcPts val="0"/>
              </a:spcBef>
              <a:buNone/>
            </a:pPr>
            <a:r>
              <a:rPr lang="cs-CZ" sz="2800" dirty="0">
                <a:latin typeface="Abadi" panose="020B0604020104020204" pitchFamily="34" charset="0"/>
                <a:cs typeface="Arial" pitchFamily="34" charset="0"/>
              </a:rPr>
              <a:t>a ne pouze nepřítomnosti nemoci nebo slabosti</a:t>
            </a:r>
          </a:p>
        </p:txBody>
      </p:sp>
      <p:sp>
        <p:nvSpPr>
          <p:cNvPr id="4" name="Nadpis 3"/>
          <p:cNvSpPr>
            <a:spLocks noGrp="1"/>
          </p:cNvSpPr>
          <p:nvPr>
            <p:ph type="title"/>
          </p:nvPr>
        </p:nvSpPr>
        <p:spPr>
          <a:xfrm>
            <a:off x="1981200" y="485800"/>
            <a:ext cx="8229600" cy="1143000"/>
          </a:xfrm>
        </p:spPr>
        <p:txBody>
          <a:bodyPr>
            <a:normAutofit/>
          </a:bodyPr>
          <a:lstStyle/>
          <a:p>
            <a:pPr algn="l"/>
            <a:r>
              <a:rPr lang="cs-CZ" dirty="0">
                <a:latin typeface="Abadi" panose="020B0604020104020204" pitchFamily="34" charset="0"/>
                <a:cs typeface="Arial" pitchFamily="34" charset="0"/>
              </a:rPr>
              <a:t>Zdraví (dle SZO-WHO)</a:t>
            </a:r>
            <a:endParaRPr lang="cs-CZ" dirty="0">
              <a:latin typeface="Abadi" panose="020B0604020104020204" pitchFamily="34" charset="0"/>
            </a:endParaRPr>
          </a:p>
        </p:txBody>
      </p:sp>
      <p:sp>
        <p:nvSpPr>
          <p:cNvPr id="5" name="Nadpis 3"/>
          <p:cNvSpPr txBox="1">
            <a:spLocks/>
          </p:cNvSpPr>
          <p:nvPr/>
        </p:nvSpPr>
        <p:spPr>
          <a:xfrm>
            <a:off x="1981200" y="3222104"/>
            <a:ext cx="8229600" cy="1143000"/>
          </a:xfrm>
          <a:prstGeom prst="rect">
            <a:avLst/>
          </a:prstGeom>
        </p:spPr>
        <p:txBody>
          <a:bodyPr vert="horz" lIns="91440" tIns="45720" rIns="91440" bIns="45720" rtlCol="0" anchor="ctr">
            <a:normAutofit/>
          </a:bodyPr>
          <a:lstStyle/>
          <a:p>
            <a:pPr defTabSz="914400">
              <a:spcBef>
                <a:spcPct val="0"/>
              </a:spcBef>
              <a:defRPr/>
            </a:pPr>
            <a:r>
              <a:rPr lang="cs-CZ" sz="4000" dirty="0">
                <a:solidFill>
                  <a:schemeClr val="tx2"/>
                </a:solidFill>
                <a:latin typeface="Abadi" panose="020B0604020104020204" pitchFamily="34" charset="0"/>
                <a:ea typeface="+mj-ea"/>
                <a:cs typeface="Arial" pitchFamily="34" charset="0"/>
              </a:rPr>
              <a:t>Duševní zdraví (</a:t>
            </a:r>
            <a:r>
              <a:rPr lang="cs-CZ" sz="4000" dirty="0" err="1">
                <a:solidFill>
                  <a:schemeClr val="tx2"/>
                </a:solidFill>
                <a:latin typeface="Abadi" panose="020B0604020104020204" pitchFamily="34" charset="0"/>
                <a:ea typeface="+mj-ea"/>
                <a:cs typeface="Arial" pitchFamily="34" charset="0"/>
              </a:rPr>
              <a:t>Becker</a:t>
            </a:r>
            <a:r>
              <a:rPr lang="cs-CZ" sz="4000" dirty="0">
                <a:solidFill>
                  <a:schemeClr val="tx2"/>
                </a:solidFill>
                <a:latin typeface="Abadi" panose="020B0604020104020204" pitchFamily="34" charset="0"/>
                <a:ea typeface="+mj-ea"/>
                <a:cs typeface="Arial" pitchFamily="34" charset="0"/>
              </a:rPr>
              <a:t> 1986)</a:t>
            </a:r>
            <a:endParaRPr lang="cs-CZ" sz="4000" dirty="0">
              <a:solidFill>
                <a:schemeClr val="tx2"/>
              </a:solidFill>
              <a:latin typeface="Abadi" panose="020B0604020104020204" pitchFamily="34" charset="0"/>
              <a:ea typeface="+mj-ea"/>
              <a:cs typeface="+mj-cs"/>
            </a:endParaRPr>
          </a:p>
        </p:txBody>
      </p:sp>
      <p:sp>
        <p:nvSpPr>
          <p:cNvPr id="6" name="Zástupný symbol pro obsah 2"/>
          <p:cNvSpPr txBox="1">
            <a:spLocks/>
          </p:cNvSpPr>
          <p:nvPr/>
        </p:nvSpPr>
        <p:spPr>
          <a:xfrm>
            <a:off x="1991544" y="4480522"/>
            <a:ext cx="8142076" cy="2044823"/>
          </a:xfrm>
          <a:prstGeom prst="rect">
            <a:avLst/>
          </a:prstGeom>
        </p:spPr>
        <p:txBody>
          <a:bodyPr vert="horz" lIns="91440" tIns="45720" rIns="91440" bIns="45720" rtlCol="0">
            <a:noAutofit/>
          </a:bodyPr>
          <a:lstStyle/>
          <a:p>
            <a:pPr algn="just" defTabSz="914400">
              <a:lnSpc>
                <a:spcPts val="3000"/>
              </a:lnSpc>
              <a:defRPr/>
            </a:pPr>
            <a:r>
              <a:rPr lang="cs-CZ" sz="2800" dirty="0">
                <a:solidFill>
                  <a:schemeClr val="tx2"/>
                </a:solidFill>
                <a:latin typeface="Abadi" panose="020B0604020104020204" pitchFamily="34" charset="0"/>
                <a:cs typeface="Arial" pitchFamily="34" charset="0"/>
              </a:rPr>
              <a:t>D.Z. rozumíme vzorec všech takových relativně stabilních psychických vlastností, které zmenšují pravděpodobnost duševního onemocnění</a:t>
            </a:r>
          </a:p>
        </p:txBody>
      </p:sp>
    </p:spTree>
    <p:extLst>
      <p:ext uri="{BB962C8B-B14F-4D97-AF65-F5344CB8AC3E}">
        <p14:creationId xmlns:p14="http://schemas.microsoft.com/office/powerpoint/2010/main" val="9528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197030-34FD-4F5B-9D5A-7B4BCA02AAA6}"/>
              </a:ext>
            </a:extLst>
          </p:cNvPr>
          <p:cNvSpPr>
            <a:spLocks noGrp="1"/>
          </p:cNvSpPr>
          <p:nvPr>
            <p:ph type="title"/>
          </p:nvPr>
        </p:nvSpPr>
        <p:spPr/>
        <p:txBody>
          <a:bodyPr/>
          <a:lstStyle/>
          <a:p>
            <a:r>
              <a:rPr lang="cs-CZ" dirty="0">
                <a:latin typeface="Abadi" panose="020B0604020104020204" pitchFamily="34" charset="0"/>
              </a:rPr>
              <a:t>Aspekty vzniku duševních poruch</a:t>
            </a:r>
          </a:p>
        </p:txBody>
      </p:sp>
      <p:sp>
        <p:nvSpPr>
          <p:cNvPr id="3" name="Zástupný obsah 2">
            <a:extLst>
              <a:ext uri="{FF2B5EF4-FFF2-40B4-BE49-F238E27FC236}">
                <a16:creationId xmlns:a16="http://schemas.microsoft.com/office/drawing/2014/main" id="{DFB6501D-1987-461F-ADAF-711C5EC985FE}"/>
              </a:ext>
            </a:extLst>
          </p:cNvPr>
          <p:cNvSpPr>
            <a:spLocks noGrp="1"/>
          </p:cNvSpPr>
          <p:nvPr>
            <p:ph idx="1"/>
          </p:nvPr>
        </p:nvSpPr>
        <p:spPr>
          <a:xfrm>
            <a:off x="913795" y="1732449"/>
            <a:ext cx="10353762" cy="4957600"/>
          </a:xfrm>
        </p:spPr>
        <p:txBody>
          <a:bodyPr>
            <a:normAutofit/>
          </a:bodyPr>
          <a:lstStyle/>
          <a:p>
            <a:pPr marL="494100" indent="-457200">
              <a:buFont typeface="+mj-lt"/>
              <a:buAutoNum type="arabicPeriod"/>
            </a:pPr>
            <a:r>
              <a:rPr lang="cs-CZ" dirty="0">
                <a:latin typeface="Abadi" panose="020B0604020104020204" pitchFamily="34" charset="0"/>
              </a:rPr>
              <a:t>Genetická příčina</a:t>
            </a:r>
          </a:p>
          <a:p>
            <a:pPr marL="1537200" lvl="3" indent="-457200"/>
            <a:r>
              <a:rPr lang="cs-CZ" dirty="0">
                <a:latin typeface="Abadi" panose="020B0604020104020204" pitchFamily="34" charset="0"/>
              </a:rPr>
              <a:t>mentální retardace</a:t>
            </a:r>
          </a:p>
          <a:p>
            <a:pPr marL="1177200" lvl="2" indent="-457200"/>
            <a:r>
              <a:rPr lang="cs-CZ" dirty="0">
                <a:latin typeface="Abadi" panose="020B0604020104020204" pitchFamily="34" charset="0"/>
              </a:rPr>
              <a:t>Genetická dispozice – odlišná reaktivita, neopakovatelné vnímání, citové prožívání, hodnocení, myšlení</a:t>
            </a:r>
          </a:p>
          <a:p>
            <a:pPr marL="871200" lvl="1" indent="-457200"/>
            <a:r>
              <a:rPr lang="cs-CZ" dirty="0">
                <a:latin typeface="Abadi" panose="020B0604020104020204" pitchFamily="34" charset="0"/>
              </a:rPr>
              <a:t>Spolupůsobení více genů vytváří předpoklad k rozvoji určitých fyziologických a patologických vlastností</a:t>
            </a:r>
          </a:p>
          <a:p>
            <a:pPr marL="494100" indent="-457200">
              <a:buFont typeface="+mj-lt"/>
              <a:buAutoNum type="arabicPeriod"/>
            </a:pPr>
            <a:r>
              <a:rPr lang="cs-CZ" dirty="0">
                <a:latin typeface="Abadi" panose="020B0604020104020204" pitchFamily="34" charset="0"/>
              </a:rPr>
              <a:t>Hormonální produkce</a:t>
            </a:r>
          </a:p>
          <a:p>
            <a:pPr marL="871200" lvl="1" indent="-457200"/>
            <a:r>
              <a:rPr lang="cs-CZ" dirty="0">
                <a:latin typeface="Abadi" panose="020B0604020104020204" pitchFamily="34" charset="0"/>
              </a:rPr>
              <a:t>nitroděložně: </a:t>
            </a:r>
            <a:r>
              <a:rPr lang="cs-CZ" dirty="0" err="1">
                <a:latin typeface="Abadi" panose="020B0604020104020204" pitchFamily="34" charset="0"/>
              </a:rPr>
              <a:t>sníženě</a:t>
            </a:r>
            <a:r>
              <a:rPr lang="cs-CZ" dirty="0">
                <a:latin typeface="Abadi" panose="020B0604020104020204" pitchFamily="34" charset="0"/>
              </a:rPr>
              <a:t> hormony štítné žlázy – mentální retardace</a:t>
            </a:r>
          </a:p>
          <a:p>
            <a:pPr marL="871200" lvl="1" indent="-457200"/>
            <a:r>
              <a:rPr lang="cs-CZ" dirty="0">
                <a:latin typeface="Abadi" panose="020B0604020104020204" pitchFamily="34" charset="0"/>
              </a:rPr>
              <a:t>po narození: </a:t>
            </a:r>
            <a:r>
              <a:rPr lang="cs-CZ" dirty="0" err="1">
                <a:latin typeface="Abadi" panose="020B0604020104020204" pitchFamily="34" charset="0"/>
              </a:rPr>
              <a:t>sníženě</a:t>
            </a:r>
            <a:r>
              <a:rPr lang="cs-CZ" dirty="0">
                <a:latin typeface="Abadi" panose="020B0604020104020204" pitchFamily="34" charset="0"/>
              </a:rPr>
              <a:t> hormony štítné žlázy – depresivní ladění, ztráta motivace a zájmu, zpomalení mentálního výkonu</a:t>
            </a:r>
          </a:p>
          <a:p>
            <a:pPr marL="871200" lvl="1" indent="-457200"/>
            <a:r>
              <a:rPr lang="cs-CZ" dirty="0">
                <a:latin typeface="Abadi" panose="020B0604020104020204" pitchFamily="34" charset="0"/>
              </a:rPr>
              <a:t>stresová reakce (hormony dřeně a kůry nadledvin)</a:t>
            </a:r>
          </a:p>
        </p:txBody>
      </p:sp>
    </p:spTree>
    <p:extLst>
      <p:ext uri="{BB962C8B-B14F-4D97-AF65-F5344CB8AC3E}">
        <p14:creationId xmlns:p14="http://schemas.microsoft.com/office/powerpoint/2010/main" val="2439113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88A623-FCA0-44A6-AD92-E7723AD05634}"/>
              </a:ext>
            </a:extLst>
          </p:cNvPr>
          <p:cNvSpPr>
            <a:spLocks noGrp="1"/>
          </p:cNvSpPr>
          <p:nvPr>
            <p:ph type="title"/>
          </p:nvPr>
        </p:nvSpPr>
        <p:spPr/>
        <p:txBody>
          <a:bodyPr/>
          <a:lstStyle/>
          <a:p>
            <a:r>
              <a:rPr lang="cs-CZ" dirty="0">
                <a:latin typeface="Abadi" panose="020B0604020104020204" pitchFamily="34" charset="0"/>
              </a:rPr>
              <a:t>Aspekty vzniku duševních poruch</a:t>
            </a:r>
            <a:endParaRPr lang="cs-CZ" dirty="0"/>
          </a:p>
        </p:txBody>
      </p:sp>
      <p:sp>
        <p:nvSpPr>
          <p:cNvPr id="3" name="Zástupný obsah 2">
            <a:extLst>
              <a:ext uri="{FF2B5EF4-FFF2-40B4-BE49-F238E27FC236}">
                <a16:creationId xmlns:a16="http://schemas.microsoft.com/office/drawing/2014/main" id="{6F0C9841-CB7A-406E-93C4-AD82419ECE3F}"/>
              </a:ext>
            </a:extLst>
          </p:cNvPr>
          <p:cNvSpPr>
            <a:spLocks noGrp="1"/>
          </p:cNvSpPr>
          <p:nvPr>
            <p:ph idx="1"/>
          </p:nvPr>
        </p:nvSpPr>
        <p:spPr/>
        <p:txBody>
          <a:bodyPr/>
          <a:lstStyle/>
          <a:p>
            <a:pPr marL="494100" indent="-457200">
              <a:buFont typeface="+mj-lt"/>
              <a:buAutoNum type="arabicPeriod" startAt="3"/>
            </a:pPr>
            <a:r>
              <a:rPr lang="cs-CZ" dirty="0">
                <a:latin typeface="Abadi" panose="020B0604020104020204" pitchFamily="34" charset="0"/>
              </a:rPr>
              <a:t>Exogenní faktory</a:t>
            </a:r>
          </a:p>
          <a:p>
            <a:pPr marL="871200" lvl="1" indent="-457200"/>
            <a:r>
              <a:rPr lang="cs-CZ" dirty="0">
                <a:latin typeface="Abadi" panose="020B0604020104020204" pitchFamily="34" charset="0"/>
              </a:rPr>
              <a:t>chemické (toxiny, jedy, alkohol, návykové látky)</a:t>
            </a:r>
          </a:p>
          <a:p>
            <a:pPr marL="871200" lvl="1" indent="-457200"/>
            <a:r>
              <a:rPr lang="cs-CZ" dirty="0">
                <a:latin typeface="Abadi" panose="020B0604020104020204" pitchFamily="34" charset="0"/>
              </a:rPr>
              <a:t>fyzikální (úraz hlavy s poraněním CNS)</a:t>
            </a:r>
          </a:p>
          <a:p>
            <a:pPr marL="871200" lvl="1" indent="-457200"/>
            <a:r>
              <a:rPr lang="cs-CZ" dirty="0">
                <a:latin typeface="Abadi" panose="020B0604020104020204" pitchFamily="34" charset="0"/>
              </a:rPr>
              <a:t>biologické (</a:t>
            </a:r>
            <a:r>
              <a:rPr lang="cs-CZ" dirty="0" err="1">
                <a:latin typeface="Abadi" panose="020B0604020104020204" pitchFamily="34" charset="0"/>
              </a:rPr>
              <a:t>priony</a:t>
            </a:r>
            <a:r>
              <a:rPr lang="cs-CZ" dirty="0">
                <a:latin typeface="Abadi" panose="020B0604020104020204" pitchFamily="34" charset="0"/>
              </a:rPr>
              <a:t>, viry, bakterie, paraziti)</a:t>
            </a:r>
          </a:p>
          <a:p>
            <a:pPr marL="871200" lvl="1" indent="-457200"/>
            <a:r>
              <a:rPr lang="cs-CZ" dirty="0">
                <a:latin typeface="Abadi" panose="020B0604020104020204" pitchFamily="34" charset="0"/>
              </a:rPr>
              <a:t>vliv prostředí – kdy působí (prenatálně, postnatálně) a jak dlouho působí</a:t>
            </a:r>
          </a:p>
          <a:p>
            <a:pPr marL="494100" indent="-457200">
              <a:buFont typeface="+mj-lt"/>
              <a:buAutoNum type="arabicPeriod" startAt="4"/>
            </a:pPr>
            <a:r>
              <a:rPr lang="cs-CZ" dirty="0">
                <a:latin typeface="Abadi" panose="020B0604020104020204" pitchFamily="34" charset="0"/>
              </a:rPr>
              <a:t>Endogenní faktory</a:t>
            </a:r>
          </a:p>
          <a:p>
            <a:pPr marL="871200" lvl="1" indent="-457200"/>
            <a:r>
              <a:rPr lang="cs-CZ" dirty="0">
                <a:latin typeface="Abadi" panose="020B0604020104020204" pitchFamily="34" charset="0"/>
              </a:rPr>
              <a:t>onemocnění CNS – degenerace, atrofie, nádory</a:t>
            </a:r>
          </a:p>
          <a:p>
            <a:pPr marL="871200" lvl="1" indent="-457200"/>
            <a:r>
              <a:rPr lang="cs-CZ" dirty="0">
                <a:latin typeface="Abadi" panose="020B0604020104020204" pitchFamily="34" charset="0"/>
              </a:rPr>
              <a:t>onemocnění jiných orgánů, hypoxie, ischemie</a:t>
            </a:r>
          </a:p>
        </p:txBody>
      </p:sp>
    </p:spTree>
    <p:extLst>
      <p:ext uri="{BB962C8B-B14F-4D97-AF65-F5344CB8AC3E}">
        <p14:creationId xmlns:p14="http://schemas.microsoft.com/office/powerpoint/2010/main" val="727385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D22347-C309-4106-970C-629C72736428}"/>
              </a:ext>
            </a:extLst>
          </p:cNvPr>
          <p:cNvSpPr>
            <a:spLocks noGrp="1"/>
          </p:cNvSpPr>
          <p:nvPr>
            <p:ph type="title"/>
          </p:nvPr>
        </p:nvSpPr>
        <p:spPr/>
        <p:txBody>
          <a:bodyPr>
            <a:normAutofit fontScale="90000"/>
          </a:bodyPr>
          <a:lstStyle/>
          <a:p>
            <a:r>
              <a:rPr lang="cs-CZ" dirty="0">
                <a:latin typeface="Abadi" panose="020B0604020104020204" pitchFamily="34" charset="0"/>
              </a:rPr>
              <a:t>Psychosociální aspekty vzniku duševních nemocí</a:t>
            </a:r>
          </a:p>
        </p:txBody>
      </p:sp>
      <p:sp>
        <p:nvSpPr>
          <p:cNvPr id="3" name="Zástupný obsah 2">
            <a:extLst>
              <a:ext uri="{FF2B5EF4-FFF2-40B4-BE49-F238E27FC236}">
                <a16:creationId xmlns:a16="http://schemas.microsoft.com/office/drawing/2014/main" id="{90655CBA-E0B0-4816-8B19-470AF6B84110}"/>
              </a:ext>
            </a:extLst>
          </p:cNvPr>
          <p:cNvSpPr>
            <a:spLocks noGrp="1"/>
          </p:cNvSpPr>
          <p:nvPr>
            <p:ph idx="1"/>
          </p:nvPr>
        </p:nvSpPr>
        <p:spPr>
          <a:xfrm>
            <a:off x="913795" y="1732449"/>
            <a:ext cx="10353762" cy="4929608"/>
          </a:xfrm>
        </p:spPr>
        <p:txBody>
          <a:bodyPr/>
          <a:lstStyle/>
          <a:p>
            <a:r>
              <a:rPr lang="cs-CZ" dirty="0">
                <a:latin typeface="Abadi" panose="020B0604020104020204" pitchFamily="34" charset="0"/>
              </a:rPr>
              <a:t>člověk je „vztahově závislý“</a:t>
            </a:r>
          </a:p>
          <a:p>
            <a:pPr lvl="1"/>
            <a:r>
              <a:rPr lang="cs-CZ" dirty="0">
                <a:latin typeface="Abadi" panose="020B0604020104020204" pitchFamily="34" charset="0"/>
              </a:rPr>
              <a:t>matka, otec, autority, pečující osoby, vrstevníci</a:t>
            </a:r>
          </a:p>
          <a:p>
            <a:r>
              <a:rPr lang="cs-CZ" dirty="0">
                <a:latin typeface="Abadi" panose="020B0604020104020204" pitchFamily="34" charset="0"/>
              </a:rPr>
              <a:t>sociálně vztahová oblast hraje významnou úlohu ve fungování a rozvoji zdravého člověka</a:t>
            </a:r>
          </a:p>
          <a:p>
            <a:pPr lvl="1"/>
            <a:r>
              <a:rPr lang="cs-CZ" dirty="0">
                <a:latin typeface="Abadi" panose="020B0604020104020204" pitchFamily="34" charset="0"/>
              </a:rPr>
              <a:t>hustota a kvalita vztahové sítě může být jedním ze zdrojů při vzniku některých nemocí a poruch</a:t>
            </a:r>
          </a:p>
          <a:p>
            <a:r>
              <a:rPr lang="cs-CZ" dirty="0">
                <a:latin typeface="Abadi" panose="020B0604020104020204" pitchFamily="34" charset="0"/>
              </a:rPr>
              <a:t>základní sociální potřeby</a:t>
            </a:r>
          </a:p>
          <a:p>
            <a:pPr lvl="1"/>
            <a:r>
              <a:rPr lang="cs-CZ" dirty="0">
                <a:latin typeface="Abadi" panose="020B0604020104020204" pitchFamily="34" charset="0"/>
              </a:rPr>
              <a:t>potřeba místa bezpečí, podnětů, péče, výživy, podpory, opory, limitu a její naplnění (nepsané formy chování)</a:t>
            </a:r>
          </a:p>
          <a:p>
            <a:r>
              <a:rPr lang="cs-CZ" dirty="0">
                <a:latin typeface="Abadi" panose="020B0604020104020204" pitchFamily="34" charset="0"/>
              </a:rPr>
              <a:t>dlouhodobá zátěž, určité životní události</a:t>
            </a:r>
          </a:p>
          <a:p>
            <a:pPr lvl="1"/>
            <a:r>
              <a:rPr lang="cs-CZ" dirty="0">
                <a:latin typeface="Abadi" panose="020B0604020104020204" pitchFamily="34" charset="0"/>
              </a:rPr>
              <a:t>zanedbávání, týrání, ztráta osoby pečující, separace</a:t>
            </a:r>
          </a:p>
          <a:p>
            <a:pPr lvl="1"/>
            <a:r>
              <a:rPr lang="cs-CZ" dirty="0">
                <a:latin typeface="Abadi" panose="020B0604020104020204" pitchFamily="34" charset="0"/>
              </a:rPr>
              <a:t>„sociální otisk“ – způsob realizace vztahů v rodině se kopíruje – „sociální dědičnost“</a:t>
            </a:r>
          </a:p>
        </p:txBody>
      </p:sp>
    </p:spTree>
    <p:extLst>
      <p:ext uri="{BB962C8B-B14F-4D97-AF65-F5344CB8AC3E}">
        <p14:creationId xmlns:p14="http://schemas.microsoft.com/office/powerpoint/2010/main" val="1175540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191EFA-FC6E-48AC-A091-F56137224E63}"/>
              </a:ext>
            </a:extLst>
          </p:cNvPr>
          <p:cNvSpPr>
            <a:spLocks noGrp="1"/>
          </p:cNvSpPr>
          <p:nvPr>
            <p:ph type="title"/>
          </p:nvPr>
        </p:nvSpPr>
        <p:spPr/>
        <p:txBody>
          <a:bodyPr>
            <a:normAutofit fontScale="90000"/>
          </a:bodyPr>
          <a:lstStyle/>
          <a:p>
            <a:r>
              <a:rPr lang="cs-CZ" dirty="0">
                <a:latin typeface="Abadi" panose="020B0604020104020204" pitchFamily="34" charset="0"/>
              </a:rPr>
              <a:t>Psychosociální aspekty vzniku duševních nemocí</a:t>
            </a:r>
            <a:endParaRPr lang="cs-CZ" dirty="0"/>
          </a:p>
        </p:txBody>
      </p:sp>
      <p:sp>
        <p:nvSpPr>
          <p:cNvPr id="3" name="Zástupný obsah 2">
            <a:extLst>
              <a:ext uri="{FF2B5EF4-FFF2-40B4-BE49-F238E27FC236}">
                <a16:creationId xmlns:a16="http://schemas.microsoft.com/office/drawing/2014/main" id="{F695132C-3558-4C0B-8AC9-CCECF0EC3993}"/>
              </a:ext>
            </a:extLst>
          </p:cNvPr>
          <p:cNvSpPr>
            <a:spLocks noGrp="1"/>
          </p:cNvSpPr>
          <p:nvPr>
            <p:ph idx="1"/>
          </p:nvPr>
        </p:nvSpPr>
        <p:spPr>
          <a:xfrm>
            <a:off x="913795" y="1732449"/>
            <a:ext cx="10353762" cy="4929608"/>
          </a:xfrm>
        </p:spPr>
        <p:txBody>
          <a:bodyPr>
            <a:normAutofit lnSpcReduction="10000"/>
          </a:bodyPr>
          <a:lstStyle/>
          <a:p>
            <a:r>
              <a:rPr lang="cs-CZ" dirty="0">
                <a:latin typeface="Abadi" panose="020B0604020104020204" pitchFamily="34" charset="0"/>
              </a:rPr>
              <a:t>vrstevnická skupina</a:t>
            </a:r>
          </a:p>
          <a:p>
            <a:r>
              <a:rPr lang="cs-CZ" dirty="0">
                <a:latin typeface="Abadi" panose="020B0604020104020204" pitchFamily="34" charset="0"/>
              </a:rPr>
              <a:t>širší lidská společnost</a:t>
            </a:r>
          </a:p>
          <a:p>
            <a:r>
              <a:rPr lang="cs-CZ" dirty="0">
                <a:latin typeface="Abadi" panose="020B0604020104020204" pitchFamily="34" charset="0"/>
              </a:rPr>
              <a:t>sociokulturní prostředí</a:t>
            </a:r>
          </a:p>
          <a:p>
            <a:r>
              <a:rPr lang="cs-CZ" dirty="0">
                <a:latin typeface="Abadi" panose="020B0604020104020204" pitchFamily="34" charset="0"/>
              </a:rPr>
              <a:t>sociální ztráty, konflikty</a:t>
            </a:r>
          </a:p>
          <a:p>
            <a:r>
              <a:rPr lang="cs-CZ" dirty="0">
                <a:latin typeface="Abadi" panose="020B0604020104020204" pitchFamily="34" charset="0"/>
              </a:rPr>
              <a:t>intrapsychické konflikty</a:t>
            </a:r>
          </a:p>
          <a:p>
            <a:pPr lvl="1"/>
            <a:r>
              <a:rPr lang="cs-CZ" dirty="0">
                <a:latin typeface="Abadi" panose="020B0604020104020204" pitchFamily="34" charset="0"/>
              </a:rPr>
              <a:t>střet neslučitelných a obdobně silných tendencí v psychice</a:t>
            </a:r>
          </a:p>
          <a:p>
            <a:r>
              <a:rPr lang="cs-CZ" dirty="0">
                <a:latin typeface="Abadi" panose="020B0604020104020204" pitchFamily="34" charset="0"/>
              </a:rPr>
              <a:t>frustrace</a:t>
            </a:r>
          </a:p>
          <a:p>
            <a:r>
              <a:rPr lang="cs-CZ" dirty="0">
                <a:latin typeface="Abadi" panose="020B0604020104020204" pitchFamily="34" charset="0"/>
              </a:rPr>
              <a:t>trauma</a:t>
            </a:r>
          </a:p>
          <a:p>
            <a:r>
              <a:rPr lang="cs-CZ" dirty="0">
                <a:latin typeface="Abadi" panose="020B0604020104020204" pitchFamily="34" charset="0"/>
              </a:rPr>
              <a:t>krize</a:t>
            </a:r>
          </a:p>
          <a:p>
            <a:r>
              <a:rPr lang="cs-CZ" dirty="0">
                <a:latin typeface="Abadi" panose="020B0604020104020204" pitchFamily="34" charset="0"/>
              </a:rPr>
              <a:t>deprivace</a:t>
            </a:r>
          </a:p>
          <a:p>
            <a:r>
              <a:rPr lang="cs-CZ" dirty="0">
                <a:latin typeface="Abadi" panose="020B0604020104020204" pitchFamily="34" charset="0"/>
              </a:rPr>
              <a:t>míra vnímavosti a citlivosti vůči stresorům různé povahy (kromě extrémně silných) je výrazně individuální</a:t>
            </a:r>
          </a:p>
        </p:txBody>
      </p:sp>
    </p:spTree>
    <p:extLst>
      <p:ext uri="{BB962C8B-B14F-4D97-AF65-F5344CB8AC3E}">
        <p14:creationId xmlns:p14="http://schemas.microsoft.com/office/powerpoint/2010/main" val="1924946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0FF9C5-7F55-4D07-AE85-E6AFBAA5B016}"/>
              </a:ext>
            </a:extLst>
          </p:cNvPr>
          <p:cNvSpPr>
            <a:spLocks noGrp="1"/>
          </p:cNvSpPr>
          <p:nvPr>
            <p:ph type="title"/>
          </p:nvPr>
        </p:nvSpPr>
        <p:spPr/>
        <p:txBody>
          <a:bodyPr>
            <a:normAutofit fontScale="90000"/>
          </a:bodyPr>
          <a:lstStyle/>
          <a:p>
            <a:r>
              <a:rPr lang="cs-CZ" dirty="0">
                <a:latin typeface="Abadi" panose="020B0604020104020204" pitchFamily="34" charset="0"/>
              </a:rPr>
              <a:t>Psychosociální aspekty vzniku duševních nemocí</a:t>
            </a:r>
            <a:endParaRPr lang="cs-CZ" dirty="0"/>
          </a:p>
        </p:txBody>
      </p:sp>
      <p:sp>
        <p:nvSpPr>
          <p:cNvPr id="3" name="Zástupný obsah 2">
            <a:extLst>
              <a:ext uri="{FF2B5EF4-FFF2-40B4-BE49-F238E27FC236}">
                <a16:creationId xmlns:a16="http://schemas.microsoft.com/office/drawing/2014/main" id="{F24E093D-0721-498A-A8BD-F72BDB9E41D0}"/>
              </a:ext>
            </a:extLst>
          </p:cNvPr>
          <p:cNvSpPr>
            <a:spLocks noGrp="1"/>
          </p:cNvSpPr>
          <p:nvPr>
            <p:ph idx="1"/>
          </p:nvPr>
        </p:nvSpPr>
        <p:spPr/>
        <p:txBody>
          <a:bodyPr>
            <a:normAutofit/>
          </a:bodyPr>
          <a:lstStyle/>
          <a:p>
            <a:r>
              <a:rPr lang="cs-CZ" dirty="0">
                <a:latin typeface="Abadi" panose="020B0604020104020204" pitchFamily="34" charset="0"/>
              </a:rPr>
              <a:t>dětský věk</a:t>
            </a:r>
          </a:p>
          <a:p>
            <a:pPr lvl="1"/>
            <a:r>
              <a:rPr lang="cs-CZ" sz="2000" dirty="0" err="1">
                <a:latin typeface="Abadi" panose="020B0604020104020204" pitchFamily="34" charset="0"/>
              </a:rPr>
              <a:t>stresogenní</a:t>
            </a:r>
            <a:r>
              <a:rPr lang="cs-CZ" sz="2000" dirty="0">
                <a:latin typeface="Abadi" panose="020B0604020104020204" pitchFamily="34" charset="0"/>
              </a:rPr>
              <a:t> potenciál</a:t>
            </a:r>
          </a:p>
          <a:p>
            <a:pPr lvl="2"/>
            <a:r>
              <a:rPr lang="cs-CZ" sz="1800" dirty="0">
                <a:latin typeface="Abadi" panose="020B0604020104020204" pitchFamily="34" charset="0"/>
              </a:rPr>
              <a:t>předčasné odloučení a úmrtí rodiče či osoby pečující</a:t>
            </a:r>
          </a:p>
          <a:p>
            <a:pPr lvl="2"/>
            <a:r>
              <a:rPr lang="cs-CZ" sz="1800" dirty="0">
                <a:latin typeface="Abadi" panose="020B0604020104020204" pitchFamily="34" charset="0"/>
              </a:rPr>
              <a:t>nepřiměřené trestání a týrání</a:t>
            </a:r>
          </a:p>
          <a:p>
            <a:pPr lvl="2"/>
            <a:r>
              <a:rPr lang="cs-CZ" sz="1800" dirty="0">
                <a:latin typeface="Abadi" panose="020B0604020104020204" pitchFamily="34" charset="0"/>
              </a:rPr>
              <a:t>pasivní přítomnost násilí v rodině</a:t>
            </a:r>
          </a:p>
          <a:p>
            <a:pPr lvl="2"/>
            <a:r>
              <a:rPr lang="cs-CZ" sz="1800" dirty="0">
                <a:latin typeface="Abadi" panose="020B0604020104020204" pitchFamily="34" charset="0"/>
              </a:rPr>
              <a:t>sexuální zneužití a zneužívání</a:t>
            </a:r>
          </a:p>
          <a:p>
            <a:pPr lvl="2"/>
            <a:r>
              <a:rPr lang="cs-CZ" sz="1800" dirty="0">
                <a:latin typeface="Abadi" panose="020B0604020104020204" pitchFamily="34" charset="0"/>
              </a:rPr>
              <a:t>šikana</a:t>
            </a:r>
          </a:p>
          <a:p>
            <a:pPr lvl="2"/>
            <a:r>
              <a:rPr lang="cs-CZ" sz="1800" dirty="0">
                <a:latin typeface="Abadi" panose="020B0604020104020204" pitchFamily="34" charset="0"/>
              </a:rPr>
              <a:t>závažné nemoci, úrazy</a:t>
            </a:r>
          </a:p>
          <a:p>
            <a:pPr lvl="2"/>
            <a:r>
              <a:rPr lang="cs-CZ" sz="1800" dirty="0">
                <a:latin typeface="Abadi" panose="020B0604020104020204" pitchFamily="34" charset="0"/>
              </a:rPr>
              <a:t>náročné, bolestivé, opakované lékařské zákroky</a:t>
            </a:r>
          </a:p>
        </p:txBody>
      </p:sp>
    </p:spTree>
    <p:extLst>
      <p:ext uri="{BB962C8B-B14F-4D97-AF65-F5344CB8AC3E}">
        <p14:creationId xmlns:p14="http://schemas.microsoft.com/office/powerpoint/2010/main" val="2598908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CD7A84-DC4B-4036-89E2-6888DD259119}"/>
              </a:ext>
            </a:extLst>
          </p:cNvPr>
          <p:cNvSpPr>
            <a:spLocks noGrp="1"/>
          </p:cNvSpPr>
          <p:nvPr>
            <p:ph type="title"/>
          </p:nvPr>
        </p:nvSpPr>
        <p:spPr>
          <a:xfrm>
            <a:off x="913795" y="609600"/>
            <a:ext cx="3078749" cy="970450"/>
          </a:xfrm>
        </p:spPr>
        <p:txBody>
          <a:bodyPr anchor="b">
            <a:normAutofit/>
          </a:bodyPr>
          <a:lstStyle/>
          <a:p>
            <a:pPr algn="l"/>
            <a:endParaRPr lang="cs-CZ" sz="2800"/>
          </a:p>
        </p:txBody>
      </p:sp>
      <p:sp>
        <p:nvSpPr>
          <p:cNvPr id="3" name="Zástupný obsah 2">
            <a:extLst>
              <a:ext uri="{FF2B5EF4-FFF2-40B4-BE49-F238E27FC236}">
                <a16:creationId xmlns:a16="http://schemas.microsoft.com/office/drawing/2014/main" id="{4AE88352-2AD1-45D9-8DE0-4F4F35CAFC1F}"/>
              </a:ext>
            </a:extLst>
          </p:cNvPr>
          <p:cNvSpPr>
            <a:spLocks noGrp="1"/>
          </p:cNvSpPr>
          <p:nvPr>
            <p:ph idx="1"/>
          </p:nvPr>
        </p:nvSpPr>
        <p:spPr>
          <a:xfrm>
            <a:off x="913795" y="1732449"/>
            <a:ext cx="3078749" cy="4058751"/>
          </a:xfrm>
        </p:spPr>
        <p:txBody>
          <a:bodyPr anchor="t">
            <a:normAutofit/>
          </a:bodyPr>
          <a:lstStyle/>
          <a:p>
            <a:endParaRPr lang="cs-CZ" sz="1600"/>
          </a:p>
        </p:txBody>
      </p:sp>
      <p:pic>
        <p:nvPicPr>
          <p:cNvPr id="11" name="Picture 8">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4" name="Picture 2" descr="C:\Documents and Settings\Bro Hood\Plocha\sigmund-freud-analytic-couch.jpg">
            <a:extLst>
              <a:ext uri="{FF2B5EF4-FFF2-40B4-BE49-F238E27FC236}">
                <a16:creationId xmlns:a16="http://schemas.microsoft.com/office/drawing/2014/main" id="{DFE02204-6AF2-417B-B4A1-A145EFE4783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314" r="7525" b="-2"/>
          <a:stretch/>
        </p:blipFill>
        <p:spPr bwMode="auto">
          <a:xfrm>
            <a:off x="1271587" y="10"/>
            <a:ext cx="9648825"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258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B461D2-097A-4E8C-9259-F9BE90D86B65}"/>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E25FCEA1-3FE0-4BC1-85CB-93CB4DE2F919}"/>
              </a:ext>
            </a:extLst>
          </p:cNvPr>
          <p:cNvSpPr>
            <a:spLocks noGrp="1"/>
          </p:cNvSpPr>
          <p:nvPr>
            <p:ph idx="1"/>
          </p:nvPr>
        </p:nvSpPr>
        <p:spPr/>
        <p:txBody>
          <a:bodyPr/>
          <a:lstStyle/>
          <a:p>
            <a:endParaRPr lang="cs-CZ"/>
          </a:p>
        </p:txBody>
      </p:sp>
      <p:pic>
        <p:nvPicPr>
          <p:cNvPr id="4" name="Picture 2" descr="C:\Documents and Settings\Bro Hood\Plocha\9596806-white-mental-hospital-padded-room-corner-with-a-bed.jpg">
            <a:extLst>
              <a:ext uri="{FF2B5EF4-FFF2-40B4-BE49-F238E27FC236}">
                <a16:creationId xmlns:a16="http://schemas.microsoft.com/office/drawing/2014/main" id="{D569A0BC-90D9-4CB5-B8DC-58F6B9E42E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660" y="42862"/>
            <a:ext cx="9674679" cy="677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7332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4270D2-6232-4664-A46C-21B89CD21211}"/>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00CA7276-2098-4A05-AE16-4EDF41F5778B}"/>
              </a:ext>
            </a:extLst>
          </p:cNvPr>
          <p:cNvSpPr>
            <a:spLocks noGrp="1"/>
          </p:cNvSpPr>
          <p:nvPr>
            <p:ph idx="1"/>
          </p:nvPr>
        </p:nvSpPr>
        <p:spPr/>
        <p:txBody>
          <a:bodyPr/>
          <a:lstStyle/>
          <a:p>
            <a:endParaRPr lang="cs-CZ"/>
          </a:p>
        </p:txBody>
      </p:sp>
      <p:pic>
        <p:nvPicPr>
          <p:cNvPr id="4" name="Picture 2" descr="C:\Documents and Settings\Bro Hood\Plocha\040203_01_big.jpg">
            <a:extLst>
              <a:ext uri="{FF2B5EF4-FFF2-40B4-BE49-F238E27FC236}">
                <a16:creationId xmlns:a16="http://schemas.microsoft.com/office/drawing/2014/main" id="{0F15D17F-E6E6-4725-8677-527872C913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012" y="0"/>
            <a:ext cx="5133975" cy="684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1070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9EADA1-A0CF-43DE-924C-A3F1FB0E8A96}"/>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74EB40A8-EE2A-4004-8C99-FDA37FE26207}"/>
              </a:ext>
            </a:extLst>
          </p:cNvPr>
          <p:cNvSpPr>
            <a:spLocks noGrp="1"/>
          </p:cNvSpPr>
          <p:nvPr>
            <p:ph idx="1"/>
          </p:nvPr>
        </p:nvSpPr>
        <p:spPr/>
        <p:txBody>
          <a:bodyPr/>
          <a:lstStyle/>
          <a:p>
            <a:endParaRPr lang="cs-CZ"/>
          </a:p>
        </p:txBody>
      </p:sp>
      <p:pic>
        <p:nvPicPr>
          <p:cNvPr id="4" name="Picture 2" descr="C:\Documents and Settings\Bro Hood\Plocha\Classic-Straight-Jacket.jpg">
            <a:extLst>
              <a:ext uri="{FF2B5EF4-FFF2-40B4-BE49-F238E27FC236}">
                <a16:creationId xmlns:a16="http://schemas.microsoft.com/office/drawing/2014/main" id="{674E2C46-C2F0-417A-AF9D-EE1AEE2907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344" y="171139"/>
            <a:ext cx="10440663" cy="6515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2297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3795" y="329682"/>
            <a:ext cx="10353762" cy="970450"/>
          </a:xfrm>
        </p:spPr>
        <p:txBody>
          <a:bodyPr>
            <a:normAutofit/>
          </a:bodyPr>
          <a:lstStyle/>
          <a:p>
            <a:pPr algn="l"/>
            <a:r>
              <a:rPr lang="cs-CZ" dirty="0">
                <a:latin typeface="Abadi" panose="020B0604020104020204" pitchFamily="34" charset="0"/>
                <a:cs typeface="Arial" pitchFamily="34" charset="0"/>
              </a:rPr>
              <a:t>Psychiatrické vyšetření</a:t>
            </a:r>
          </a:p>
        </p:txBody>
      </p:sp>
      <p:sp>
        <p:nvSpPr>
          <p:cNvPr id="3" name="Zástupný symbol pro obsah 2"/>
          <p:cNvSpPr>
            <a:spLocks noGrp="1"/>
          </p:cNvSpPr>
          <p:nvPr>
            <p:ph idx="1"/>
          </p:nvPr>
        </p:nvSpPr>
        <p:spPr>
          <a:xfrm>
            <a:off x="913794" y="1340768"/>
            <a:ext cx="10478883" cy="5040560"/>
          </a:xfrm>
        </p:spPr>
        <p:txBody>
          <a:bodyPr>
            <a:noAutofit/>
          </a:bodyPr>
          <a:lstStyle/>
          <a:p>
            <a:pPr marL="0" indent="0" algn="just">
              <a:lnSpc>
                <a:spcPts val="3000"/>
              </a:lnSpc>
              <a:spcBef>
                <a:spcPts val="0"/>
              </a:spcBef>
              <a:buNone/>
            </a:pPr>
            <a:r>
              <a:rPr lang="cs-CZ" sz="1800" dirty="0">
                <a:latin typeface="Abadi" panose="020B0604020104020204" pitchFamily="34" charset="0"/>
                <a:cs typeface="Arial" pitchFamily="34" charset="0"/>
              </a:rPr>
              <a:t>Odlišuje se řadou specifik a od vyšetření tělesného se v mnohém zásadně liší. První kontakt pacienta s psychiatrií předurčuje úspěšnost funkčního terapeutického vztahu.</a:t>
            </a:r>
          </a:p>
          <a:p>
            <a:pPr marL="0" indent="0">
              <a:lnSpc>
                <a:spcPts val="3000"/>
              </a:lnSpc>
              <a:spcBef>
                <a:spcPts val="0"/>
              </a:spcBef>
              <a:buNone/>
            </a:pPr>
            <a:endParaRPr lang="cs-CZ" sz="1800" dirty="0">
              <a:latin typeface="Abadi" panose="020B0604020104020204" pitchFamily="34" charset="0"/>
              <a:cs typeface="Arial" pitchFamily="34" charset="0"/>
            </a:endParaRPr>
          </a:p>
          <a:p>
            <a:pPr marL="0" indent="0">
              <a:lnSpc>
                <a:spcPts val="3000"/>
              </a:lnSpc>
              <a:spcBef>
                <a:spcPts val="0"/>
              </a:spcBef>
              <a:buNone/>
            </a:pPr>
            <a:r>
              <a:rPr lang="cs-CZ" sz="1800" dirty="0">
                <a:latin typeface="Abadi" panose="020B0604020104020204" pitchFamily="34" charset="0"/>
                <a:cs typeface="Arial" pitchFamily="34" charset="0"/>
              </a:rPr>
              <a:t>Zvláštní přístupy</a:t>
            </a:r>
          </a:p>
          <a:p>
            <a:pPr marL="0" indent="0">
              <a:lnSpc>
                <a:spcPts val="3000"/>
              </a:lnSpc>
              <a:spcBef>
                <a:spcPts val="0"/>
              </a:spcBef>
              <a:buNone/>
            </a:pPr>
            <a:r>
              <a:rPr lang="cs-CZ" sz="1800" dirty="0">
                <a:latin typeface="Abadi" panose="020B0604020104020204" pitchFamily="34" charset="0"/>
                <a:cs typeface="Arial" pitchFamily="34" charset="0"/>
              </a:rPr>
              <a:t>	Nemocný je uzavřený</a:t>
            </a:r>
          </a:p>
          <a:p>
            <a:pPr marL="0" indent="0">
              <a:lnSpc>
                <a:spcPts val="3000"/>
              </a:lnSpc>
              <a:spcBef>
                <a:spcPts val="0"/>
              </a:spcBef>
              <a:buNone/>
            </a:pPr>
            <a:r>
              <a:rPr lang="cs-CZ" sz="1800" dirty="0">
                <a:latin typeface="Abadi" panose="020B0604020104020204" pitchFamily="34" charset="0"/>
                <a:cs typeface="Arial" pitchFamily="34" charset="0"/>
              </a:rPr>
              <a:t>	Vyšetření rodiny</a:t>
            </a:r>
          </a:p>
          <a:p>
            <a:pPr marL="0" indent="0">
              <a:lnSpc>
                <a:spcPts val="3000"/>
              </a:lnSpc>
              <a:spcBef>
                <a:spcPts val="0"/>
              </a:spcBef>
              <a:buNone/>
            </a:pPr>
            <a:r>
              <a:rPr lang="cs-CZ" sz="1800" dirty="0">
                <a:latin typeface="Abadi" panose="020B0604020104020204" pitchFamily="34" charset="0"/>
                <a:cs typeface="Arial" pitchFamily="34" charset="0"/>
              </a:rPr>
              <a:t>	Deprese – přítomnost sebevražedných myšlenek</a:t>
            </a:r>
          </a:p>
          <a:p>
            <a:pPr marL="0" indent="0">
              <a:lnSpc>
                <a:spcPts val="3000"/>
              </a:lnSpc>
              <a:spcBef>
                <a:spcPts val="0"/>
              </a:spcBef>
              <a:buNone/>
            </a:pPr>
            <a:r>
              <a:rPr lang="cs-CZ" sz="1800" dirty="0">
                <a:latin typeface="Abadi" panose="020B0604020104020204" pitchFamily="34" charset="0"/>
                <a:cs typeface="Arial" pitchFamily="34" charset="0"/>
              </a:rPr>
              <a:t>	Agresivní pacient</a:t>
            </a:r>
          </a:p>
          <a:p>
            <a:pPr marL="0" indent="0">
              <a:lnSpc>
                <a:spcPts val="3000"/>
              </a:lnSpc>
              <a:spcBef>
                <a:spcPts val="0"/>
              </a:spcBef>
              <a:buNone/>
            </a:pPr>
            <a:r>
              <a:rPr lang="cs-CZ" sz="1800" dirty="0">
                <a:latin typeface="Abadi" panose="020B0604020104020204" pitchFamily="34" charset="0"/>
                <a:cs typeface="Arial" pitchFamily="34" charset="0"/>
              </a:rPr>
              <a:t>	Psychosomatický pacient</a:t>
            </a:r>
          </a:p>
          <a:p>
            <a:pPr marL="0" indent="0">
              <a:lnSpc>
                <a:spcPts val="3000"/>
              </a:lnSpc>
              <a:spcBef>
                <a:spcPts val="0"/>
              </a:spcBef>
              <a:buNone/>
            </a:pPr>
            <a:r>
              <a:rPr lang="cs-CZ" sz="1800" dirty="0">
                <a:latin typeface="Abadi" panose="020B0604020104020204" pitchFamily="34" charset="0"/>
                <a:cs typeface="Arial" pitchFamily="34" charset="0"/>
              </a:rPr>
              <a:t>	Psychotický pacient</a:t>
            </a:r>
          </a:p>
          <a:p>
            <a:pPr marL="0" indent="0">
              <a:lnSpc>
                <a:spcPts val="3000"/>
              </a:lnSpc>
              <a:spcBef>
                <a:spcPts val="0"/>
              </a:spcBef>
              <a:buNone/>
            </a:pPr>
            <a:r>
              <a:rPr lang="cs-CZ" sz="1800" dirty="0">
                <a:latin typeface="Abadi" panose="020B0604020104020204" pitchFamily="34" charset="0"/>
                <a:cs typeface="Arial" pitchFamily="34" charset="0"/>
              </a:rPr>
              <a:t>	Manický pacient</a:t>
            </a:r>
          </a:p>
          <a:p>
            <a:pPr marL="0" indent="0">
              <a:lnSpc>
                <a:spcPts val="3000"/>
              </a:lnSpc>
              <a:spcBef>
                <a:spcPts val="0"/>
              </a:spcBef>
              <a:buNone/>
            </a:pPr>
            <a:r>
              <a:rPr lang="cs-CZ" sz="1800" dirty="0">
                <a:latin typeface="Abadi" panose="020B0604020104020204" pitchFamily="34" charset="0"/>
                <a:cs typeface="Arial" pitchFamily="34" charset="0"/>
              </a:rPr>
              <a:t>	Dementní pacient</a:t>
            </a:r>
          </a:p>
        </p:txBody>
      </p:sp>
    </p:spTree>
    <p:extLst>
      <p:ext uri="{BB962C8B-B14F-4D97-AF65-F5344CB8AC3E}">
        <p14:creationId xmlns:p14="http://schemas.microsoft.com/office/powerpoint/2010/main" val="1997978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847528" y="2210136"/>
            <a:ext cx="8229600" cy="2437731"/>
          </a:xfrm>
        </p:spPr>
        <p:txBody>
          <a:bodyPr>
            <a:noAutofit/>
          </a:bodyPr>
          <a:lstStyle/>
          <a:p>
            <a:pPr indent="0" algn="just">
              <a:lnSpc>
                <a:spcPts val="3000"/>
              </a:lnSpc>
              <a:buNone/>
            </a:pPr>
            <a:r>
              <a:rPr lang="cs-CZ" sz="2800" dirty="0">
                <a:latin typeface="Abadi" panose="020B0604020104020204" pitchFamily="34" charset="0"/>
                <a:cs typeface="Arial" pitchFamily="34" charset="0"/>
              </a:rPr>
              <a:t>Tuto definici lze rozšířit o schopnosti zvládnutí externích a interních psychických nároků, jedinec není buď duševně zdravý či nemocný ale zaujímá určité místo na pomyslném kontinuu, zdůrazňuje se důležitost subjektivní (pocit spokojenosti) a objektivní dimenze (odchylka od normy).</a:t>
            </a:r>
          </a:p>
        </p:txBody>
      </p:sp>
    </p:spTree>
    <p:extLst>
      <p:ext uri="{BB962C8B-B14F-4D97-AF65-F5344CB8AC3E}">
        <p14:creationId xmlns:p14="http://schemas.microsoft.com/office/powerpoint/2010/main" val="1228818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dirty="0">
                <a:latin typeface="Abadi" panose="020B0604020104020204" pitchFamily="34" charset="0"/>
                <a:cs typeface="Arial" pitchFamily="34" charset="0"/>
              </a:rPr>
              <a:t>Psychiatrické vyšetření</a:t>
            </a:r>
          </a:p>
        </p:txBody>
      </p:sp>
      <p:sp>
        <p:nvSpPr>
          <p:cNvPr id="3" name="Zástupný symbol pro obsah 2"/>
          <p:cNvSpPr>
            <a:spLocks noGrp="1"/>
          </p:cNvSpPr>
          <p:nvPr>
            <p:ph idx="1"/>
          </p:nvPr>
        </p:nvSpPr>
        <p:spPr/>
        <p:txBody>
          <a:bodyPr>
            <a:noAutofit/>
          </a:bodyPr>
          <a:lstStyle/>
          <a:p>
            <a:pPr marL="0" indent="0">
              <a:lnSpc>
                <a:spcPts val="3000"/>
              </a:lnSpc>
              <a:spcBef>
                <a:spcPts val="0"/>
              </a:spcBef>
              <a:buNone/>
            </a:pPr>
            <a:r>
              <a:rPr lang="cs-CZ" dirty="0">
                <a:latin typeface="Abadi" panose="020B0604020104020204" pitchFamily="34" charset="0"/>
                <a:cs typeface="Arial" pitchFamily="34" charset="0"/>
              </a:rPr>
              <a:t>Výsledkem rozhovoru je celek:</a:t>
            </a:r>
          </a:p>
          <a:p>
            <a:pPr marL="0" indent="0">
              <a:lnSpc>
                <a:spcPts val="3000"/>
              </a:lnSpc>
              <a:spcBef>
                <a:spcPts val="0"/>
              </a:spcBef>
              <a:buNone/>
            </a:pPr>
            <a:r>
              <a:rPr lang="cs-CZ" dirty="0">
                <a:latin typeface="Abadi" panose="020B0604020104020204" pitchFamily="34" charset="0"/>
                <a:cs typeface="Arial" pitchFamily="34" charset="0"/>
              </a:rPr>
              <a:t>	Základní identifikační údaje</a:t>
            </a:r>
          </a:p>
          <a:p>
            <a:pPr marL="0" indent="0">
              <a:lnSpc>
                <a:spcPts val="3000"/>
              </a:lnSpc>
              <a:spcBef>
                <a:spcPts val="0"/>
              </a:spcBef>
              <a:buNone/>
            </a:pPr>
            <a:r>
              <a:rPr lang="cs-CZ" dirty="0">
                <a:latin typeface="Abadi" panose="020B0604020104020204" pitchFamily="34" charset="0"/>
                <a:cs typeface="Arial" pitchFamily="34" charset="0"/>
              </a:rPr>
              <a:t>	Anamnéza</a:t>
            </a:r>
          </a:p>
          <a:p>
            <a:pPr marL="0" indent="0">
              <a:lnSpc>
                <a:spcPts val="3000"/>
              </a:lnSpc>
              <a:spcBef>
                <a:spcPts val="0"/>
              </a:spcBef>
              <a:buNone/>
            </a:pPr>
            <a:r>
              <a:rPr lang="cs-CZ" dirty="0">
                <a:latin typeface="Abadi" panose="020B0604020104020204" pitchFamily="34" charset="0"/>
                <a:cs typeface="Arial" pitchFamily="34" charset="0"/>
              </a:rPr>
              <a:t>	Nynější onemocnění</a:t>
            </a:r>
          </a:p>
          <a:p>
            <a:pPr marL="0" indent="0">
              <a:lnSpc>
                <a:spcPts val="3000"/>
              </a:lnSpc>
              <a:spcBef>
                <a:spcPts val="0"/>
              </a:spcBef>
              <a:buNone/>
            </a:pPr>
            <a:r>
              <a:rPr lang="cs-CZ" dirty="0">
                <a:latin typeface="Abadi" panose="020B0604020104020204" pitchFamily="34" charset="0"/>
                <a:cs typeface="Arial" pitchFamily="34" charset="0"/>
              </a:rPr>
              <a:t>	Přítomný stav psychický</a:t>
            </a:r>
          </a:p>
          <a:p>
            <a:pPr marL="0" indent="0">
              <a:lnSpc>
                <a:spcPts val="3000"/>
              </a:lnSpc>
              <a:spcBef>
                <a:spcPts val="0"/>
              </a:spcBef>
              <a:buNone/>
            </a:pPr>
            <a:r>
              <a:rPr lang="cs-CZ" dirty="0">
                <a:latin typeface="Abadi" panose="020B0604020104020204" pitchFamily="34" charset="0"/>
                <a:cs typeface="Arial" pitchFamily="34" charset="0"/>
              </a:rPr>
              <a:t>	Přítomný stav somatický</a:t>
            </a:r>
          </a:p>
          <a:p>
            <a:pPr marL="0" indent="0">
              <a:lnSpc>
                <a:spcPts val="3000"/>
              </a:lnSpc>
              <a:spcBef>
                <a:spcPts val="0"/>
              </a:spcBef>
              <a:buNone/>
            </a:pPr>
            <a:r>
              <a:rPr lang="cs-CZ" dirty="0">
                <a:latin typeface="Abadi" panose="020B0604020104020204" pitchFamily="34" charset="0"/>
                <a:cs typeface="Arial" pitchFamily="34" charset="0"/>
              </a:rPr>
              <a:t>	Psychodynamický rozbor</a:t>
            </a:r>
          </a:p>
          <a:p>
            <a:pPr marL="0" indent="0">
              <a:lnSpc>
                <a:spcPts val="3000"/>
              </a:lnSpc>
              <a:spcBef>
                <a:spcPts val="0"/>
              </a:spcBef>
              <a:buNone/>
            </a:pPr>
            <a:r>
              <a:rPr lang="cs-CZ" dirty="0">
                <a:latin typeface="Abadi" panose="020B0604020104020204" pitchFamily="34" charset="0"/>
                <a:cs typeface="Arial" pitchFamily="34" charset="0"/>
              </a:rPr>
              <a:t>	Diagnóza a diferenciální diagnóza</a:t>
            </a:r>
          </a:p>
          <a:p>
            <a:pPr marL="0" indent="0">
              <a:lnSpc>
                <a:spcPts val="3000"/>
              </a:lnSpc>
              <a:spcBef>
                <a:spcPts val="0"/>
              </a:spcBef>
              <a:buNone/>
            </a:pPr>
            <a:r>
              <a:rPr lang="cs-CZ" dirty="0">
                <a:latin typeface="Abadi" panose="020B0604020104020204" pitchFamily="34" charset="0"/>
                <a:cs typeface="Arial" pitchFamily="34" charset="0"/>
              </a:rPr>
              <a:t>	Terapeutický plán</a:t>
            </a:r>
          </a:p>
          <a:p>
            <a:pPr marL="0" indent="0">
              <a:lnSpc>
                <a:spcPts val="3000"/>
              </a:lnSpc>
              <a:spcBef>
                <a:spcPts val="0"/>
              </a:spcBef>
              <a:buNone/>
            </a:pPr>
            <a:r>
              <a:rPr lang="cs-CZ" dirty="0">
                <a:latin typeface="Abadi" panose="020B0604020104020204" pitchFamily="34" charset="0"/>
                <a:cs typeface="Arial" pitchFamily="34" charset="0"/>
              </a:rPr>
              <a:t>	Souhrn</a:t>
            </a:r>
          </a:p>
        </p:txBody>
      </p:sp>
    </p:spTree>
    <p:extLst>
      <p:ext uri="{BB962C8B-B14F-4D97-AF65-F5344CB8AC3E}">
        <p14:creationId xmlns:p14="http://schemas.microsoft.com/office/powerpoint/2010/main" val="832211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3795" y="180392"/>
            <a:ext cx="10353762" cy="970450"/>
          </a:xfrm>
        </p:spPr>
        <p:txBody>
          <a:bodyPr>
            <a:normAutofit/>
          </a:bodyPr>
          <a:lstStyle/>
          <a:p>
            <a:pPr algn="l"/>
            <a:r>
              <a:rPr lang="cs-CZ" dirty="0">
                <a:latin typeface="Abadi" panose="020B0604020104020204" pitchFamily="34" charset="0"/>
                <a:cs typeface="Arial" pitchFamily="34" charset="0"/>
              </a:rPr>
              <a:t>Psychiatrické vyšetření</a:t>
            </a:r>
          </a:p>
        </p:txBody>
      </p:sp>
      <p:sp>
        <p:nvSpPr>
          <p:cNvPr id="3" name="Zástupný symbol pro obsah 2"/>
          <p:cNvSpPr>
            <a:spLocks noGrp="1"/>
          </p:cNvSpPr>
          <p:nvPr>
            <p:ph idx="1"/>
          </p:nvPr>
        </p:nvSpPr>
        <p:spPr>
          <a:xfrm>
            <a:off x="1026367" y="1230218"/>
            <a:ext cx="9184433" cy="4525963"/>
          </a:xfrm>
        </p:spPr>
        <p:txBody>
          <a:bodyPr>
            <a:noAutofit/>
          </a:bodyPr>
          <a:lstStyle/>
          <a:p>
            <a:pPr marL="0" indent="0">
              <a:lnSpc>
                <a:spcPts val="3000"/>
              </a:lnSpc>
              <a:spcBef>
                <a:spcPts val="0"/>
              </a:spcBef>
              <a:buNone/>
            </a:pPr>
            <a:r>
              <a:rPr lang="cs-CZ" sz="2400" dirty="0">
                <a:latin typeface="Abadi" panose="020B0604020104020204" pitchFamily="34" charset="0"/>
                <a:cs typeface="Arial" pitchFamily="34" charset="0"/>
              </a:rPr>
              <a:t>Základní údaje</a:t>
            </a:r>
          </a:p>
          <a:p>
            <a:pPr marL="0" indent="0">
              <a:lnSpc>
                <a:spcPts val="3000"/>
              </a:lnSpc>
              <a:spcBef>
                <a:spcPts val="0"/>
              </a:spcBef>
              <a:buNone/>
            </a:pPr>
            <a:r>
              <a:rPr lang="cs-CZ" sz="2400" dirty="0">
                <a:latin typeface="Abadi" panose="020B0604020104020204" pitchFamily="34" charset="0"/>
                <a:cs typeface="Arial" pitchFamily="34" charset="0"/>
              </a:rPr>
              <a:t>Anamnéza</a:t>
            </a:r>
          </a:p>
          <a:p>
            <a:pPr marL="0" indent="0">
              <a:lnSpc>
                <a:spcPts val="3000"/>
              </a:lnSpc>
              <a:spcBef>
                <a:spcPts val="0"/>
              </a:spcBef>
              <a:buNone/>
            </a:pPr>
            <a:r>
              <a:rPr lang="cs-CZ" sz="2400" dirty="0">
                <a:latin typeface="Abadi" panose="020B0604020104020204" pitchFamily="34" charset="0"/>
                <a:cs typeface="Arial" pitchFamily="34" charset="0"/>
              </a:rPr>
              <a:t>	rodinná</a:t>
            </a:r>
          </a:p>
          <a:p>
            <a:pPr marL="0" indent="0">
              <a:lnSpc>
                <a:spcPts val="3000"/>
              </a:lnSpc>
              <a:spcBef>
                <a:spcPts val="0"/>
              </a:spcBef>
              <a:buNone/>
            </a:pPr>
            <a:r>
              <a:rPr lang="cs-CZ" sz="2400" dirty="0">
                <a:latin typeface="Abadi" panose="020B0604020104020204" pitchFamily="34" charset="0"/>
                <a:cs typeface="Arial" pitchFamily="34" charset="0"/>
              </a:rPr>
              <a:t>	osobní	</a:t>
            </a:r>
          </a:p>
          <a:p>
            <a:pPr marL="0" indent="0">
              <a:lnSpc>
                <a:spcPts val="3000"/>
              </a:lnSpc>
              <a:spcBef>
                <a:spcPts val="0"/>
              </a:spcBef>
              <a:buNone/>
            </a:pPr>
            <a:r>
              <a:rPr lang="cs-CZ" sz="2400" dirty="0">
                <a:latin typeface="Abadi" panose="020B0604020104020204" pitchFamily="34" charset="0"/>
                <a:cs typeface="Arial" pitchFamily="34" charset="0"/>
              </a:rPr>
              <a:t>			- dětství</a:t>
            </a:r>
          </a:p>
          <a:p>
            <a:pPr marL="0" indent="0">
              <a:lnSpc>
                <a:spcPts val="3000"/>
              </a:lnSpc>
              <a:spcBef>
                <a:spcPts val="0"/>
              </a:spcBef>
              <a:buNone/>
            </a:pPr>
            <a:r>
              <a:rPr lang="cs-CZ" sz="2400" dirty="0">
                <a:latin typeface="Abadi" panose="020B0604020104020204" pitchFamily="34" charset="0"/>
                <a:cs typeface="Arial" pitchFamily="34" charset="0"/>
              </a:rPr>
              <a:t>			- sexuální</a:t>
            </a:r>
          </a:p>
          <a:p>
            <a:pPr marL="0" indent="0">
              <a:lnSpc>
                <a:spcPts val="3000"/>
              </a:lnSpc>
              <a:spcBef>
                <a:spcPts val="0"/>
              </a:spcBef>
              <a:buNone/>
            </a:pPr>
            <a:r>
              <a:rPr lang="cs-CZ" sz="2400" dirty="0">
                <a:latin typeface="Abadi" panose="020B0604020104020204" pitchFamily="34" charset="0"/>
                <a:cs typeface="Arial" pitchFamily="34" charset="0"/>
              </a:rPr>
              <a:t>			- sociální (ŘP, ZP)</a:t>
            </a:r>
          </a:p>
          <a:p>
            <a:pPr marL="0" indent="0">
              <a:lnSpc>
                <a:spcPts val="3000"/>
              </a:lnSpc>
              <a:spcBef>
                <a:spcPts val="0"/>
              </a:spcBef>
              <a:buNone/>
            </a:pPr>
            <a:r>
              <a:rPr lang="cs-CZ" sz="2400" dirty="0">
                <a:latin typeface="Abadi" panose="020B0604020104020204" pitchFamily="34" charset="0"/>
                <a:cs typeface="Arial" pitchFamily="34" charset="0"/>
              </a:rPr>
              <a:t>			- užívání návykových látek</a:t>
            </a:r>
          </a:p>
          <a:p>
            <a:pPr marL="0" indent="0">
              <a:lnSpc>
                <a:spcPts val="3000"/>
              </a:lnSpc>
              <a:spcBef>
                <a:spcPts val="0"/>
              </a:spcBef>
              <a:buNone/>
            </a:pPr>
            <a:r>
              <a:rPr lang="cs-CZ" sz="2400" dirty="0">
                <a:latin typeface="Abadi" panose="020B0604020104020204" pitchFamily="34" charset="0"/>
                <a:cs typeface="Arial" pitchFamily="34" charset="0"/>
              </a:rPr>
              <a:t>			- somatická onemocnění</a:t>
            </a:r>
          </a:p>
          <a:p>
            <a:pPr marL="0" indent="0">
              <a:lnSpc>
                <a:spcPts val="3000"/>
              </a:lnSpc>
              <a:spcBef>
                <a:spcPts val="0"/>
              </a:spcBef>
              <a:buNone/>
            </a:pPr>
            <a:r>
              <a:rPr lang="cs-CZ" sz="2400" dirty="0">
                <a:latin typeface="Abadi" panose="020B0604020104020204" pitchFamily="34" charset="0"/>
                <a:cs typeface="Arial" pitchFamily="34" charset="0"/>
              </a:rPr>
              <a:t>			- psychiatrická anamnéza</a:t>
            </a:r>
          </a:p>
          <a:p>
            <a:pPr marL="0" indent="0">
              <a:lnSpc>
                <a:spcPts val="3000"/>
              </a:lnSpc>
              <a:spcBef>
                <a:spcPts val="0"/>
              </a:spcBef>
              <a:buNone/>
            </a:pPr>
            <a:r>
              <a:rPr lang="cs-CZ" sz="2400" dirty="0">
                <a:latin typeface="Abadi" panose="020B0604020104020204" pitchFamily="34" charset="0"/>
                <a:cs typeface="Arial" pitchFamily="34" charset="0"/>
              </a:rPr>
              <a:t>	objektivní anamnéza	</a:t>
            </a:r>
          </a:p>
          <a:p>
            <a:pPr marL="0" indent="0">
              <a:lnSpc>
                <a:spcPts val="3000"/>
              </a:lnSpc>
              <a:spcBef>
                <a:spcPts val="0"/>
              </a:spcBef>
              <a:buNone/>
            </a:pPr>
            <a:r>
              <a:rPr lang="cs-CZ" sz="2400" dirty="0">
                <a:latin typeface="Abadi" panose="020B0604020104020204" pitchFamily="34" charset="0"/>
                <a:cs typeface="Arial" pitchFamily="34" charset="0"/>
              </a:rPr>
              <a:t>			- informace z okolí</a:t>
            </a:r>
          </a:p>
        </p:txBody>
      </p:sp>
    </p:spTree>
    <p:extLst>
      <p:ext uri="{BB962C8B-B14F-4D97-AF65-F5344CB8AC3E}">
        <p14:creationId xmlns:p14="http://schemas.microsoft.com/office/powerpoint/2010/main" val="1086070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dirty="0">
                <a:latin typeface="Abadi" panose="020B0604020104020204" pitchFamily="34" charset="0"/>
                <a:cs typeface="Arial" pitchFamily="34" charset="0"/>
              </a:rPr>
              <a:t>Psychiatrické vyšetření</a:t>
            </a:r>
          </a:p>
        </p:txBody>
      </p:sp>
      <p:sp>
        <p:nvSpPr>
          <p:cNvPr id="3" name="Zástupný symbol pro obsah 2"/>
          <p:cNvSpPr>
            <a:spLocks noGrp="1"/>
          </p:cNvSpPr>
          <p:nvPr>
            <p:ph idx="1"/>
          </p:nvPr>
        </p:nvSpPr>
        <p:spPr>
          <a:xfrm>
            <a:off x="1775520" y="1600201"/>
            <a:ext cx="8748464" cy="4525963"/>
          </a:xfrm>
        </p:spPr>
        <p:txBody>
          <a:bodyPr>
            <a:normAutofit/>
          </a:bodyPr>
          <a:lstStyle/>
          <a:p>
            <a:pPr marL="0" indent="0" algn="just">
              <a:lnSpc>
                <a:spcPts val="3000"/>
              </a:lnSpc>
              <a:spcBef>
                <a:spcPts val="0"/>
              </a:spcBef>
              <a:buNone/>
            </a:pPr>
            <a:r>
              <a:rPr lang="cs-CZ" sz="2800" dirty="0">
                <a:latin typeface="Abadi" panose="020B0604020104020204" pitchFamily="34" charset="0"/>
                <a:cs typeface="Arial" pitchFamily="34" charset="0"/>
              </a:rPr>
              <a:t>Nynější onemocnění	– vlastní interpretace toho co 					se stalo, co se děje, 						příznaky</a:t>
            </a:r>
          </a:p>
          <a:p>
            <a:pPr marL="0" indent="0" algn="just">
              <a:lnSpc>
                <a:spcPts val="3000"/>
              </a:lnSpc>
              <a:spcBef>
                <a:spcPts val="0"/>
              </a:spcBef>
              <a:buNone/>
            </a:pPr>
            <a:r>
              <a:rPr lang="cs-CZ" sz="2800" dirty="0">
                <a:latin typeface="Abadi" panose="020B0604020104020204" pitchFamily="34" charset="0"/>
                <a:cs typeface="Arial" pitchFamily="34" charset="0"/>
              </a:rPr>
              <a:t>				– spontánní</a:t>
            </a:r>
          </a:p>
          <a:p>
            <a:pPr marL="0" indent="0" algn="just">
              <a:lnSpc>
                <a:spcPts val="3000"/>
              </a:lnSpc>
              <a:spcBef>
                <a:spcPts val="0"/>
              </a:spcBef>
              <a:buNone/>
            </a:pPr>
            <a:r>
              <a:rPr lang="cs-CZ" sz="2800" dirty="0">
                <a:latin typeface="Abadi" panose="020B0604020104020204" pitchFamily="34" charset="0"/>
                <a:cs typeface="Arial" pitchFamily="34" charset="0"/>
              </a:rPr>
              <a:t>				– strukturovaný rozhovor</a:t>
            </a:r>
          </a:p>
        </p:txBody>
      </p:sp>
    </p:spTree>
    <p:extLst>
      <p:ext uri="{BB962C8B-B14F-4D97-AF65-F5344CB8AC3E}">
        <p14:creationId xmlns:p14="http://schemas.microsoft.com/office/powerpoint/2010/main" val="2117579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dirty="0">
                <a:latin typeface="Abadi" panose="020B0604020104020204" pitchFamily="34" charset="0"/>
                <a:cs typeface="Arial" pitchFamily="34" charset="0"/>
              </a:rPr>
              <a:t>Psychiatrické vyšetření</a:t>
            </a:r>
          </a:p>
        </p:txBody>
      </p:sp>
      <p:sp>
        <p:nvSpPr>
          <p:cNvPr id="3" name="Zástupný symbol pro obsah 2"/>
          <p:cNvSpPr>
            <a:spLocks noGrp="1"/>
          </p:cNvSpPr>
          <p:nvPr>
            <p:ph idx="1"/>
          </p:nvPr>
        </p:nvSpPr>
        <p:spPr/>
        <p:txBody>
          <a:bodyPr>
            <a:noAutofit/>
          </a:bodyPr>
          <a:lstStyle/>
          <a:p>
            <a:pPr marL="0" indent="0">
              <a:lnSpc>
                <a:spcPts val="3000"/>
              </a:lnSpc>
              <a:spcBef>
                <a:spcPts val="0"/>
              </a:spcBef>
              <a:buNone/>
            </a:pPr>
            <a:r>
              <a:rPr lang="cs-CZ" sz="2800" dirty="0">
                <a:latin typeface="Abadi" panose="020B0604020104020204" pitchFamily="34" charset="0"/>
                <a:cs typeface="Arial" pitchFamily="34" charset="0"/>
              </a:rPr>
              <a:t>Přítomný stav psychický (SPP)</a:t>
            </a:r>
          </a:p>
          <a:p>
            <a:pPr marL="0" indent="0" algn="just">
              <a:lnSpc>
                <a:spcPts val="3000"/>
              </a:lnSpc>
              <a:spcBef>
                <a:spcPts val="0"/>
              </a:spcBef>
              <a:buNone/>
            </a:pPr>
            <a:r>
              <a:rPr lang="cs-CZ" sz="2800" dirty="0">
                <a:latin typeface="Abadi" panose="020B0604020104020204" pitchFamily="34" charset="0"/>
                <a:cs typeface="Arial" pitchFamily="34" charset="0"/>
              </a:rPr>
              <a:t>	Podrobný popis všech oblastí psychiky, 	který vyplývá z rozhovoru s pacientem, z 	pozorování jeho chování.</a:t>
            </a:r>
          </a:p>
          <a:p>
            <a:pPr marL="0" indent="0" algn="just">
              <a:lnSpc>
                <a:spcPts val="3000"/>
              </a:lnSpc>
              <a:spcBef>
                <a:spcPts val="0"/>
              </a:spcBef>
              <a:buNone/>
            </a:pPr>
            <a:endParaRPr lang="cs-CZ" sz="2800" dirty="0">
              <a:latin typeface="Abadi" panose="020B0604020104020204" pitchFamily="34" charset="0"/>
              <a:cs typeface="Arial" pitchFamily="34" charset="0"/>
            </a:endParaRPr>
          </a:p>
          <a:p>
            <a:pPr marL="0" indent="0">
              <a:lnSpc>
                <a:spcPts val="3000"/>
              </a:lnSpc>
              <a:spcBef>
                <a:spcPts val="0"/>
              </a:spcBef>
              <a:buFontTx/>
              <a:buChar char="-"/>
            </a:pPr>
            <a:r>
              <a:rPr lang="cs-CZ" sz="2800" dirty="0">
                <a:latin typeface="Abadi" panose="020B0604020104020204" pitchFamily="34" charset="0"/>
                <a:cs typeface="Arial" pitchFamily="34" charset="0"/>
              </a:rPr>
              <a:t> celkové </a:t>
            </a:r>
            <a:r>
              <a:rPr lang="cs-CZ" sz="2800" dirty="0" err="1">
                <a:latin typeface="Abadi" panose="020B0604020104020204" pitchFamily="34" charset="0"/>
                <a:cs typeface="Arial" pitchFamily="34" charset="0"/>
              </a:rPr>
              <a:t>vzevzření</a:t>
            </a:r>
            <a:r>
              <a:rPr lang="cs-CZ" sz="2800" dirty="0">
                <a:latin typeface="Abadi" panose="020B0604020104020204" pitchFamily="34" charset="0"/>
                <a:cs typeface="Arial" pitchFamily="34" charset="0"/>
              </a:rPr>
              <a:t>			- myšlení</a:t>
            </a:r>
          </a:p>
          <a:p>
            <a:pPr marL="0" indent="0">
              <a:lnSpc>
                <a:spcPts val="3000"/>
              </a:lnSpc>
              <a:spcBef>
                <a:spcPts val="0"/>
              </a:spcBef>
              <a:buFontTx/>
              <a:buChar char="-"/>
            </a:pPr>
            <a:r>
              <a:rPr lang="cs-CZ" sz="2800" dirty="0">
                <a:latin typeface="Abadi" panose="020B0604020104020204" pitchFamily="34" charset="0"/>
                <a:cs typeface="Arial" pitchFamily="34" charset="0"/>
              </a:rPr>
              <a:t> postoj k vyšetření			- soustředění</a:t>
            </a:r>
          </a:p>
          <a:p>
            <a:pPr marL="0" indent="0">
              <a:lnSpc>
                <a:spcPts val="3000"/>
              </a:lnSpc>
              <a:spcBef>
                <a:spcPts val="0"/>
              </a:spcBef>
              <a:buFontTx/>
              <a:buChar char="-"/>
            </a:pPr>
            <a:r>
              <a:rPr lang="cs-CZ" sz="2800" dirty="0">
                <a:latin typeface="Abadi" panose="020B0604020104020204" pitchFamily="34" charset="0"/>
                <a:cs typeface="Arial" pitchFamily="34" charset="0"/>
              </a:rPr>
              <a:t> psychomotorika				- intelekt</a:t>
            </a:r>
          </a:p>
          <a:p>
            <a:pPr marL="0" indent="0">
              <a:lnSpc>
                <a:spcPts val="3000"/>
              </a:lnSpc>
              <a:spcBef>
                <a:spcPts val="0"/>
              </a:spcBef>
              <a:buFontTx/>
              <a:buChar char="-"/>
            </a:pPr>
            <a:r>
              <a:rPr lang="cs-CZ" sz="2800" dirty="0">
                <a:latin typeface="Abadi" panose="020B0604020104020204" pitchFamily="34" charset="0"/>
                <a:cs typeface="Arial" pitchFamily="34" charset="0"/>
              </a:rPr>
              <a:t> řeč								- paměť</a:t>
            </a:r>
          </a:p>
          <a:p>
            <a:pPr marL="0" indent="0">
              <a:lnSpc>
                <a:spcPts val="3000"/>
              </a:lnSpc>
              <a:spcBef>
                <a:spcPts val="0"/>
              </a:spcBef>
              <a:buFontTx/>
              <a:buChar char="-"/>
            </a:pPr>
            <a:r>
              <a:rPr lang="cs-CZ" sz="2800" dirty="0">
                <a:latin typeface="Abadi" panose="020B0604020104020204" pitchFamily="34" charset="0"/>
                <a:cs typeface="Arial" pitchFamily="34" charset="0"/>
              </a:rPr>
              <a:t> vědomí a orientace			- náhled</a:t>
            </a:r>
          </a:p>
          <a:p>
            <a:pPr marL="0" indent="0">
              <a:lnSpc>
                <a:spcPts val="3000"/>
              </a:lnSpc>
              <a:spcBef>
                <a:spcPts val="0"/>
              </a:spcBef>
              <a:buFontTx/>
              <a:buChar char="-"/>
            </a:pPr>
            <a:r>
              <a:rPr lang="cs-CZ" sz="2800" dirty="0">
                <a:latin typeface="Abadi" panose="020B0604020104020204" pitchFamily="34" charset="0"/>
                <a:cs typeface="Arial" pitchFamily="34" charset="0"/>
              </a:rPr>
              <a:t> emoce a </a:t>
            </a:r>
            <a:r>
              <a:rPr lang="cs-CZ" sz="2800" dirty="0" err="1">
                <a:latin typeface="Abadi" panose="020B0604020104020204" pitchFamily="34" charset="0"/>
                <a:cs typeface="Arial" pitchFamily="34" charset="0"/>
              </a:rPr>
              <a:t>afektivita</a:t>
            </a:r>
            <a:r>
              <a:rPr lang="cs-CZ" sz="2800" dirty="0">
                <a:latin typeface="Abadi" panose="020B0604020104020204" pitchFamily="34" charset="0"/>
                <a:cs typeface="Arial" pitchFamily="34" charset="0"/>
              </a:rPr>
              <a:t>			- hodnověrnost</a:t>
            </a:r>
          </a:p>
          <a:p>
            <a:pPr marL="0" indent="0">
              <a:lnSpc>
                <a:spcPts val="3000"/>
              </a:lnSpc>
              <a:spcBef>
                <a:spcPts val="0"/>
              </a:spcBef>
              <a:buFontTx/>
              <a:buChar char="-"/>
            </a:pPr>
            <a:r>
              <a:rPr lang="cs-CZ" sz="2800" dirty="0">
                <a:latin typeface="Abadi" panose="020B0604020104020204" pitchFamily="34" charset="0"/>
                <a:cs typeface="Arial" pitchFamily="34" charset="0"/>
              </a:rPr>
              <a:t> vnímání</a:t>
            </a:r>
          </a:p>
        </p:txBody>
      </p:sp>
    </p:spTree>
    <p:extLst>
      <p:ext uri="{BB962C8B-B14F-4D97-AF65-F5344CB8AC3E}">
        <p14:creationId xmlns:p14="http://schemas.microsoft.com/office/powerpoint/2010/main" val="20551541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26435" y="1889449"/>
            <a:ext cx="8229600" cy="4205064"/>
          </a:xfrm>
        </p:spPr>
        <p:txBody>
          <a:bodyPr>
            <a:normAutofit/>
          </a:bodyPr>
          <a:lstStyle/>
          <a:p>
            <a:pPr marL="514350" indent="0">
              <a:spcBef>
                <a:spcPts val="0"/>
              </a:spcBef>
              <a:buAutoNum type="arabicParenR"/>
            </a:pPr>
            <a:r>
              <a:rPr lang="cs-CZ" sz="1800" dirty="0">
                <a:latin typeface="Abadi" panose="020B0604020104020204" pitchFamily="34" charset="0"/>
                <a:cs typeface="Arial" pitchFamily="34" charset="0"/>
              </a:rPr>
              <a:t> Celkové </a:t>
            </a:r>
            <a:r>
              <a:rPr lang="cs-CZ" sz="1800" dirty="0" err="1">
                <a:latin typeface="Abadi" panose="020B0604020104020204" pitchFamily="34" charset="0"/>
                <a:cs typeface="Arial" pitchFamily="34" charset="0"/>
              </a:rPr>
              <a:t>vzevzření</a:t>
            </a:r>
            <a:endParaRPr lang="cs-CZ" sz="1800" dirty="0">
              <a:latin typeface="Abadi" panose="020B0604020104020204" pitchFamily="34" charset="0"/>
              <a:cs typeface="Arial" pitchFamily="34" charset="0"/>
            </a:endParaRPr>
          </a:p>
          <a:p>
            <a:pPr marL="914400" lvl="1" indent="0">
              <a:spcBef>
                <a:spcPts val="0"/>
              </a:spcBef>
            </a:pPr>
            <a:r>
              <a:rPr lang="cs-CZ" dirty="0">
                <a:latin typeface="Abadi" panose="020B0604020104020204" pitchFamily="34" charset="0"/>
                <a:cs typeface="Arial" pitchFamily="34" charset="0"/>
              </a:rPr>
              <a:t> Nápadnost zevnějšku</a:t>
            </a:r>
          </a:p>
          <a:p>
            <a:pPr marL="914400" lvl="1" indent="0">
              <a:spcBef>
                <a:spcPts val="0"/>
              </a:spcBef>
            </a:pPr>
            <a:r>
              <a:rPr lang="cs-CZ" dirty="0">
                <a:latin typeface="Abadi" panose="020B0604020104020204" pitchFamily="34" charset="0"/>
                <a:cs typeface="Arial" pitchFamily="34" charset="0"/>
              </a:rPr>
              <a:t> Odpovídá vzhled chronologickému věku?</a:t>
            </a:r>
          </a:p>
          <a:p>
            <a:pPr marL="1314450" lvl="2" indent="0">
              <a:spcBef>
                <a:spcPts val="0"/>
              </a:spcBef>
              <a:buFont typeface="Wingdings" pitchFamily="2" charset="2"/>
              <a:buChar char="§"/>
            </a:pPr>
            <a:r>
              <a:rPr lang="cs-CZ" sz="1800" dirty="0">
                <a:latin typeface="Abadi" panose="020B0604020104020204" pitchFamily="34" charset="0"/>
                <a:cs typeface="Arial" pitchFamily="34" charset="0"/>
              </a:rPr>
              <a:t> sešlý</a:t>
            </a:r>
          </a:p>
          <a:p>
            <a:pPr marL="1314450" lvl="2" indent="0">
              <a:spcBef>
                <a:spcPts val="0"/>
              </a:spcBef>
              <a:buFont typeface="Wingdings" pitchFamily="2" charset="2"/>
              <a:buChar char="§"/>
            </a:pPr>
            <a:r>
              <a:rPr lang="cs-CZ" sz="1800" dirty="0">
                <a:latin typeface="Abadi" panose="020B0604020104020204" pitchFamily="34" charset="0"/>
                <a:cs typeface="Arial" pitchFamily="34" charset="0"/>
              </a:rPr>
              <a:t> přehnaně ozdobený</a:t>
            </a:r>
          </a:p>
          <a:p>
            <a:pPr marL="1314450" lvl="2" indent="0">
              <a:spcBef>
                <a:spcPts val="0"/>
              </a:spcBef>
              <a:buFont typeface="Wingdings" pitchFamily="2" charset="2"/>
              <a:buChar char="§"/>
            </a:pPr>
            <a:r>
              <a:rPr lang="cs-CZ" sz="1800" dirty="0">
                <a:latin typeface="Abadi" panose="020B0604020104020204" pitchFamily="34" charset="0"/>
                <a:cs typeface="Arial" pitchFamily="34" charset="0"/>
              </a:rPr>
              <a:t> tetovaný</a:t>
            </a:r>
          </a:p>
          <a:p>
            <a:pPr marL="1314450" lvl="2" indent="0">
              <a:spcBef>
                <a:spcPts val="0"/>
              </a:spcBef>
              <a:buFont typeface="Wingdings" pitchFamily="2" charset="2"/>
              <a:buChar char="§"/>
            </a:pPr>
            <a:r>
              <a:rPr lang="cs-CZ" sz="1800" dirty="0">
                <a:latin typeface="Abadi" panose="020B0604020104020204" pitchFamily="34" charset="0"/>
                <a:cs typeface="Arial" pitchFamily="34" charset="0"/>
              </a:rPr>
              <a:t> bizarně obarvené vlasy</a:t>
            </a:r>
          </a:p>
          <a:p>
            <a:pPr marL="1314450" lvl="2" indent="0">
              <a:spcBef>
                <a:spcPts val="0"/>
              </a:spcBef>
              <a:buFont typeface="Wingdings" pitchFamily="2" charset="2"/>
              <a:buChar char="§"/>
            </a:pPr>
            <a:r>
              <a:rPr lang="cs-CZ" sz="1800" dirty="0">
                <a:latin typeface="Abadi" panose="020B0604020104020204" pitchFamily="34" charset="0"/>
                <a:cs typeface="Arial" pitchFamily="34" charset="0"/>
              </a:rPr>
              <a:t> ochranné pomůcky (domnělé záření, ochrana před hlasy)</a:t>
            </a:r>
          </a:p>
          <a:p>
            <a:pPr marL="1314450" lvl="2" indent="0">
              <a:spcBef>
                <a:spcPts val="0"/>
              </a:spcBef>
              <a:buFont typeface="Wingdings" pitchFamily="2" charset="2"/>
              <a:buChar char="§"/>
            </a:pPr>
            <a:r>
              <a:rPr lang="cs-CZ" sz="1800" dirty="0">
                <a:latin typeface="Abadi" panose="020B0604020104020204" pitchFamily="34" charset="0"/>
                <a:cs typeface="Arial" pitchFamily="34" charset="0"/>
              </a:rPr>
              <a:t> jizvy</a:t>
            </a:r>
          </a:p>
        </p:txBody>
      </p:sp>
      <p:sp>
        <p:nvSpPr>
          <p:cNvPr id="4" name="TextovéPole 3"/>
          <p:cNvSpPr txBox="1"/>
          <p:nvPr/>
        </p:nvSpPr>
        <p:spPr>
          <a:xfrm>
            <a:off x="7772467" y="2449244"/>
            <a:ext cx="6048672" cy="2031325"/>
          </a:xfrm>
          <a:prstGeom prst="rect">
            <a:avLst/>
          </a:prstGeom>
          <a:noFill/>
        </p:spPr>
        <p:txBody>
          <a:bodyPr wrap="square" rtlCol="0">
            <a:spAutoFit/>
          </a:bodyPr>
          <a:lstStyle/>
          <a:p>
            <a:pPr lvl="2">
              <a:buFont typeface="Wingdings" pitchFamily="2" charset="2"/>
              <a:buChar char="§"/>
            </a:pPr>
            <a:r>
              <a:rPr lang="cs-CZ" dirty="0">
                <a:solidFill>
                  <a:schemeClr val="tx2"/>
                </a:solidFill>
                <a:latin typeface="Abadi" panose="020B0604020104020204" pitchFamily="34" charset="0"/>
                <a:cs typeface="Arial" pitchFamily="34" charset="0"/>
              </a:rPr>
              <a:t> ochotně, vstřícně</a:t>
            </a:r>
          </a:p>
          <a:p>
            <a:pPr lvl="2">
              <a:buFont typeface="Wingdings" pitchFamily="2" charset="2"/>
              <a:buChar char="§"/>
            </a:pPr>
            <a:r>
              <a:rPr lang="cs-CZ" dirty="0">
                <a:solidFill>
                  <a:schemeClr val="tx2"/>
                </a:solidFill>
                <a:latin typeface="Abadi" panose="020B0604020104020204" pitchFamily="34" charset="0"/>
                <a:cs typeface="Arial" pitchFamily="34" charset="0"/>
              </a:rPr>
              <a:t> spolupracuje</a:t>
            </a:r>
          </a:p>
          <a:p>
            <a:pPr lvl="2">
              <a:buFont typeface="Wingdings" pitchFamily="2" charset="2"/>
              <a:buChar char="§"/>
            </a:pPr>
            <a:r>
              <a:rPr lang="cs-CZ" dirty="0">
                <a:solidFill>
                  <a:schemeClr val="tx2"/>
                </a:solidFill>
                <a:latin typeface="Abadi" panose="020B0604020104020204" pitchFamily="34" charset="0"/>
                <a:cs typeface="Arial" pitchFamily="34" charset="0"/>
              </a:rPr>
              <a:t> svádí</a:t>
            </a:r>
          </a:p>
          <a:p>
            <a:pPr lvl="2">
              <a:buFont typeface="Wingdings" pitchFamily="2" charset="2"/>
              <a:buChar char="§"/>
            </a:pPr>
            <a:r>
              <a:rPr lang="cs-CZ" dirty="0">
                <a:solidFill>
                  <a:schemeClr val="tx2"/>
                </a:solidFill>
                <a:latin typeface="Abadi" panose="020B0604020104020204" pitchFamily="34" charset="0"/>
                <a:cs typeface="Arial" pitchFamily="34" charset="0"/>
              </a:rPr>
              <a:t> podrážděně</a:t>
            </a:r>
          </a:p>
          <a:p>
            <a:pPr lvl="2">
              <a:buFont typeface="Wingdings" pitchFamily="2" charset="2"/>
              <a:buChar char="§"/>
            </a:pPr>
            <a:r>
              <a:rPr lang="cs-CZ" dirty="0">
                <a:solidFill>
                  <a:schemeClr val="tx2"/>
                </a:solidFill>
                <a:latin typeface="Abadi" panose="020B0604020104020204" pitchFamily="34" charset="0"/>
                <a:cs typeface="Arial" pitchFamily="34" charset="0"/>
              </a:rPr>
              <a:t> netečně</a:t>
            </a:r>
          </a:p>
          <a:p>
            <a:pPr lvl="2">
              <a:buFont typeface="Wingdings" pitchFamily="2" charset="2"/>
              <a:buChar char="§"/>
            </a:pPr>
            <a:r>
              <a:rPr lang="cs-CZ" dirty="0">
                <a:solidFill>
                  <a:schemeClr val="tx2"/>
                </a:solidFill>
                <a:latin typeface="Abadi" panose="020B0604020104020204" pitchFamily="34" charset="0"/>
                <a:cs typeface="Arial" pitchFamily="34" charset="0"/>
              </a:rPr>
              <a:t> oční kontakt</a:t>
            </a:r>
          </a:p>
          <a:p>
            <a:endParaRPr lang="cs-CZ" dirty="0">
              <a:solidFill>
                <a:schemeClr val="tx2"/>
              </a:solidFill>
              <a:latin typeface="Abadi" panose="020B0604020104020204" pitchFamily="34" charset="0"/>
            </a:endParaRPr>
          </a:p>
        </p:txBody>
      </p:sp>
      <p:sp>
        <p:nvSpPr>
          <p:cNvPr id="6" name="Nadpis 1"/>
          <p:cNvSpPr txBox="1">
            <a:spLocks/>
          </p:cNvSpPr>
          <p:nvPr/>
        </p:nvSpPr>
        <p:spPr>
          <a:xfrm>
            <a:off x="2133600" y="427038"/>
            <a:ext cx="8229600" cy="1143000"/>
          </a:xfrm>
          <a:prstGeom prst="rect">
            <a:avLst/>
          </a:prstGeom>
        </p:spPr>
        <p:txBody>
          <a:bodyPr vert="horz" lIns="91440" tIns="45720" rIns="91440" bIns="45720" rtlCol="0" anchor="ctr">
            <a:normAutofit fontScale="90000" lnSpcReduction="10000"/>
          </a:bodyPr>
          <a:lstStyle/>
          <a:p>
            <a:pPr defTabSz="914400">
              <a:spcBef>
                <a:spcPct val="0"/>
              </a:spcBef>
              <a:defRPr/>
            </a:pPr>
            <a:r>
              <a:rPr lang="cs-CZ" sz="4400" dirty="0">
                <a:solidFill>
                  <a:schemeClr val="tx2"/>
                </a:solidFill>
                <a:latin typeface="Abadi" panose="020B0604020104020204" pitchFamily="34" charset="0"/>
                <a:ea typeface="+mj-ea"/>
                <a:cs typeface="Arial" pitchFamily="34" charset="0"/>
              </a:rPr>
              <a:t>Psychiatrické vyšetření</a:t>
            </a:r>
            <a:br>
              <a:rPr lang="cs-CZ" sz="4400" dirty="0">
                <a:solidFill>
                  <a:schemeClr val="tx2"/>
                </a:solidFill>
                <a:latin typeface="Abadi" panose="020B0604020104020204" pitchFamily="34" charset="0"/>
                <a:ea typeface="+mj-ea"/>
                <a:cs typeface="Arial" pitchFamily="34" charset="0"/>
              </a:rPr>
            </a:br>
            <a:r>
              <a:rPr lang="cs-CZ" sz="3600" i="1" dirty="0">
                <a:solidFill>
                  <a:schemeClr val="tx2"/>
                </a:solidFill>
                <a:latin typeface="Abadi" panose="020B0604020104020204" pitchFamily="34" charset="0"/>
                <a:ea typeface="+mj-ea"/>
                <a:cs typeface="Arial" pitchFamily="34" charset="0"/>
              </a:rPr>
              <a:t>Přítomný stav psychický</a:t>
            </a:r>
          </a:p>
        </p:txBody>
      </p:sp>
      <p:sp>
        <p:nvSpPr>
          <p:cNvPr id="7" name="TextovéPole 6"/>
          <p:cNvSpPr txBox="1"/>
          <p:nvPr/>
        </p:nvSpPr>
        <p:spPr>
          <a:xfrm>
            <a:off x="8606948" y="2126079"/>
            <a:ext cx="4032448" cy="646331"/>
          </a:xfrm>
          <a:prstGeom prst="rect">
            <a:avLst/>
          </a:prstGeom>
          <a:noFill/>
        </p:spPr>
        <p:txBody>
          <a:bodyPr wrap="square" rtlCol="0">
            <a:spAutoFit/>
          </a:bodyPr>
          <a:lstStyle/>
          <a:p>
            <a:r>
              <a:rPr lang="cs-CZ" dirty="0">
                <a:solidFill>
                  <a:schemeClr val="tx2"/>
                </a:solidFill>
                <a:latin typeface="Abadi" panose="020B0604020104020204" pitchFamily="34" charset="0"/>
                <a:cs typeface="Arial" pitchFamily="34" charset="0"/>
              </a:rPr>
              <a:t>2) Postoj k vyšetření</a:t>
            </a:r>
          </a:p>
          <a:p>
            <a:endParaRPr lang="cs-CZ" dirty="0">
              <a:solidFill>
                <a:schemeClr val="tx2"/>
              </a:solidFill>
              <a:latin typeface="Abadi" panose="020B0604020104020204" pitchFamily="34" charset="0"/>
            </a:endParaRPr>
          </a:p>
        </p:txBody>
      </p:sp>
    </p:spTree>
    <p:extLst>
      <p:ext uri="{BB962C8B-B14F-4D97-AF65-F5344CB8AC3E}">
        <p14:creationId xmlns:p14="http://schemas.microsoft.com/office/powerpoint/2010/main" val="848652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92500" lnSpcReduction="20000"/>
          </a:bodyPr>
          <a:lstStyle/>
          <a:p>
            <a:pPr>
              <a:lnSpc>
                <a:spcPct val="120000"/>
              </a:lnSpc>
              <a:buNone/>
            </a:pPr>
            <a:r>
              <a:rPr lang="cs-CZ" sz="1400" dirty="0">
                <a:latin typeface="Abadi" panose="020B0604020104020204" pitchFamily="34" charset="0"/>
                <a:cs typeface="Arial" pitchFamily="34" charset="0"/>
              </a:rPr>
              <a:t>3) Psychomotorika = zevní projev volního aktu</a:t>
            </a:r>
          </a:p>
          <a:p>
            <a:pPr>
              <a:lnSpc>
                <a:spcPct val="120000"/>
              </a:lnSpc>
              <a:buNone/>
            </a:pPr>
            <a:r>
              <a:rPr lang="cs-CZ" sz="1400" dirty="0">
                <a:latin typeface="Abadi" panose="020B0604020104020204" pitchFamily="34" charset="0"/>
                <a:cs typeface="Arial" pitchFamily="34" charset="0"/>
              </a:rPr>
              <a:t>	 – zrychlená x zpomalená</a:t>
            </a:r>
          </a:p>
          <a:p>
            <a:pPr>
              <a:lnSpc>
                <a:spcPct val="120000"/>
              </a:lnSpc>
              <a:buNone/>
            </a:pPr>
            <a:r>
              <a:rPr lang="cs-CZ" sz="1400" dirty="0">
                <a:latin typeface="Abadi" panose="020B0604020104020204" pitchFamily="34" charset="0"/>
                <a:cs typeface="Arial" pitchFamily="34" charset="0"/>
              </a:rPr>
              <a:t>	 – přítomnost – abnormální či mimovolní pohyby</a:t>
            </a:r>
          </a:p>
          <a:p>
            <a:pPr>
              <a:lnSpc>
                <a:spcPct val="120000"/>
              </a:lnSpc>
              <a:buNone/>
            </a:pPr>
            <a:r>
              <a:rPr lang="cs-CZ" sz="1400" dirty="0">
                <a:latin typeface="Abadi" panose="020B0604020104020204" pitchFamily="34" charset="0"/>
                <a:cs typeface="Arial" pitchFamily="34" charset="0"/>
              </a:rPr>
              <a:t>	 – třes</a:t>
            </a:r>
          </a:p>
          <a:p>
            <a:pPr>
              <a:lnSpc>
                <a:spcPct val="120000"/>
              </a:lnSpc>
              <a:buNone/>
            </a:pPr>
            <a:r>
              <a:rPr lang="cs-CZ" sz="1400" dirty="0">
                <a:latin typeface="Abadi" panose="020B0604020104020204" pitchFamily="34" charset="0"/>
                <a:cs typeface="Arial" pitchFamily="34" charset="0"/>
              </a:rPr>
              <a:t>	 – tiky (patologické automatismy)</a:t>
            </a:r>
          </a:p>
          <a:p>
            <a:pPr>
              <a:lnSpc>
                <a:spcPct val="120000"/>
              </a:lnSpc>
              <a:buNone/>
            </a:pPr>
            <a:r>
              <a:rPr lang="cs-CZ" sz="1400" dirty="0">
                <a:latin typeface="Abadi" panose="020B0604020104020204" pitchFamily="34" charset="0"/>
                <a:cs typeface="Arial" pitchFamily="34" charset="0"/>
              </a:rPr>
              <a:t>	 – manýrismus (obřadnost, rituálnost při oblékání, psaní)</a:t>
            </a:r>
          </a:p>
          <a:p>
            <a:pPr>
              <a:lnSpc>
                <a:spcPct val="120000"/>
              </a:lnSpc>
              <a:buNone/>
            </a:pPr>
            <a:r>
              <a:rPr lang="cs-CZ" sz="1400" dirty="0">
                <a:latin typeface="Abadi" panose="020B0604020104020204" pitchFamily="34" charset="0"/>
                <a:cs typeface="Arial" pitchFamily="34" charset="0"/>
              </a:rPr>
              <a:t>	 – pohybové stereotypie</a:t>
            </a:r>
          </a:p>
          <a:p>
            <a:pPr>
              <a:lnSpc>
                <a:spcPct val="120000"/>
              </a:lnSpc>
              <a:buNone/>
            </a:pPr>
            <a:r>
              <a:rPr lang="cs-CZ" sz="1400" dirty="0">
                <a:latin typeface="Abadi" panose="020B0604020104020204" pitchFamily="34" charset="0"/>
                <a:cs typeface="Arial" pitchFamily="34" charset="0"/>
              </a:rPr>
              <a:t>	 – řečové stereotypie (verbigerace)</a:t>
            </a:r>
          </a:p>
          <a:p>
            <a:pPr>
              <a:lnSpc>
                <a:spcPct val="120000"/>
              </a:lnSpc>
              <a:buNone/>
            </a:pPr>
            <a:r>
              <a:rPr lang="cs-CZ" sz="1400" dirty="0">
                <a:latin typeface="Abadi" panose="020B0604020104020204" pitchFamily="34" charset="0"/>
                <a:cs typeface="Arial" pitchFamily="34" charset="0"/>
              </a:rPr>
              <a:t>	 – celkové držení těla a chůze</a:t>
            </a:r>
          </a:p>
          <a:p>
            <a:pPr>
              <a:lnSpc>
                <a:spcPct val="120000"/>
              </a:lnSpc>
              <a:buNone/>
            </a:pPr>
            <a:r>
              <a:rPr lang="cs-CZ" sz="1400" dirty="0">
                <a:latin typeface="Abadi" panose="020B0604020104020204" pitchFamily="34" charset="0"/>
                <a:cs typeface="Arial" pitchFamily="34" charset="0"/>
              </a:rPr>
              <a:t>	 – přítomnost </a:t>
            </a:r>
            <a:r>
              <a:rPr lang="cs-CZ" sz="1400" dirty="0" err="1">
                <a:latin typeface="Abadi" panose="020B0604020104020204" pitchFamily="34" charset="0"/>
                <a:cs typeface="Arial" pitchFamily="34" charset="0"/>
              </a:rPr>
              <a:t>stuporu</a:t>
            </a:r>
            <a:r>
              <a:rPr lang="cs-CZ" sz="1400" dirty="0">
                <a:latin typeface="Abadi" panose="020B0604020104020204" pitchFamily="34" charset="0"/>
                <a:cs typeface="Arial" pitchFamily="34" charset="0"/>
              </a:rPr>
              <a:t> (nehybné setrvávání v jedné poloze, mutismus)</a:t>
            </a:r>
          </a:p>
          <a:p>
            <a:pPr>
              <a:lnSpc>
                <a:spcPct val="120000"/>
              </a:lnSpc>
              <a:buNone/>
            </a:pPr>
            <a:r>
              <a:rPr lang="cs-CZ" sz="1400" dirty="0">
                <a:latin typeface="Abadi" panose="020B0604020104020204" pitchFamily="34" charset="0"/>
                <a:cs typeface="Arial" pitchFamily="34" charset="0"/>
              </a:rPr>
              <a:t>	 – agitovanost (raptus)</a:t>
            </a:r>
          </a:p>
          <a:p>
            <a:pPr>
              <a:lnSpc>
                <a:spcPct val="120000"/>
              </a:lnSpc>
              <a:buNone/>
            </a:pPr>
            <a:r>
              <a:rPr lang="cs-CZ" sz="1400" dirty="0">
                <a:latin typeface="Abadi" panose="020B0604020104020204" pitchFamily="34" charset="0"/>
                <a:cs typeface="Arial" pitchFamily="34" charset="0"/>
              </a:rPr>
              <a:t>	 – zárazy v pohybu</a:t>
            </a:r>
          </a:p>
          <a:p>
            <a:pPr>
              <a:lnSpc>
                <a:spcPct val="120000"/>
              </a:lnSpc>
              <a:buNone/>
            </a:pPr>
            <a:r>
              <a:rPr lang="cs-CZ" sz="1400" dirty="0">
                <a:latin typeface="Abadi" panose="020B0604020104020204" pitchFamily="34" charset="0"/>
                <a:cs typeface="Arial" pitchFamily="34" charset="0"/>
              </a:rPr>
              <a:t>	 – mimika (utrpení, afektovanost)</a:t>
            </a:r>
          </a:p>
        </p:txBody>
      </p:sp>
      <p:sp>
        <p:nvSpPr>
          <p:cNvPr id="7" name="Nadpis 1"/>
          <p:cNvSpPr txBox="1">
            <a:spLocks/>
          </p:cNvSpPr>
          <p:nvPr/>
        </p:nvSpPr>
        <p:spPr>
          <a:xfrm>
            <a:off x="2133600" y="427038"/>
            <a:ext cx="8229600" cy="1143000"/>
          </a:xfrm>
          <a:prstGeom prst="rect">
            <a:avLst/>
          </a:prstGeom>
        </p:spPr>
        <p:txBody>
          <a:bodyPr vert="horz" lIns="91440" tIns="45720" rIns="91440" bIns="45720" rtlCol="0" anchor="ctr">
            <a:normAutofit fontScale="90000" lnSpcReduction="10000"/>
          </a:bodyPr>
          <a:lstStyle/>
          <a:p>
            <a:pPr defTabSz="914400">
              <a:spcBef>
                <a:spcPct val="0"/>
              </a:spcBef>
              <a:defRPr/>
            </a:pPr>
            <a:r>
              <a:rPr lang="cs-CZ" sz="4400" dirty="0">
                <a:solidFill>
                  <a:schemeClr val="tx2"/>
                </a:solidFill>
                <a:latin typeface="Abadi" panose="020B0604020104020204" pitchFamily="34" charset="0"/>
                <a:ea typeface="+mj-ea"/>
                <a:cs typeface="Arial" pitchFamily="34" charset="0"/>
              </a:rPr>
              <a:t>Psychiatrické vyšetření</a:t>
            </a:r>
            <a:br>
              <a:rPr lang="cs-CZ" sz="4400" dirty="0">
                <a:solidFill>
                  <a:schemeClr val="tx2"/>
                </a:solidFill>
                <a:latin typeface="Abadi" panose="020B0604020104020204" pitchFamily="34" charset="0"/>
                <a:ea typeface="+mj-ea"/>
                <a:cs typeface="Arial" pitchFamily="34" charset="0"/>
              </a:rPr>
            </a:br>
            <a:r>
              <a:rPr lang="cs-CZ" sz="3600" i="1" dirty="0">
                <a:solidFill>
                  <a:schemeClr val="tx2"/>
                </a:solidFill>
                <a:latin typeface="Abadi" panose="020B0604020104020204" pitchFamily="34" charset="0"/>
                <a:ea typeface="+mj-ea"/>
                <a:cs typeface="Arial" pitchFamily="34" charset="0"/>
              </a:rPr>
              <a:t>Přítomný stav psychický</a:t>
            </a:r>
          </a:p>
        </p:txBody>
      </p:sp>
    </p:spTree>
    <p:extLst>
      <p:ext uri="{BB962C8B-B14F-4D97-AF65-F5344CB8AC3E}">
        <p14:creationId xmlns:p14="http://schemas.microsoft.com/office/powerpoint/2010/main" val="1865886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203649" y="2332037"/>
            <a:ext cx="8913845" cy="4525963"/>
          </a:xfrm>
        </p:spPr>
        <p:txBody>
          <a:bodyPr/>
          <a:lstStyle/>
          <a:p>
            <a:pPr marL="0" indent="0">
              <a:lnSpc>
                <a:spcPts val="3000"/>
              </a:lnSpc>
              <a:spcBef>
                <a:spcPts val="0"/>
              </a:spcBef>
              <a:buNone/>
            </a:pPr>
            <a:r>
              <a:rPr lang="cs-CZ" dirty="0">
                <a:latin typeface="Abadi" panose="020B0604020104020204" pitchFamily="34" charset="0"/>
                <a:cs typeface="Arial" pitchFamily="34" charset="0"/>
              </a:rPr>
              <a:t>4</a:t>
            </a:r>
            <a:r>
              <a:rPr lang="cs-CZ" sz="2800" dirty="0">
                <a:latin typeface="Abadi" panose="020B0604020104020204" pitchFamily="34" charset="0"/>
                <a:cs typeface="Arial" pitchFamily="34" charset="0"/>
              </a:rPr>
              <a:t>) Řeč</a:t>
            </a:r>
          </a:p>
          <a:p>
            <a:pPr marL="0" indent="0">
              <a:lnSpc>
                <a:spcPts val="3000"/>
              </a:lnSpc>
              <a:spcBef>
                <a:spcPts val="0"/>
              </a:spcBef>
              <a:buNone/>
            </a:pPr>
            <a:r>
              <a:rPr lang="cs-CZ" sz="2800" dirty="0">
                <a:latin typeface="Abadi" panose="020B0604020104020204" pitchFamily="34" charset="0"/>
                <a:cs typeface="Arial" pitchFamily="34" charset="0"/>
              </a:rPr>
              <a:t>	 – tichá, pomalá, hlučná, rychlá</a:t>
            </a:r>
          </a:p>
          <a:p>
            <a:pPr marL="0" indent="0">
              <a:lnSpc>
                <a:spcPts val="3000"/>
              </a:lnSpc>
              <a:spcBef>
                <a:spcPts val="0"/>
              </a:spcBef>
              <a:buNone/>
            </a:pPr>
            <a:r>
              <a:rPr lang="cs-CZ" sz="2800" dirty="0">
                <a:latin typeface="Abadi" panose="020B0604020104020204" pitchFamily="34" charset="0"/>
                <a:cs typeface="Arial" pitchFamily="34" charset="0"/>
              </a:rPr>
              <a:t>	 – odpovědi, latence</a:t>
            </a:r>
          </a:p>
          <a:p>
            <a:pPr marL="0" indent="0">
              <a:lnSpc>
                <a:spcPts val="3000"/>
              </a:lnSpc>
              <a:spcBef>
                <a:spcPts val="0"/>
              </a:spcBef>
              <a:buNone/>
            </a:pPr>
            <a:r>
              <a:rPr lang="cs-CZ" sz="2800" dirty="0">
                <a:latin typeface="Abadi" panose="020B0604020104020204" pitchFamily="34" charset="0"/>
                <a:cs typeface="Arial" pitchFamily="34" charset="0"/>
              </a:rPr>
              <a:t>	 – afázie, mutismus, koktavost</a:t>
            </a:r>
          </a:p>
          <a:p>
            <a:pPr marL="0" indent="0">
              <a:lnSpc>
                <a:spcPts val="3000"/>
              </a:lnSpc>
              <a:spcBef>
                <a:spcPts val="0"/>
              </a:spcBef>
              <a:buNone/>
            </a:pPr>
            <a:r>
              <a:rPr lang="cs-CZ" sz="2800" dirty="0">
                <a:latin typeface="Abadi" panose="020B0604020104020204" pitchFamily="34" charset="0"/>
                <a:cs typeface="Arial" pitchFamily="34" charset="0"/>
              </a:rPr>
              <a:t>	 – logorea, </a:t>
            </a:r>
            <a:r>
              <a:rPr lang="cs-CZ" sz="2800" dirty="0" err="1">
                <a:latin typeface="Abadi" panose="020B0604020104020204" pitchFamily="34" charset="0"/>
                <a:cs typeface="Arial" pitchFamily="34" charset="0"/>
              </a:rPr>
              <a:t>koprolálie</a:t>
            </a:r>
            <a:r>
              <a:rPr lang="cs-CZ" sz="2800" dirty="0">
                <a:latin typeface="Abadi" panose="020B0604020104020204" pitchFamily="34" charset="0"/>
                <a:cs typeface="Arial" pitchFamily="34" charset="0"/>
              </a:rPr>
              <a:t>, inkoherence</a:t>
            </a:r>
          </a:p>
          <a:p>
            <a:pPr marL="0" indent="0">
              <a:lnSpc>
                <a:spcPts val="3000"/>
              </a:lnSpc>
              <a:spcBef>
                <a:spcPts val="0"/>
              </a:spcBef>
              <a:buNone/>
            </a:pPr>
            <a:r>
              <a:rPr lang="cs-CZ" sz="2800" dirty="0">
                <a:latin typeface="Abadi" panose="020B0604020104020204" pitchFamily="34" charset="0"/>
                <a:cs typeface="Arial" pitchFamily="34" charset="0"/>
              </a:rPr>
              <a:t>	 – slovní salát, echolálie</a:t>
            </a:r>
          </a:p>
        </p:txBody>
      </p:sp>
      <p:sp>
        <p:nvSpPr>
          <p:cNvPr id="5" name="Nadpis 1"/>
          <p:cNvSpPr txBox="1">
            <a:spLocks/>
          </p:cNvSpPr>
          <p:nvPr/>
        </p:nvSpPr>
        <p:spPr>
          <a:xfrm>
            <a:off x="2133600" y="427038"/>
            <a:ext cx="8229600" cy="1143000"/>
          </a:xfrm>
          <a:prstGeom prst="rect">
            <a:avLst/>
          </a:prstGeom>
        </p:spPr>
        <p:txBody>
          <a:bodyPr vert="horz" lIns="91440" tIns="45720" rIns="91440" bIns="45720" rtlCol="0" anchor="ctr">
            <a:normAutofit fontScale="90000" lnSpcReduction="10000"/>
          </a:bodyPr>
          <a:lstStyle/>
          <a:p>
            <a:pPr defTabSz="914400">
              <a:spcBef>
                <a:spcPct val="0"/>
              </a:spcBef>
              <a:defRPr/>
            </a:pPr>
            <a:r>
              <a:rPr lang="cs-CZ" sz="4400" dirty="0">
                <a:solidFill>
                  <a:schemeClr val="tx2"/>
                </a:solidFill>
                <a:latin typeface="Abadi" panose="020B0604020104020204" pitchFamily="34" charset="0"/>
                <a:ea typeface="+mj-ea"/>
                <a:cs typeface="Arial" pitchFamily="34" charset="0"/>
              </a:rPr>
              <a:t>Psychiatrické vyšetření</a:t>
            </a:r>
            <a:br>
              <a:rPr lang="cs-CZ" sz="4400" dirty="0">
                <a:solidFill>
                  <a:schemeClr val="tx2"/>
                </a:solidFill>
                <a:latin typeface="Abadi" panose="020B0604020104020204" pitchFamily="34" charset="0"/>
                <a:ea typeface="+mj-ea"/>
                <a:cs typeface="Arial" pitchFamily="34" charset="0"/>
              </a:rPr>
            </a:br>
            <a:r>
              <a:rPr lang="cs-CZ" sz="3600" i="1" dirty="0">
                <a:solidFill>
                  <a:schemeClr val="tx2"/>
                </a:solidFill>
                <a:latin typeface="Abadi" panose="020B0604020104020204" pitchFamily="34" charset="0"/>
                <a:ea typeface="+mj-ea"/>
                <a:cs typeface="Arial" pitchFamily="34" charset="0"/>
              </a:rPr>
              <a:t>Přítomný stav psychický</a:t>
            </a:r>
          </a:p>
        </p:txBody>
      </p:sp>
    </p:spTree>
    <p:extLst>
      <p:ext uri="{BB962C8B-B14F-4D97-AF65-F5344CB8AC3E}">
        <p14:creationId xmlns:p14="http://schemas.microsoft.com/office/powerpoint/2010/main" val="2472965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981200" y="1783358"/>
            <a:ext cx="8229600" cy="4525963"/>
          </a:xfrm>
        </p:spPr>
        <p:txBody>
          <a:bodyPr>
            <a:normAutofit/>
          </a:bodyPr>
          <a:lstStyle/>
          <a:p>
            <a:pPr marL="0" indent="0" algn="just">
              <a:lnSpc>
                <a:spcPts val="3000"/>
              </a:lnSpc>
              <a:spcBef>
                <a:spcPts val="600"/>
              </a:spcBef>
              <a:buNone/>
            </a:pPr>
            <a:r>
              <a:rPr lang="cs-CZ" sz="2400" dirty="0">
                <a:latin typeface="Abadi" panose="020B0604020104020204" pitchFamily="34" charset="0"/>
                <a:cs typeface="Arial" pitchFamily="34" charset="0"/>
              </a:rPr>
              <a:t>5) Vědomí = 	bdělý stav, němž si člověk uvědomuje sám sebe, své okolí, své psychické pochody</a:t>
            </a:r>
          </a:p>
          <a:p>
            <a:pPr marL="0" indent="0" algn="just">
              <a:lnSpc>
                <a:spcPts val="3000"/>
              </a:lnSpc>
              <a:spcBef>
                <a:spcPts val="600"/>
              </a:spcBef>
              <a:buNone/>
            </a:pPr>
            <a:r>
              <a:rPr lang="cs-CZ" sz="2400" dirty="0">
                <a:latin typeface="Abadi" panose="020B0604020104020204" pitchFamily="34" charset="0"/>
                <a:cs typeface="Arial" pitchFamily="34" charset="0"/>
              </a:rPr>
              <a:t>	 –bdělé jasné</a:t>
            </a:r>
          </a:p>
          <a:p>
            <a:pPr marL="0" indent="0" algn="just">
              <a:lnSpc>
                <a:spcPts val="3000"/>
              </a:lnSpc>
              <a:spcBef>
                <a:spcPts val="600"/>
              </a:spcBef>
              <a:buNone/>
            </a:pPr>
            <a:r>
              <a:rPr lang="cs-CZ" sz="2400" dirty="0">
                <a:latin typeface="Abadi" panose="020B0604020104020204" pitchFamily="34" charset="0"/>
                <a:cs typeface="Arial" pitchFamily="34" charset="0"/>
              </a:rPr>
              <a:t>	 –kvantitativní porucha (somnolence, </a:t>
            </a:r>
            <a:r>
              <a:rPr lang="cs-CZ" sz="2400" dirty="0" err="1">
                <a:latin typeface="Abadi" panose="020B0604020104020204" pitchFamily="34" charset="0"/>
                <a:cs typeface="Arial" pitchFamily="34" charset="0"/>
              </a:rPr>
              <a:t>sopor</a:t>
            </a:r>
            <a:r>
              <a:rPr lang="cs-CZ" sz="2400" dirty="0">
                <a:latin typeface="Abadi" panose="020B0604020104020204" pitchFamily="34" charset="0"/>
                <a:cs typeface="Arial" pitchFamily="34" charset="0"/>
              </a:rPr>
              <a:t>, 						kóma, mdloba)</a:t>
            </a:r>
          </a:p>
          <a:p>
            <a:pPr marL="0" indent="0" algn="just">
              <a:lnSpc>
                <a:spcPts val="3000"/>
              </a:lnSpc>
              <a:spcBef>
                <a:spcPts val="600"/>
              </a:spcBef>
              <a:buNone/>
            </a:pPr>
            <a:r>
              <a:rPr lang="cs-CZ" sz="2400" dirty="0">
                <a:latin typeface="Abadi" panose="020B0604020104020204" pitchFamily="34" charset="0"/>
                <a:cs typeface="Arial" pitchFamily="34" charset="0"/>
              </a:rPr>
              <a:t>	 –kvalitativní porucha (delirium, mrákotný 						stav)</a:t>
            </a:r>
          </a:p>
          <a:p>
            <a:pPr marL="0" indent="0" algn="just">
              <a:lnSpc>
                <a:spcPts val="3000"/>
              </a:lnSpc>
              <a:spcBef>
                <a:spcPts val="600"/>
              </a:spcBef>
              <a:buNone/>
            </a:pPr>
            <a:endParaRPr lang="cs-CZ" sz="2400" dirty="0">
              <a:latin typeface="Abadi" panose="020B0604020104020204" pitchFamily="34" charset="0"/>
              <a:cs typeface="Arial" pitchFamily="34" charset="0"/>
            </a:endParaRPr>
          </a:p>
          <a:p>
            <a:pPr marL="0" indent="0" algn="just">
              <a:lnSpc>
                <a:spcPts val="3000"/>
              </a:lnSpc>
              <a:spcBef>
                <a:spcPts val="600"/>
              </a:spcBef>
              <a:buNone/>
            </a:pPr>
            <a:r>
              <a:rPr lang="cs-CZ" sz="2400" dirty="0">
                <a:latin typeface="Abadi" panose="020B0604020104020204" pitchFamily="34" charset="0"/>
                <a:cs typeface="Arial" pitchFamily="34" charset="0"/>
              </a:rPr>
              <a:t>	  orientace – časem, místem, osobou</a:t>
            </a:r>
          </a:p>
        </p:txBody>
      </p:sp>
      <p:sp>
        <p:nvSpPr>
          <p:cNvPr id="6" name="Nadpis 1"/>
          <p:cNvSpPr txBox="1">
            <a:spLocks/>
          </p:cNvSpPr>
          <p:nvPr/>
        </p:nvSpPr>
        <p:spPr>
          <a:xfrm>
            <a:off x="2133600" y="427038"/>
            <a:ext cx="8229600" cy="1143000"/>
          </a:xfrm>
          <a:prstGeom prst="rect">
            <a:avLst/>
          </a:prstGeom>
        </p:spPr>
        <p:txBody>
          <a:bodyPr vert="horz" lIns="91440" tIns="45720" rIns="91440" bIns="45720" rtlCol="0" anchor="ctr">
            <a:normAutofit fontScale="90000" lnSpcReduction="10000"/>
          </a:bodyPr>
          <a:lstStyle/>
          <a:p>
            <a:pPr defTabSz="914400">
              <a:spcBef>
                <a:spcPct val="0"/>
              </a:spcBef>
              <a:defRPr/>
            </a:pPr>
            <a:r>
              <a:rPr lang="cs-CZ" sz="4400" dirty="0">
                <a:solidFill>
                  <a:schemeClr val="tx2"/>
                </a:solidFill>
                <a:latin typeface="Abadi" panose="020B0604020104020204" pitchFamily="34" charset="0"/>
                <a:ea typeface="+mj-ea"/>
                <a:cs typeface="Arial" pitchFamily="34" charset="0"/>
              </a:rPr>
              <a:t>Psychiatrické vyšetření</a:t>
            </a:r>
            <a:br>
              <a:rPr lang="cs-CZ" sz="4400" dirty="0">
                <a:solidFill>
                  <a:schemeClr val="tx2"/>
                </a:solidFill>
                <a:latin typeface="Abadi" panose="020B0604020104020204" pitchFamily="34" charset="0"/>
                <a:ea typeface="+mj-ea"/>
                <a:cs typeface="Arial" pitchFamily="34" charset="0"/>
              </a:rPr>
            </a:br>
            <a:r>
              <a:rPr lang="cs-CZ" sz="3600" i="1" dirty="0">
                <a:solidFill>
                  <a:schemeClr val="tx2"/>
                </a:solidFill>
                <a:latin typeface="Abadi" panose="020B0604020104020204" pitchFamily="34" charset="0"/>
                <a:ea typeface="+mj-ea"/>
                <a:cs typeface="Arial" pitchFamily="34" charset="0"/>
              </a:rPr>
              <a:t>Přítomný stav psychický</a:t>
            </a:r>
          </a:p>
        </p:txBody>
      </p:sp>
    </p:spTree>
    <p:extLst>
      <p:ext uri="{BB962C8B-B14F-4D97-AF65-F5344CB8AC3E}">
        <p14:creationId xmlns:p14="http://schemas.microsoft.com/office/powerpoint/2010/main" val="9320572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913795" y="1732449"/>
            <a:ext cx="10353762" cy="4698513"/>
          </a:xfrm>
        </p:spPr>
        <p:txBody>
          <a:bodyPr>
            <a:normAutofit fontScale="92500" lnSpcReduction="20000"/>
          </a:bodyPr>
          <a:lstStyle/>
          <a:p>
            <a:pPr marL="0" indent="0" algn="just">
              <a:lnSpc>
                <a:spcPct val="120000"/>
              </a:lnSpc>
              <a:spcBef>
                <a:spcPts val="0"/>
              </a:spcBef>
              <a:buNone/>
            </a:pPr>
            <a:r>
              <a:rPr lang="cs-CZ" sz="1600" dirty="0">
                <a:latin typeface="Abadi" panose="020B0604020104020204" pitchFamily="34" charset="0"/>
                <a:cs typeface="Arial" pitchFamily="34" charset="0"/>
              </a:rPr>
              <a:t>6) Emoce = psychické jevy mající hodnotící význam vyjadřující subjektivní vztah k jeho vlastním projevům i k jevům a situacím z jeho okolí</a:t>
            </a:r>
          </a:p>
          <a:p>
            <a:pPr marL="0" indent="0" algn="just">
              <a:lnSpc>
                <a:spcPct val="120000"/>
              </a:lnSpc>
              <a:spcBef>
                <a:spcPts val="0"/>
              </a:spcBef>
              <a:buNone/>
            </a:pPr>
            <a:endParaRPr lang="cs-CZ" sz="1600" dirty="0">
              <a:latin typeface="Abadi" panose="020B0604020104020204" pitchFamily="34" charset="0"/>
              <a:cs typeface="Arial" pitchFamily="34" charset="0"/>
            </a:endParaRPr>
          </a:p>
          <a:p>
            <a:pPr marL="0" indent="0" algn="just">
              <a:lnSpc>
                <a:spcPct val="120000"/>
              </a:lnSpc>
              <a:spcBef>
                <a:spcPts val="0"/>
              </a:spcBef>
              <a:buNone/>
            </a:pPr>
            <a:r>
              <a:rPr lang="cs-CZ" sz="1600" dirty="0">
                <a:latin typeface="Abadi" panose="020B0604020104020204" pitchFamily="34" charset="0"/>
                <a:cs typeface="Arial" pitchFamily="34" charset="0"/>
              </a:rPr>
              <a:t>	emotivita – dlouhodobá emoční charakteristika</a:t>
            </a:r>
          </a:p>
          <a:p>
            <a:pPr marL="0" indent="0" algn="just">
              <a:lnSpc>
                <a:spcPct val="120000"/>
              </a:lnSpc>
              <a:spcBef>
                <a:spcPts val="0"/>
              </a:spcBef>
              <a:buNone/>
            </a:pPr>
            <a:r>
              <a:rPr lang="cs-CZ" sz="1600" dirty="0">
                <a:latin typeface="Abadi" panose="020B0604020104020204" pitchFamily="34" charset="0"/>
                <a:cs typeface="Arial" pitchFamily="34" charset="0"/>
              </a:rPr>
              <a:t>	</a:t>
            </a:r>
            <a:r>
              <a:rPr lang="cs-CZ" sz="1600" dirty="0" err="1">
                <a:latin typeface="Abadi" panose="020B0604020104020204" pitchFamily="34" charset="0"/>
                <a:cs typeface="Arial" pitchFamily="34" charset="0"/>
              </a:rPr>
              <a:t>afektivita</a:t>
            </a:r>
            <a:r>
              <a:rPr lang="cs-CZ" sz="1600" dirty="0">
                <a:latin typeface="Abadi" panose="020B0604020104020204" pitchFamily="34" charset="0"/>
                <a:cs typeface="Arial" pitchFamily="34" charset="0"/>
              </a:rPr>
              <a:t> – pohotovost k emočním reakcím</a:t>
            </a:r>
          </a:p>
          <a:p>
            <a:pPr marL="0" indent="0" algn="just">
              <a:lnSpc>
                <a:spcPct val="120000"/>
              </a:lnSpc>
              <a:spcBef>
                <a:spcPts val="0"/>
              </a:spcBef>
              <a:buNone/>
            </a:pPr>
            <a:endParaRPr lang="cs-CZ" sz="1600" dirty="0">
              <a:latin typeface="Abadi" panose="020B0604020104020204" pitchFamily="34" charset="0"/>
              <a:cs typeface="Arial" pitchFamily="34" charset="0"/>
            </a:endParaRPr>
          </a:p>
          <a:p>
            <a:pPr marL="0" indent="0">
              <a:lnSpc>
                <a:spcPct val="120000"/>
              </a:lnSpc>
              <a:spcBef>
                <a:spcPts val="0"/>
              </a:spcBef>
              <a:buNone/>
            </a:pPr>
            <a:r>
              <a:rPr lang="cs-CZ" sz="1600" dirty="0">
                <a:latin typeface="Abadi" panose="020B0604020104020204" pitchFamily="34" charset="0"/>
                <a:cs typeface="Arial" pitchFamily="34" charset="0"/>
              </a:rPr>
              <a:t>	– nálada				 – apatie</a:t>
            </a:r>
          </a:p>
          <a:p>
            <a:pPr marL="0" indent="0">
              <a:lnSpc>
                <a:spcPct val="120000"/>
              </a:lnSpc>
              <a:spcBef>
                <a:spcPts val="0"/>
              </a:spcBef>
              <a:buNone/>
            </a:pPr>
            <a:r>
              <a:rPr lang="cs-CZ" sz="1600" dirty="0">
                <a:latin typeface="Abadi" panose="020B0604020104020204" pitchFamily="34" charset="0"/>
                <a:cs typeface="Arial" pitchFamily="34" charset="0"/>
              </a:rPr>
              <a:t>	– délka nálady			 – </a:t>
            </a:r>
            <a:r>
              <a:rPr lang="cs-CZ" sz="1600" dirty="0" err="1">
                <a:latin typeface="Abadi" panose="020B0604020104020204" pitchFamily="34" charset="0"/>
                <a:cs typeface="Arial" pitchFamily="34" charset="0"/>
              </a:rPr>
              <a:t>anhedonie</a:t>
            </a:r>
            <a:endParaRPr lang="cs-CZ" sz="1600" dirty="0">
              <a:latin typeface="Abadi" panose="020B0604020104020204" pitchFamily="34" charset="0"/>
              <a:cs typeface="Arial" pitchFamily="34" charset="0"/>
            </a:endParaRPr>
          </a:p>
          <a:p>
            <a:pPr marL="0" indent="0">
              <a:lnSpc>
                <a:spcPct val="120000"/>
              </a:lnSpc>
              <a:spcBef>
                <a:spcPts val="0"/>
              </a:spcBef>
              <a:buNone/>
            </a:pPr>
            <a:r>
              <a:rPr lang="cs-CZ" sz="1600" dirty="0">
                <a:latin typeface="Abadi" panose="020B0604020104020204" pitchFamily="34" charset="0"/>
                <a:cs typeface="Arial" pitchFamily="34" charset="0"/>
              </a:rPr>
              <a:t>	– úzkost 				 – nihilismus</a:t>
            </a:r>
          </a:p>
          <a:p>
            <a:pPr marL="0" indent="0">
              <a:lnSpc>
                <a:spcPct val="120000"/>
              </a:lnSpc>
              <a:spcBef>
                <a:spcPts val="0"/>
              </a:spcBef>
              <a:buNone/>
            </a:pPr>
            <a:r>
              <a:rPr lang="cs-CZ" sz="1600" dirty="0">
                <a:latin typeface="Abadi" panose="020B0604020104020204" pitchFamily="34" charset="0"/>
                <a:cs typeface="Arial" pitchFamily="34" charset="0"/>
              </a:rPr>
              <a:t>	– napětí				 – expanzivní nálada</a:t>
            </a:r>
          </a:p>
          <a:p>
            <a:pPr marL="0" indent="0">
              <a:lnSpc>
                <a:spcPct val="120000"/>
              </a:lnSpc>
              <a:spcBef>
                <a:spcPts val="0"/>
              </a:spcBef>
              <a:buNone/>
            </a:pPr>
            <a:r>
              <a:rPr lang="cs-CZ" sz="1600" dirty="0">
                <a:latin typeface="Abadi" panose="020B0604020104020204" pitchFamily="34" charset="0"/>
                <a:cs typeface="Arial" pitchFamily="34" charset="0"/>
              </a:rPr>
              <a:t>	– nervosita</a:t>
            </a:r>
          </a:p>
          <a:p>
            <a:pPr marL="0" indent="0">
              <a:lnSpc>
                <a:spcPct val="120000"/>
              </a:lnSpc>
              <a:spcBef>
                <a:spcPts val="0"/>
              </a:spcBef>
              <a:buNone/>
            </a:pPr>
            <a:r>
              <a:rPr lang="cs-CZ" sz="1600" dirty="0">
                <a:latin typeface="Abadi" panose="020B0604020104020204" pitchFamily="34" charset="0"/>
                <a:cs typeface="Arial" pitchFamily="34" charset="0"/>
              </a:rPr>
              <a:t>	– výčitky</a:t>
            </a:r>
          </a:p>
          <a:p>
            <a:pPr marL="0" indent="0">
              <a:lnSpc>
                <a:spcPct val="120000"/>
              </a:lnSpc>
              <a:spcBef>
                <a:spcPts val="0"/>
              </a:spcBef>
              <a:buNone/>
            </a:pPr>
            <a:r>
              <a:rPr lang="cs-CZ" sz="1600" dirty="0">
                <a:latin typeface="Abadi" panose="020B0604020104020204" pitchFamily="34" charset="0"/>
                <a:cs typeface="Arial" pitchFamily="34" charset="0"/>
              </a:rPr>
              <a:t>	– podrážděnost</a:t>
            </a:r>
          </a:p>
          <a:p>
            <a:pPr marL="0" indent="0">
              <a:lnSpc>
                <a:spcPct val="120000"/>
              </a:lnSpc>
              <a:spcBef>
                <a:spcPts val="0"/>
              </a:spcBef>
              <a:buNone/>
            </a:pPr>
            <a:r>
              <a:rPr lang="cs-CZ" sz="1600" dirty="0">
                <a:latin typeface="Abadi" panose="020B0604020104020204" pitchFamily="34" charset="0"/>
                <a:cs typeface="Arial" pitchFamily="34" charset="0"/>
              </a:rPr>
              <a:t>	– zlost</a:t>
            </a:r>
          </a:p>
          <a:p>
            <a:pPr marL="0" indent="0">
              <a:lnSpc>
                <a:spcPct val="120000"/>
              </a:lnSpc>
              <a:spcBef>
                <a:spcPts val="0"/>
              </a:spcBef>
              <a:buNone/>
            </a:pPr>
            <a:r>
              <a:rPr lang="cs-CZ" sz="1600" dirty="0">
                <a:latin typeface="Abadi" panose="020B0604020104020204" pitchFamily="34" charset="0"/>
                <a:cs typeface="Arial" pitchFamily="34" charset="0"/>
              </a:rPr>
              <a:t>	– euforie, veselí</a:t>
            </a:r>
          </a:p>
          <a:p>
            <a:pPr>
              <a:buFontTx/>
              <a:buChar char="-"/>
            </a:pPr>
            <a:endParaRPr lang="cs-CZ" sz="1600" dirty="0">
              <a:latin typeface="Abadi" panose="020B0604020104020204" pitchFamily="34" charset="0"/>
            </a:endParaRPr>
          </a:p>
        </p:txBody>
      </p:sp>
      <p:sp>
        <p:nvSpPr>
          <p:cNvPr id="9" name="Nadpis 1"/>
          <p:cNvSpPr txBox="1">
            <a:spLocks/>
          </p:cNvSpPr>
          <p:nvPr/>
        </p:nvSpPr>
        <p:spPr>
          <a:xfrm>
            <a:off x="2133600" y="427038"/>
            <a:ext cx="8229600" cy="1143000"/>
          </a:xfrm>
          <a:prstGeom prst="rect">
            <a:avLst/>
          </a:prstGeom>
        </p:spPr>
        <p:txBody>
          <a:bodyPr vert="horz" lIns="91440" tIns="45720" rIns="91440" bIns="45720" rtlCol="0" anchor="ctr">
            <a:normAutofit fontScale="90000" lnSpcReduction="10000"/>
          </a:bodyPr>
          <a:lstStyle/>
          <a:p>
            <a:pPr defTabSz="914400">
              <a:spcBef>
                <a:spcPct val="0"/>
              </a:spcBef>
              <a:defRPr/>
            </a:pPr>
            <a:r>
              <a:rPr lang="cs-CZ" sz="4400" dirty="0">
                <a:solidFill>
                  <a:schemeClr val="tx2"/>
                </a:solidFill>
                <a:latin typeface="Abadi" panose="020B0604020104020204" pitchFamily="34" charset="0"/>
                <a:ea typeface="+mj-ea"/>
                <a:cs typeface="Arial" pitchFamily="34" charset="0"/>
              </a:rPr>
              <a:t>Psychiatrické vyšetření</a:t>
            </a:r>
            <a:br>
              <a:rPr lang="cs-CZ" sz="4400" dirty="0">
                <a:solidFill>
                  <a:schemeClr val="tx2"/>
                </a:solidFill>
                <a:latin typeface="Abadi" panose="020B0604020104020204" pitchFamily="34" charset="0"/>
                <a:ea typeface="+mj-ea"/>
                <a:cs typeface="Arial" pitchFamily="34" charset="0"/>
              </a:rPr>
            </a:br>
            <a:r>
              <a:rPr lang="cs-CZ" sz="3600" i="1" dirty="0">
                <a:solidFill>
                  <a:schemeClr val="tx2"/>
                </a:solidFill>
                <a:latin typeface="Abadi" panose="020B0604020104020204" pitchFamily="34" charset="0"/>
                <a:ea typeface="+mj-ea"/>
                <a:cs typeface="Arial" pitchFamily="34" charset="0"/>
              </a:rPr>
              <a:t>Přítomný stav psychický</a:t>
            </a:r>
          </a:p>
        </p:txBody>
      </p:sp>
    </p:spTree>
    <p:extLst>
      <p:ext uri="{BB962C8B-B14F-4D97-AF65-F5344CB8AC3E}">
        <p14:creationId xmlns:p14="http://schemas.microsoft.com/office/powerpoint/2010/main" val="1339992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pPr marL="0" indent="0">
              <a:lnSpc>
                <a:spcPts val="3000"/>
              </a:lnSpc>
              <a:spcBef>
                <a:spcPts val="0"/>
              </a:spcBef>
              <a:buNone/>
            </a:pPr>
            <a:r>
              <a:rPr lang="cs-CZ" sz="2800" dirty="0">
                <a:latin typeface="Abadi" panose="020B0604020104020204" pitchFamily="34" charset="0"/>
                <a:cs typeface="Arial" pitchFamily="34" charset="0"/>
              </a:rPr>
              <a:t>Tělesné projevy emocí</a:t>
            </a:r>
          </a:p>
          <a:p>
            <a:pPr marL="0" indent="0">
              <a:lnSpc>
                <a:spcPts val="3000"/>
              </a:lnSpc>
              <a:spcBef>
                <a:spcPts val="0"/>
              </a:spcBef>
              <a:buNone/>
            </a:pPr>
            <a:r>
              <a:rPr lang="cs-CZ" sz="2800" dirty="0">
                <a:latin typeface="Abadi" panose="020B0604020104020204" pitchFamily="34" charset="0"/>
                <a:cs typeface="Arial" pitchFamily="34" charset="0"/>
              </a:rPr>
              <a:t>Mimika</a:t>
            </a:r>
          </a:p>
          <a:p>
            <a:pPr marL="0" indent="0">
              <a:lnSpc>
                <a:spcPts val="3000"/>
              </a:lnSpc>
              <a:spcBef>
                <a:spcPts val="0"/>
              </a:spcBef>
              <a:buNone/>
            </a:pPr>
            <a:r>
              <a:rPr lang="cs-CZ" sz="2800" dirty="0">
                <a:latin typeface="Abadi" panose="020B0604020104020204" pitchFamily="34" charset="0"/>
                <a:cs typeface="Arial" pitchFamily="34" charset="0"/>
              </a:rPr>
              <a:t>Pantomimika</a:t>
            </a:r>
          </a:p>
          <a:p>
            <a:pPr marL="0" indent="0">
              <a:lnSpc>
                <a:spcPts val="3000"/>
              </a:lnSpc>
              <a:spcBef>
                <a:spcPts val="0"/>
              </a:spcBef>
              <a:buNone/>
            </a:pPr>
            <a:r>
              <a:rPr lang="cs-CZ" sz="2800" dirty="0">
                <a:latin typeface="Abadi" panose="020B0604020104020204" pitchFamily="34" charset="0"/>
                <a:cs typeface="Arial" pitchFamily="34" charset="0"/>
              </a:rPr>
              <a:t>Hlasový výraz (intenzita, zabarvení hlasu)</a:t>
            </a:r>
          </a:p>
          <a:p>
            <a:pPr marL="0" indent="0">
              <a:lnSpc>
                <a:spcPts val="3000"/>
              </a:lnSpc>
              <a:spcBef>
                <a:spcPts val="0"/>
              </a:spcBef>
              <a:buNone/>
            </a:pPr>
            <a:r>
              <a:rPr lang="cs-CZ" sz="2800" dirty="0">
                <a:latin typeface="Abadi" panose="020B0604020104020204" pitchFamily="34" charset="0"/>
                <a:cs typeface="Arial" pitchFamily="34" charset="0"/>
              </a:rPr>
              <a:t>Vegetativní a hormonální změny</a:t>
            </a:r>
          </a:p>
        </p:txBody>
      </p:sp>
      <p:sp>
        <p:nvSpPr>
          <p:cNvPr id="6" name="Nadpis 1"/>
          <p:cNvSpPr txBox="1">
            <a:spLocks/>
          </p:cNvSpPr>
          <p:nvPr/>
        </p:nvSpPr>
        <p:spPr>
          <a:xfrm>
            <a:off x="2133600" y="427038"/>
            <a:ext cx="8229600" cy="1143000"/>
          </a:xfrm>
          <a:prstGeom prst="rect">
            <a:avLst/>
          </a:prstGeom>
        </p:spPr>
        <p:txBody>
          <a:bodyPr vert="horz" lIns="91440" tIns="45720" rIns="91440" bIns="45720" rtlCol="0" anchor="ctr">
            <a:normAutofit fontScale="90000" lnSpcReduction="10000"/>
          </a:bodyPr>
          <a:lstStyle/>
          <a:p>
            <a:pPr defTabSz="914400">
              <a:spcBef>
                <a:spcPct val="0"/>
              </a:spcBef>
              <a:defRPr/>
            </a:pPr>
            <a:r>
              <a:rPr lang="cs-CZ" sz="4400" dirty="0">
                <a:solidFill>
                  <a:schemeClr val="tx2"/>
                </a:solidFill>
                <a:latin typeface="Abadi" panose="020B0604020104020204" pitchFamily="34" charset="0"/>
                <a:ea typeface="+mj-ea"/>
                <a:cs typeface="Arial" pitchFamily="34" charset="0"/>
              </a:rPr>
              <a:t>Psychiatrické vyšetření</a:t>
            </a:r>
            <a:br>
              <a:rPr lang="cs-CZ" sz="4400" dirty="0">
                <a:solidFill>
                  <a:schemeClr val="tx2"/>
                </a:solidFill>
                <a:latin typeface="Abadi" panose="020B0604020104020204" pitchFamily="34" charset="0"/>
                <a:ea typeface="+mj-ea"/>
                <a:cs typeface="Arial" pitchFamily="34" charset="0"/>
              </a:rPr>
            </a:br>
            <a:r>
              <a:rPr lang="cs-CZ" sz="3600" i="1" dirty="0">
                <a:solidFill>
                  <a:schemeClr val="tx2"/>
                </a:solidFill>
                <a:latin typeface="Abadi" panose="020B0604020104020204" pitchFamily="34" charset="0"/>
                <a:ea typeface="+mj-ea"/>
                <a:cs typeface="Arial" pitchFamily="34" charset="0"/>
              </a:rPr>
              <a:t>Přítomný stav psychický</a:t>
            </a:r>
          </a:p>
        </p:txBody>
      </p:sp>
    </p:spTree>
    <p:extLst>
      <p:ext uri="{BB962C8B-B14F-4D97-AF65-F5344CB8AC3E}">
        <p14:creationId xmlns:p14="http://schemas.microsoft.com/office/powerpoint/2010/main" val="586706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dirty="0">
                <a:latin typeface="Abadi" panose="020B0604020104020204" pitchFamily="34" charset="0"/>
                <a:cs typeface="Arial" pitchFamily="34" charset="0"/>
              </a:rPr>
              <a:t>Duševní porucha</a:t>
            </a:r>
          </a:p>
        </p:txBody>
      </p:sp>
      <p:sp>
        <p:nvSpPr>
          <p:cNvPr id="3" name="Zástupný symbol pro obsah 2"/>
          <p:cNvSpPr>
            <a:spLocks noGrp="1"/>
          </p:cNvSpPr>
          <p:nvPr>
            <p:ph idx="1"/>
          </p:nvPr>
        </p:nvSpPr>
        <p:spPr>
          <a:xfrm>
            <a:off x="992156" y="2311153"/>
            <a:ext cx="8229600" cy="1656184"/>
          </a:xfrm>
        </p:spPr>
        <p:txBody>
          <a:bodyPr>
            <a:normAutofit/>
          </a:bodyPr>
          <a:lstStyle/>
          <a:p>
            <a:pPr marL="0" indent="0" algn="just">
              <a:lnSpc>
                <a:spcPts val="3000"/>
              </a:lnSpc>
              <a:buNone/>
            </a:pPr>
            <a:r>
              <a:rPr lang="cs-CZ" sz="3000" dirty="0">
                <a:latin typeface="Abadi" panose="020B0604020104020204" pitchFamily="34" charset="0"/>
                <a:cs typeface="Arial" pitchFamily="34" charset="0"/>
              </a:rPr>
              <a:t>Klinicky rozpoznatelný soubor příznaků nebo způsobů chování, které jsou ve většině případů spojené s pocitem tísně a znesnadňující fungování ve společnosti.</a:t>
            </a:r>
          </a:p>
        </p:txBody>
      </p:sp>
    </p:spTree>
    <p:extLst>
      <p:ext uri="{BB962C8B-B14F-4D97-AF65-F5344CB8AC3E}">
        <p14:creationId xmlns:p14="http://schemas.microsoft.com/office/powerpoint/2010/main" val="7482261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dirty="0">
                <a:latin typeface="Abadi" panose="020B0604020104020204" pitchFamily="34" charset="0"/>
                <a:cs typeface="Arial" pitchFamily="34" charset="0"/>
              </a:rPr>
              <a:t>Rozdělení emocí</a:t>
            </a:r>
          </a:p>
        </p:txBody>
      </p:sp>
      <p:sp>
        <p:nvSpPr>
          <p:cNvPr id="3" name="Zástupný symbol pro obsah 2"/>
          <p:cNvSpPr>
            <a:spLocks noGrp="1"/>
          </p:cNvSpPr>
          <p:nvPr>
            <p:ph idx="1"/>
          </p:nvPr>
        </p:nvSpPr>
        <p:spPr>
          <a:xfrm>
            <a:off x="1981200" y="1639342"/>
            <a:ext cx="8229600" cy="4525963"/>
          </a:xfrm>
        </p:spPr>
        <p:txBody>
          <a:bodyPr>
            <a:normAutofit fontScale="70000" lnSpcReduction="20000"/>
          </a:bodyPr>
          <a:lstStyle/>
          <a:p>
            <a:pPr>
              <a:lnSpc>
                <a:spcPct val="120000"/>
              </a:lnSpc>
              <a:buNone/>
            </a:pPr>
            <a:r>
              <a:rPr lang="cs-CZ" dirty="0">
                <a:latin typeface="Abadi" panose="020B0604020104020204" pitchFamily="34" charset="0"/>
                <a:cs typeface="Arial" pitchFamily="34" charset="0"/>
              </a:rPr>
              <a:t>Dle polarity	stenické ↑ x astenické ↓</a:t>
            </a:r>
          </a:p>
          <a:p>
            <a:pPr>
              <a:lnSpc>
                <a:spcPct val="120000"/>
              </a:lnSpc>
              <a:buNone/>
            </a:pPr>
            <a:r>
              <a:rPr lang="cs-CZ" dirty="0">
                <a:latin typeface="Abadi" panose="020B0604020104020204" pitchFamily="34" charset="0"/>
                <a:cs typeface="Arial" pitchFamily="34" charset="0"/>
              </a:rPr>
              <a:t>			     kladné x záporné</a:t>
            </a:r>
          </a:p>
          <a:p>
            <a:pPr>
              <a:lnSpc>
                <a:spcPct val="120000"/>
              </a:lnSpc>
              <a:buNone/>
            </a:pPr>
            <a:r>
              <a:rPr lang="cs-CZ" dirty="0">
                <a:latin typeface="Abadi" panose="020B0604020104020204" pitchFamily="34" charset="0"/>
                <a:cs typeface="Arial" pitchFamily="34" charset="0"/>
              </a:rPr>
              <a:t>			          libé x nelibé</a:t>
            </a:r>
          </a:p>
          <a:p>
            <a:pPr>
              <a:lnSpc>
                <a:spcPct val="120000"/>
              </a:lnSpc>
              <a:buNone/>
            </a:pPr>
            <a:endParaRPr lang="cs-CZ" dirty="0">
              <a:latin typeface="Abadi" panose="020B0604020104020204" pitchFamily="34" charset="0"/>
              <a:cs typeface="Arial" pitchFamily="34" charset="0"/>
            </a:endParaRPr>
          </a:p>
          <a:p>
            <a:pPr>
              <a:lnSpc>
                <a:spcPct val="120000"/>
              </a:lnSpc>
              <a:buNone/>
            </a:pPr>
            <a:r>
              <a:rPr lang="cs-CZ" dirty="0">
                <a:latin typeface="Abadi" panose="020B0604020104020204" pitchFamily="34" charset="0"/>
                <a:cs typeface="Arial" pitchFamily="34" charset="0"/>
              </a:rPr>
              <a:t>Dle kvality		nižší (pocity)</a:t>
            </a:r>
          </a:p>
          <a:p>
            <a:pPr>
              <a:lnSpc>
                <a:spcPct val="120000"/>
              </a:lnSpc>
              <a:buNone/>
            </a:pPr>
            <a:r>
              <a:rPr lang="cs-CZ" dirty="0">
                <a:latin typeface="Abadi" panose="020B0604020104020204" pitchFamily="34" charset="0"/>
                <a:cs typeface="Arial" pitchFamily="34" charset="0"/>
              </a:rPr>
              <a:t>				– tělesné – hlad, únava, žízeň</a:t>
            </a:r>
          </a:p>
          <a:p>
            <a:pPr>
              <a:lnSpc>
                <a:spcPct val="120000"/>
              </a:lnSpc>
              <a:buNone/>
            </a:pPr>
            <a:r>
              <a:rPr lang="cs-CZ" dirty="0">
                <a:latin typeface="Abadi" panose="020B0604020104020204" pitchFamily="34" charset="0"/>
                <a:cs typeface="Arial" pitchFamily="34" charset="0"/>
              </a:rPr>
              <a:t>				– individuální – radost, smutek</a:t>
            </a:r>
          </a:p>
          <a:p>
            <a:pPr>
              <a:lnSpc>
                <a:spcPct val="120000"/>
              </a:lnSpc>
              <a:buNone/>
            </a:pPr>
            <a:r>
              <a:rPr lang="cs-CZ" dirty="0">
                <a:latin typeface="Abadi" panose="020B0604020104020204" pitchFamily="34" charset="0"/>
                <a:cs typeface="Arial" pitchFamily="34" charset="0"/>
              </a:rPr>
              <a:t>				vyšší (city)</a:t>
            </a:r>
          </a:p>
          <a:p>
            <a:pPr>
              <a:lnSpc>
                <a:spcPct val="120000"/>
              </a:lnSpc>
              <a:buNone/>
            </a:pPr>
            <a:r>
              <a:rPr lang="cs-CZ" dirty="0">
                <a:latin typeface="Abadi" panose="020B0604020104020204" pitchFamily="34" charset="0"/>
                <a:cs typeface="Arial" pitchFamily="34" charset="0"/>
              </a:rPr>
              <a:t>				– nejpokročilejší emoční reakce při psychické poruše 									vyhasínají dříve než nižší</a:t>
            </a:r>
          </a:p>
          <a:p>
            <a:pPr>
              <a:lnSpc>
                <a:spcPct val="120000"/>
              </a:lnSpc>
              <a:buNone/>
            </a:pPr>
            <a:r>
              <a:rPr lang="cs-CZ" dirty="0">
                <a:latin typeface="Abadi" panose="020B0604020104020204" pitchFamily="34" charset="0"/>
                <a:cs typeface="Arial" pitchFamily="34" charset="0"/>
              </a:rPr>
              <a:t>				– směřují mimo naši osobu k nadosobním zájmům</a:t>
            </a:r>
          </a:p>
          <a:p>
            <a:pPr>
              <a:lnSpc>
                <a:spcPct val="120000"/>
              </a:lnSpc>
              <a:buNone/>
            </a:pPr>
            <a:r>
              <a:rPr lang="cs-CZ" dirty="0">
                <a:latin typeface="Abadi" panose="020B0604020104020204" pitchFamily="34" charset="0"/>
                <a:cs typeface="Arial" pitchFamily="34" charset="0"/>
              </a:rPr>
              <a:t>					– sociální (láska, úcta)</a:t>
            </a:r>
          </a:p>
          <a:p>
            <a:pPr>
              <a:lnSpc>
                <a:spcPct val="120000"/>
              </a:lnSpc>
              <a:buNone/>
            </a:pPr>
            <a:r>
              <a:rPr lang="cs-CZ" dirty="0">
                <a:latin typeface="Abadi" panose="020B0604020104020204" pitchFamily="34" charset="0"/>
                <a:cs typeface="Arial" pitchFamily="34" charset="0"/>
              </a:rPr>
              <a:t>					– etické (odpovědnost)</a:t>
            </a:r>
          </a:p>
          <a:p>
            <a:pPr>
              <a:lnSpc>
                <a:spcPct val="120000"/>
              </a:lnSpc>
              <a:buNone/>
            </a:pPr>
            <a:r>
              <a:rPr lang="cs-CZ" dirty="0">
                <a:latin typeface="Abadi" panose="020B0604020104020204" pitchFamily="34" charset="0"/>
                <a:cs typeface="Arial" pitchFamily="34" charset="0"/>
              </a:rPr>
              <a:t>					– estetické (smysl pro harmonii)	</a:t>
            </a:r>
          </a:p>
        </p:txBody>
      </p:sp>
    </p:spTree>
    <p:extLst>
      <p:ext uri="{BB962C8B-B14F-4D97-AF65-F5344CB8AC3E}">
        <p14:creationId xmlns:p14="http://schemas.microsoft.com/office/powerpoint/2010/main" val="16705539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981200" y="1600200"/>
            <a:ext cx="8229600" cy="4709120"/>
          </a:xfrm>
        </p:spPr>
        <p:txBody>
          <a:bodyPr>
            <a:normAutofit fontScale="77500" lnSpcReduction="20000"/>
          </a:bodyPr>
          <a:lstStyle/>
          <a:p>
            <a:pPr>
              <a:buNone/>
            </a:pPr>
            <a:r>
              <a:rPr lang="cs-CZ" dirty="0">
                <a:latin typeface="Abadi" panose="020B0604020104020204" pitchFamily="34" charset="0"/>
                <a:cs typeface="Arial" pitchFamily="34" charset="0"/>
              </a:rPr>
              <a:t>Dle intenzity a trvání</a:t>
            </a:r>
          </a:p>
          <a:p>
            <a:pPr>
              <a:buNone/>
            </a:pPr>
            <a:r>
              <a:rPr lang="cs-CZ" dirty="0">
                <a:latin typeface="Abadi" panose="020B0604020104020204" pitchFamily="34" charset="0"/>
                <a:cs typeface="Arial" pitchFamily="34" charset="0"/>
              </a:rPr>
              <a:t>	1) afekty = náhle prudké emoční reakce na různé zážitky (afekt vzteku, úžasu)</a:t>
            </a:r>
          </a:p>
          <a:p>
            <a:pPr>
              <a:buNone/>
            </a:pPr>
            <a:r>
              <a:rPr lang="cs-CZ" dirty="0">
                <a:latin typeface="Abadi" panose="020B0604020104020204" pitchFamily="34" charset="0"/>
                <a:cs typeface="Arial" pitchFamily="34" charset="0"/>
              </a:rPr>
              <a:t>			- rychlý vznik</a:t>
            </a:r>
          </a:p>
          <a:p>
            <a:pPr>
              <a:buNone/>
            </a:pPr>
            <a:r>
              <a:rPr lang="cs-CZ" dirty="0">
                <a:latin typeface="Abadi" panose="020B0604020104020204" pitchFamily="34" charset="0"/>
                <a:cs typeface="Arial" pitchFamily="34" charset="0"/>
              </a:rPr>
              <a:t>			- bouřlivý průběh</a:t>
            </a:r>
          </a:p>
          <a:p>
            <a:pPr>
              <a:buNone/>
            </a:pPr>
            <a:r>
              <a:rPr lang="cs-CZ" dirty="0">
                <a:latin typeface="Abadi" panose="020B0604020104020204" pitchFamily="34" charset="0"/>
                <a:cs typeface="Arial" pitchFamily="34" charset="0"/>
              </a:rPr>
              <a:t>			- krátké trvání</a:t>
            </a:r>
          </a:p>
          <a:p>
            <a:pPr>
              <a:buNone/>
            </a:pPr>
            <a:endParaRPr lang="cs-CZ" dirty="0">
              <a:latin typeface="Abadi" panose="020B0604020104020204" pitchFamily="34" charset="0"/>
              <a:cs typeface="Arial" pitchFamily="34" charset="0"/>
            </a:endParaRPr>
          </a:p>
          <a:p>
            <a:pPr>
              <a:buNone/>
            </a:pPr>
            <a:r>
              <a:rPr lang="cs-CZ" dirty="0">
                <a:latin typeface="Abadi" panose="020B0604020104020204" pitchFamily="34" charset="0"/>
                <a:cs typeface="Arial" pitchFamily="34" charset="0"/>
              </a:rPr>
              <a:t>Afekt nezvládnutý – není schopen ovládnout své chování, ale uvědomuje si co 			dělá</a:t>
            </a:r>
          </a:p>
          <a:p>
            <a:pPr>
              <a:buNone/>
            </a:pPr>
            <a:endParaRPr lang="cs-CZ" dirty="0">
              <a:latin typeface="Abadi" panose="020B0604020104020204" pitchFamily="34" charset="0"/>
              <a:cs typeface="Arial" pitchFamily="34" charset="0"/>
            </a:endParaRPr>
          </a:p>
          <a:p>
            <a:pPr>
              <a:buNone/>
            </a:pPr>
            <a:r>
              <a:rPr lang="cs-CZ" dirty="0" err="1">
                <a:latin typeface="Abadi" panose="020B0604020104020204" pitchFamily="34" charset="0"/>
                <a:cs typeface="Arial" pitchFamily="34" charset="0"/>
              </a:rPr>
              <a:t>Patický</a:t>
            </a:r>
            <a:r>
              <a:rPr lang="cs-CZ" dirty="0">
                <a:latin typeface="Abadi" panose="020B0604020104020204" pitchFamily="34" charset="0"/>
                <a:cs typeface="Arial" pitchFamily="34" charset="0"/>
              </a:rPr>
              <a:t> afekt	– vyšší intenzita</a:t>
            </a:r>
          </a:p>
          <a:p>
            <a:pPr>
              <a:buNone/>
            </a:pPr>
            <a:r>
              <a:rPr lang="cs-CZ" dirty="0">
                <a:latin typeface="Abadi" panose="020B0604020104020204" pitchFamily="34" charset="0"/>
                <a:cs typeface="Arial" pitchFamily="34" charset="0"/>
              </a:rPr>
              <a:t>				- na vrcholu, krátce trvající, kvalitativní porucha vědomí</a:t>
            </a:r>
          </a:p>
          <a:p>
            <a:pPr>
              <a:buNone/>
            </a:pPr>
            <a:r>
              <a:rPr lang="cs-CZ" dirty="0">
                <a:latin typeface="Abadi" panose="020B0604020104020204" pitchFamily="34" charset="0"/>
                <a:cs typeface="Arial" pitchFamily="34" charset="0"/>
              </a:rPr>
              <a:t>				- po odeznění je amnézie na období vrcholu afektu</a:t>
            </a:r>
          </a:p>
          <a:p>
            <a:pPr>
              <a:buNone/>
            </a:pPr>
            <a:r>
              <a:rPr lang="cs-CZ" dirty="0">
                <a:latin typeface="Abadi" panose="020B0604020104020204" pitchFamily="34" charset="0"/>
                <a:cs typeface="Arial" pitchFamily="34" charset="0"/>
              </a:rPr>
              <a:t>				- chování  a jednání neodpovídá osobnosti 				   					postiženého</a:t>
            </a:r>
          </a:p>
          <a:p>
            <a:pPr>
              <a:buNone/>
            </a:pPr>
            <a:r>
              <a:rPr lang="cs-CZ" dirty="0">
                <a:latin typeface="Abadi" panose="020B0604020104020204" pitchFamily="34" charset="0"/>
                <a:cs typeface="Arial" pitchFamily="34" charset="0"/>
              </a:rPr>
              <a:t>				- končí spánkem, únavou, vyčerpáním</a:t>
            </a:r>
          </a:p>
        </p:txBody>
      </p:sp>
      <p:sp>
        <p:nvSpPr>
          <p:cNvPr id="4" name="Nadpis 1"/>
          <p:cNvSpPr>
            <a:spLocks noGrp="1"/>
          </p:cNvSpPr>
          <p:nvPr>
            <p:ph type="title"/>
          </p:nvPr>
        </p:nvSpPr>
        <p:spPr>
          <a:xfrm>
            <a:off x="1981200" y="274638"/>
            <a:ext cx="8229600" cy="1143000"/>
          </a:xfrm>
        </p:spPr>
        <p:txBody>
          <a:bodyPr>
            <a:normAutofit/>
          </a:bodyPr>
          <a:lstStyle/>
          <a:p>
            <a:pPr algn="l"/>
            <a:r>
              <a:rPr lang="cs-CZ" dirty="0">
                <a:latin typeface="Abadi" panose="020B0604020104020204" pitchFamily="34" charset="0"/>
                <a:cs typeface="Arial" pitchFamily="34" charset="0"/>
              </a:rPr>
              <a:t>Rozdělení emocí</a:t>
            </a:r>
          </a:p>
        </p:txBody>
      </p:sp>
    </p:spTree>
    <p:extLst>
      <p:ext uri="{BB962C8B-B14F-4D97-AF65-F5344CB8AC3E}">
        <p14:creationId xmlns:p14="http://schemas.microsoft.com/office/powerpoint/2010/main" val="7985493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81200" y="413792"/>
            <a:ext cx="8229600" cy="1143000"/>
          </a:xfrm>
        </p:spPr>
        <p:txBody>
          <a:bodyPr>
            <a:normAutofit fontScale="90000"/>
          </a:bodyPr>
          <a:lstStyle/>
          <a:p>
            <a:pPr algn="l"/>
            <a:r>
              <a:rPr lang="cs-CZ" dirty="0" err="1">
                <a:latin typeface="Abadi" panose="020B0604020104020204" pitchFamily="34" charset="0"/>
                <a:cs typeface="Arial" pitchFamily="34" charset="0"/>
              </a:rPr>
              <a:t>Patický</a:t>
            </a:r>
            <a:r>
              <a:rPr lang="cs-CZ" dirty="0">
                <a:latin typeface="Abadi" panose="020B0604020104020204" pitchFamily="34" charset="0"/>
                <a:cs typeface="Arial" pitchFamily="34" charset="0"/>
              </a:rPr>
              <a:t> afekt – má důležitý forenzní význam</a:t>
            </a:r>
          </a:p>
        </p:txBody>
      </p:sp>
      <p:sp>
        <p:nvSpPr>
          <p:cNvPr id="3" name="Zástupný symbol pro obsah 2"/>
          <p:cNvSpPr>
            <a:spLocks noGrp="1"/>
          </p:cNvSpPr>
          <p:nvPr>
            <p:ph idx="1"/>
          </p:nvPr>
        </p:nvSpPr>
        <p:spPr>
          <a:xfrm>
            <a:off x="1306286" y="2332037"/>
            <a:ext cx="9713167" cy="4525963"/>
          </a:xfrm>
        </p:spPr>
        <p:txBody>
          <a:bodyPr>
            <a:normAutofit/>
          </a:bodyPr>
          <a:lstStyle/>
          <a:p>
            <a:pPr marL="0" indent="0" algn="just">
              <a:lnSpc>
                <a:spcPts val="3000"/>
              </a:lnSpc>
              <a:spcBef>
                <a:spcPts val="0"/>
              </a:spcBef>
              <a:buNone/>
            </a:pPr>
            <a:r>
              <a:rPr lang="cs-CZ" sz="2800" dirty="0" err="1">
                <a:latin typeface="Abadi" panose="020B0604020104020204" pitchFamily="34" charset="0"/>
                <a:cs typeface="Arial" pitchFamily="34" charset="0"/>
              </a:rPr>
              <a:t>Proběhlá</a:t>
            </a:r>
            <a:r>
              <a:rPr lang="cs-CZ" sz="2800" dirty="0">
                <a:latin typeface="Abadi" panose="020B0604020104020204" pitchFamily="34" charset="0"/>
                <a:cs typeface="Arial" pitchFamily="34" charset="0"/>
              </a:rPr>
              <a:t> porucha vědomí ve smyslu mrákotného stavu (obnubilace) znamená, že postižený nebyl schopen rozpoznat společenskou nebezpečnost svého jednání a nebyl ani schopen toto svoje jednání ovládat. Průkaz </a:t>
            </a:r>
            <a:r>
              <a:rPr lang="cs-CZ" sz="2800" dirty="0" err="1">
                <a:latin typeface="Abadi" panose="020B0604020104020204" pitchFamily="34" charset="0"/>
                <a:cs typeface="Arial" pitchFamily="34" charset="0"/>
              </a:rPr>
              <a:t>patického</a:t>
            </a:r>
            <a:r>
              <a:rPr lang="cs-CZ" sz="2800" dirty="0">
                <a:latin typeface="Abadi" panose="020B0604020104020204" pitchFamily="34" charset="0"/>
                <a:cs typeface="Arial" pitchFamily="34" charset="0"/>
              </a:rPr>
              <a:t> afektu je vždy  velmi obtížný a musí vycházet z velmi pečlivého hodnocení projevů vyšetřovaného.</a:t>
            </a:r>
          </a:p>
        </p:txBody>
      </p:sp>
    </p:spTree>
    <p:extLst>
      <p:ext uri="{BB962C8B-B14F-4D97-AF65-F5344CB8AC3E}">
        <p14:creationId xmlns:p14="http://schemas.microsoft.com/office/powerpoint/2010/main" val="15939346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dirty="0">
                <a:latin typeface="Abadi" panose="020B0604020104020204" pitchFamily="34" charset="0"/>
                <a:cs typeface="Arial" pitchFamily="34" charset="0"/>
              </a:rPr>
              <a:t>Rozdělení emocí</a:t>
            </a:r>
          </a:p>
        </p:txBody>
      </p:sp>
      <p:sp>
        <p:nvSpPr>
          <p:cNvPr id="3" name="Zástupný symbol pro obsah 2"/>
          <p:cNvSpPr>
            <a:spLocks noGrp="1"/>
          </p:cNvSpPr>
          <p:nvPr>
            <p:ph idx="1"/>
          </p:nvPr>
        </p:nvSpPr>
        <p:spPr>
          <a:xfrm>
            <a:off x="1847528" y="1600201"/>
            <a:ext cx="8568952" cy="4525963"/>
          </a:xfrm>
        </p:spPr>
        <p:txBody>
          <a:bodyPr>
            <a:noAutofit/>
          </a:bodyPr>
          <a:lstStyle/>
          <a:p>
            <a:pPr>
              <a:lnSpc>
                <a:spcPts val="3000"/>
              </a:lnSpc>
              <a:spcBef>
                <a:spcPts val="0"/>
              </a:spcBef>
              <a:buNone/>
            </a:pPr>
            <a:r>
              <a:rPr lang="cs-CZ" sz="2800" dirty="0">
                <a:latin typeface="Abadi" panose="020B0604020104020204" pitchFamily="34" charset="0"/>
                <a:cs typeface="Arial" pitchFamily="34" charset="0"/>
              </a:rPr>
              <a:t>2) Nálady = déletrvající pohotovost k emočním 		 reakcím určitého směru</a:t>
            </a:r>
          </a:p>
          <a:p>
            <a:pPr>
              <a:lnSpc>
                <a:spcPts val="3000"/>
              </a:lnSpc>
              <a:spcBef>
                <a:spcPts val="0"/>
              </a:spcBef>
              <a:buNone/>
            </a:pPr>
            <a:endParaRPr lang="cs-CZ" sz="2800" dirty="0">
              <a:latin typeface="Abadi" panose="020B0604020104020204" pitchFamily="34" charset="0"/>
              <a:cs typeface="Arial" pitchFamily="34" charset="0"/>
            </a:endParaRPr>
          </a:p>
          <a:p>
            <a:pPr marL="514350" indent="-514350">
              <a:lnSpc>
                <a:spcPts val="3000"/>
              </a:lnSpc>
              <a:spcBef>
                <a:spcPts val="0"/>
              </a:spcBef>
              <a:buAutoNum type="alphaLcParenR"/>
            </a:pPr>
            <a:r>
              <a:rPr lang="cs-CZ" sz="2800" dirty="0" err="1">
                <a:latin typeface="Abadi" panose="020B0604020104020204" pitchFamily="34" charset="0"/>
                <a:cs typeface="Arial" pitchFamily="34" charset="0"/>
              </a:rPr>
              <a:t>Patické</a:t>
            </a:r>
            <a:r>
              <a:rPr lang="cs-CZ" sz="2800" dirty="0">
                <a:latin typeface="Abadi" panose="020B0604020104020204" pitchFamily="34" charset="0"/>
                <a:cs typeface="Arial" pitchFamily="34" charset="0"/>
              </a:rPr>
              <a:t> nálady</a:t>
            </a:r>
          </a:p>
          <a:p>
            <a:pPr marL="1771650" lvl="3" indent="-514350">
              <a:lnSpc>
                <a:spcPts val="3000"/>
              </a:lnSpc>
              <a:spcBef>
                <a:spcPts val="0"/>
              </a:spcBef>
              <a:buNone/>
            </a:pPr>
            <a:r>
              <a:rPr lang="cs-CZ" sz="2800" dirty="0">
                <a:latin typeface="Abadi" panose="020B0604020104020204" pitchFamily="34" charset="0"/>
                <a:cs typeface="Arial" pitchFamily="34" charset="0"/>
              </a:rPr>
              <a:t>-expanzivní (zvýšené)</a:t>
            </a:r>
          </a:p>
          <a:p>
            <a:pPr marL="1771650" lvl="3" indent="-514350">
              <a:lnSpc>
                <a:spcPts val="3000"/>
              </a:lnSpc>
              <a:spcBef>
                <a:spcPts val="0"/>
              </a:spcBef>
              <a:buNone/>
            </a:pPr>
            <a:r>
              <a:rPr lang="cs-CZ" sz="2800" dirty="0">
                <a:latin typeface="Abadi" panose="020B0604020104020204" pitchFamily="34" charset="0"/>
                <a:cs typeface="Arial" pitchFamily="34" charset="0"/>
              </a:rPr>
              <a:t>	</a:t>
            </a:r>
            <a:r>
              <a:rPr lang="cs-CZ" sz="2400" dirty="0">
                <a:latin typeface="Abadi" panose="020B0604020104020204" pitchFamily="34" charset="0"/>
                <a:cs typeface="Arial" pitchFamily="34" charset="0"/>
              </a:rPr>
              <a:t> – euforie (tupá blaženost intoxikace, afektivní p., 		organické p.)</a:t>
            </a:r>
          </a:p>
          <a:p>
            <a:pPr marL="1771650" lvl="3" indent="-514350">
              <a:lnSpc>
                <a:spcPts val="3000"/>
              </a:lnSpc>
              <a:spcBef>
                <a:spcPts val="0"/>
              </a:spcBef>
              <a:buNone/>
            </a:pPr>
            <a:r>
              <a:rPr lang="cs-CZ" sz="2400" dirty="0">
                <a:latin typeface="Abadi" panose="020B0604020104020204" pitchFamily="34" charset="0"/>
                <a:cs typeface="Arial" pitchFamily="34" charset="0"/>
              </a:rPr>
              <a:t>	 – </a:t>
            </a:r>
            <a:r>
              <a:rPr lang="cs-CZ" sz="2400" dirty="0" err="1">
                <a:latin typeface="Abadi" panose="020B0604020104020204" pitchFamily="34" charset="0"/>
                <a:cs typeface="Arial" pitchFamily="34" charset="0"/>
              </a:rPr>
              <a:t>hypománie</a:t>
            </a:r>
            <a:r>
              <a:rPr lang="cs-CZ" sz="2400" dirty="0">
                <a:latin typeface="Abadi" panose="020B0604020104020204" pitchFamily="34" charset="0"/>
                <a:cs typeface="Arial" pitchFamily="34" charset="0"/>
              </a:rPr>
              <a:t>, mánie (zvýšené sebevědomí, 			rozjařená nálada, ztráta zábran, zvýšená 		aktivita, afektivní p., organické p., 			</a:t>
            </a:r>
            <a:r>
              <a:rPr lang="cs-CZ" sz="2400" dirty="0" err="1">
                <a:latin typeface="Abadi" panose="020B0604020104020204" pitchFamily="34" charset="0"/>
                <a:cs typeface="Arial" pitchFamily="34" charset="0"/>
              </a:rPr>
              <a:t>schizoafektivní</a:t>
            </a:r>
            <a:r>
              <a:rPr lang="cs-CZ" sz="2400" dirty="0">
                <a:latin typeface="Abadi" panose="020B0604020104020204" pitchFamily="34" charset="0"/>
                <a:cs typeface="Arial" pitchFamily="34" charset="0"/>
              </a:rPr>
              <a:t> p.)</a:t>
            </a:r>
          </a:p>
        </p:txBody>
      </p:sp>
    </p:spTree>
    <p:extLst>
      <p:ext uri="{BB962C8B-B14F-4D97-AF65-F5344CB8AC3E}">
        <p14:creationId xmlns:p14="http://schemas.microsoft.com/office/powerpoint/2010/main" val="1549154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62473" y="1600201"/>
            <a:ext cx="10524931" cy="4525963"/>
          </a:xfrm>
        </p:spPr>
        <p:txBody>
          <a:bodyPr>
            <a:noAutofit/>
          </a:bodyPr>
          <a:lstStyle/>
          <a:p>
            <a:pPr marL="0" indent="0">
              <a:lnSpc>
                <a:spcPts val="3000"/>
              </a:lnSpc>
              <a:spcBef>
                <a:spcPts val="0"/>
              </a:spcBef>
              <a:buNone/>
            </a:pPr>
            <a:r>
              <a:rPr lang="cs-CZ" dirty="0">
                <a:latin typeface="Abadi" panose="020B0604020104020204" pitchFamily="34" charset="0"/>
              </a:rPr>
              <a:t>			</a:t>
            </a:r>
            <a:r>
              <a:rPr lang="cs-CZ" dirty="0">
                <a:latin typeface="Abadi" panose="020B0604020104020204" pitchFamily="34" charset="0"/>
                <a:cs typeface="Arial" pitchFamily="34" charset="0"/>
              </a:rPr>
              <a:t> – extatická nálada</a:t>
            </a:r>
          </a:p>
          <a:p>
            <a:pPr marL="0" indent="0">
              <a:lnSpc>
                <a:spcPts val="3000"/>
              </a:lnSpc>
              <a:spcBef>
                <a:spcPts val="0"/>
              </a:spcBef>
              <a:buNone/>
            </a:pPr>
            <a:r>
              <a:rPr lang="cs-CZ" dirty="0">
                <a:latin typeface="Abadi" panose="020B0604020104020204" pitchFamily="34" charset="0"/>
                <a:cs typeface="Arial" pitchFamily="34" charset="0"/>
              </a:rPr>
              <a:t>				- blaženost, povznesenost (intoxikace halucinogeny, afektivní p.)</a:t>
            </a:r>
          </a:p>
          <a:p>
            <a:pPr marL="0" indent="0">
              <a:lnSpc>
                <a:spcPts val="3000"/>
              </a:lnSpc>
              <a:spcBef>
                <a:spcPts val="0"/>
              </a:spcBef>
              <a:buNone/>
            </a:pPr>
            <a:r>
              <a:rPr lang="cs-CZ" dirty="0">
                <a:latin typeface="Abadi" panose="020B0604020104020204" pitchFamily="34" charset="0"/>
                <a:cs typeface="Arial" pitchFamily="34" charset="0"/>
              </a:rPr>
              <a:t>			 – </a:t>
            </a:r>
            <a:r>
              <a:rPr lang="cs-CZ" dirty="0" err="1">
                <a:latin typeface="Abadi" panose="020B0604020104020204" pitchFamily="34" charset="0"/>
                <a:cs typeface="Arial" pitchFamily="34" charset="0"/>
              </a:rPr>
              <a:t>moria</a:t>
            </a:r>
            <a:endParaRPr lang="cs-CZ" dirty="0">
              <a:latin typeface="Abadi" panose="020B0604020104020204" pitchFamily="34" charset="0"/>
              <a:cs typeface="Arial" pitchFamily="34" charset="0"/>
            </a:endParaRPr>
          </a:p>
          <a:p>
            <a:pPr marL="0" indent="0">
              <a:lnSpc>
                <a:spcPts val="3000"/>
              </a:lnSpc>
              <a:spcBef>
                <a:spcPts val="0"/>
              </a:spcBef>
              <a:buNone/>
            </a:pPr>
            <a:r>
              <a:rPr lang="cs-CZ" dirty="0">
                <a:latin typeface="Abadi" panose="020B0604020104020204" pitchFamily="34" charset="0"/>
                <a:cs typeface="Arial" pitchFamily="34" charset="0"/>
              </a:rPr>
              <a:t>				- veselá nálada s netaktním a vulgárním žertováním a obtěžováním okolí (léze 				frontálního laloku)</a:t>
            </a:r>
          </a:p>
          <a:p>
            <a:pPr marL="0" indent="0">
              <a:lnSpc>
                <a:spcPts val="3000"/>
              </a:lnSpc>
              <a:spcBef>
                <a:spcPts val="0"/>
              </a:spcBef>
              <a:buNone/>
            </a:pPr>
            <a:r>
              <a:rPr lang="cs-CZ" dirty="0">
                <a:latin typeface="Abadi" panose="020B0604020104020204" pitchFamily="34" charset="0"/>
                <a:cs typeface="Arial" pitchFamily="34" charset="0"/>
              </a:rPr>
              <a:t>			 – dysforie</a:t>
            </a:r>
          </a:p>
          <a:p>
            <a:pPr marL="0" indent="0">
              <a:lnSpc>
                <a:spcPts val="3000"/>
              </a:lnSpc>
              <a:spcBef>
                <a:spcPts val="0"/>
              </a:spcBef>
              <a:buNone/>
            </a:pPr>
            <a:r>
              <a:rPr lang="cs-CZ" dirty="0">
                <a:latin typeface="Abadi" panose="020B0604020104020204" pitchFamily="34" charset="0"/>
                <a:cs typeface="Arial" pitchFamily="34" charset="0"/>
              </a:rPr>
              <a:t>				- rozlada, podrážděnost, mrzutost (manický syndrom)</a:t>
            </a:r>
          </a:p>
          <a:p>
            <a:pPr marL="0" indent="0">
              <a:lnSpc>
                <a:spcPts val="3000"/>
              </a:lnSpc>
              <a:spcBef>
                <a:spcPts val="0"/>
              </a:spcBef>
              <a:buNone/>
            </a:pPr>
            <a:r>
              <a:rPr lang="cs-CZ" dirty="0">
                <a:latin typeface="Abadi" panose="020B0604020104020204" pitchFamily="34" charset="0"/>
                <a:cs typeface="Arial" pitchFamily="34" charset="0"/>
              </a:rPr>
              <a:t>			 – rezonantní (zlobná) nálada</a:t>
            </a:r>
          </a:p>
        </p:txBody>
      </p:sp>
      <p:sp>
        <p:nvSpPr>
          <p:cNvPr id="4" name="Nadpis 1"/>
          <p:cNvSpPr>
            <a:spLocks noGrp="1"/>
          </p:cNvSpPr>
          <p:nvPr>
            <p:ph type="title"/>
          </p:nvPr>
        </p:nvSpPr>
        <p:spPr>
          <a:xfrm>
            <a:off x="1981200" y="274638"/>
            <a:ext cx="8229600" cy="1143000"/>
          </a:xfrm>
        </p:spPr>
        <p:txBody>
          <a:bodyPr>
            <a:normAutofit/>
          </a:bodyPr>
          <a:lstStyle/>
          <a:p>
            <a:pPr algn="l"/>
            <a:r>
              <a:rPr lang="cs-CZ" dirty="0">
                <a:latin typeface="Abadi" panose="020B0604020104020204" pitchFamily="34" charset="0"/>
                <a:cs typeface="Arial" pitchFamily="34" charset="0"/>
              </a:rPr>
              <a:t>Rozdělení emocí</a:t>
            </a:r>
          </a:p>
        </p:txBody>
      </p:sp>
    </p:spTree>
    <p:extLst>
      <p:ext uri="{BB962C8B-B14F-4D97-AF65-F5344CB8AC3E}">
        <p14:creationId xmlns:p14="http://schemas.microsoft.com/office/powerpoint/2010/main" val="5409199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981200" y="1484784"/>
            <a:ext cx="8229600" cy="4680520"/>
          </a:xfrm>
        </p:spPr>
        <p:txBody>
          <a:bodyPr>
            <a:normAutofit fontScale="85000" lnSpcReduction="20000"/>
          </a:bodyPr>
          <a:lstStyle/>
          <a:p>
            <a:pPr>
              <a:lnSpc>
                <a:spcPct val="120000"/>
              </a:lnSpc>
              <a:buNone/>
            </a:pPr>
            <a:r>
              <a:rPr lang="cs-CZ" dirty="0" err="1">
                <a:latin typeface="Abadi" panose="020B0604020104020204" pitchFamily="34" charset="0"/>
                <a:cs typeface="Arial" pitchFamily="34" charset="0"/>
              </a:rPr>
              <a:t>Patické</a:t>
            </a:r>
            <a:r>
              <a:rPr lang="cs-CZ" dirty="0">
                <a:latin typeface="Abadi" panose="020B0604020104020204" pitchFamily="34" charset="0"/>
                <a:cs typeface="Arial" pitchFamily="34" charset="0"/>
              </a:rPr>
              <a:t> nálady</a:t>
            </a:r>
          </a:p>
          <a:p>
            <a:pPr>
              <a:lnSpc>
                <a:spcPct val="120000"/>
              </a:lnSpc>
              <a:buNone/>
            </a:pPr>
            <a:r>
              <a:rPr lang="cs-CZ" dirty="0">
                <a:latin typeface="Abadi" panose="020B0604020104020204" pitchFamily="34" charset="0"/>
                <a:cs typeface="Arial" pitchFamily="34" charset="0"/>
              </a:rPr>
              <a:t>	b) depresivní nálady – snížená emoční reaktivita a snížené 					sebevědomí</a:t>
            </a:r>
          </a:p>
          <a:p>
            <a:pPr>
              <a:lnSpc>
                <a:spcPct val="120000"/>
              </a:lnSpc>
              <a:buNone/>
            </a:pPr>
            <a:r>
              <a:rPr lang="cs-CZ" dirty="0">
                <a:latin typeface="Abadi" panose="020B0604020104020204" pitchFamily="34" charset="0"/>
                <a:cs typeface="Arial" pitchFamily="34" charset="0"/>
              </a:rPr>
              <a:t>		 – depresivní – smutek, bezútěšnost, výčitky (afektivní p., schizofrenie, demence)</a:t>
            </a:r>
          </a:p>
          <a:p>
            <a:pPr>
              <a:lnSpc>
                <a:spcPct val="120000"/>
              </a:lnSpc>
              <a:buNone/>
            </a:pPr>
            <a:r>
              <a:rPr lang="cs-CZ" dirty="0">
                <a:latin typeface="Abadi" panose="020B0604020104020204" pitchFamily="34" charset="0"/>
                <a:cs typeface="Arial" pitchFamily="34" charset="0"/>
              </a:rPr>
              <a:t>		 – bezradná (afektivní p., schizofrenie, demence)</a:t>
            </a:r>
          </a:p>
          <a:p>
            <a:pPr>
              <a:lnSpc>
                <a:spcPct val="120000"/>
              </a:lnSpc>
              <a:buNone/>
            </a:pPr>
            <a:r>
              <a:rPr lang="cs-CZ" dirty="0">
                <a:latin typeface="Abadi" panose="020B0604020104020204" pitchFamily="34" charset="0"/>
                <a:cs typeface="Arial" pitchFamily="34" charset="0"/>
              </a:rPr>
              <a:t>		 – </a:t>
            </a:r>
            <a:r>
              <a:rPr lang="cs-CZ" dirty="0" err="1">
                <a:latin typeface="Abadi" panose="020B0604020104020204" pitchFamily="34" charset="0"/>
                <a:cs typeface="Arial" pitchFamily="34" charset="0"/>
              </a:rPr>
              <a:t>anhedonie</a:t>
            </a:r>
            <a:r>
              <a:rPr lang="cs-CZ" dirty="0">
                <a:latin typeface="Abadi" panose="020B0604020104020204" pitchFamily="34" charset="0"/>
                <a:cs typeface="Arial" pitchFamily="34" charset="0"/>
              </a:rPr>
              <a:t> (depresivní p.)</a:t>
            </a:r>
          </a:p>
          <a:p>
            <a:pPr>
              <a:lnSpc>
                <a:spcPct val="120000"/>
              </a:lnSpc>
              <a:buNone/>
            </a:pPr>
            <a:r>
              <a:rPr lang="cs-CZ" dirty="0">
                <a:latin typeface="Abadi" panose="020B0604020104020204" pitchFamily="34" charset="0"/>
                <a:cs typeface="Arial" pitchFamily="34" charset="0"/>
              </a:rPr>
              <a:t>		 – morózní (depresivně zlostná)</a:t>
            </a:r>
          </a:p>
          <a:p>
            <a:pPr>
              <a:lnSpc>
                <a:spcPct val="120000"/>
              </a:lnSpc>
              <a:buNone/>
            </a:pPr>
            <a:r>
              <a:rPr lang="cs-CZ" dirty="0">
                <a:latin typeface="Abadi" panose="020B0604020104020204" pitchFamily="34" charset="0"/>
                <a:cs typeface="Arial" pitchFamily="34" charset="0"/>
              </a:rPr>
              <a:t>	c) úzkostné (anxiosní) nálady</a:t>
            </a:r>
          </a:p>
          <a:p>
            <a:pPr>
              <a:lnSpc>
                <a:spcPct val="120000"/>
              </a:lnSpc>
              <a:buNone/>
            </a:pPr>
            <a:r>
              <a:rPr lang="cs-CZ" dirty="0">
                <a:latin typeface="Abadi" panose="020B0604020104020204" pitchFamily="34" charset="0"/>
                <a:cs typeface="Arial" pitchFamily="34" charset="0"/>
              </a:rPr>
              <a:t>		</a:t>
            </a:r>
            <a:r>
              <a:rPr lang="cs-CZ" dirty="0" err="1">
                <a:latin typeface="Abadi" panose="020B0604020104020204" pitchFamily="34" charset="0"/>
                <a:cs typeface="Arial" pitchFamily="34" charset="0"/>
              </a:rPr>
              <a:t>anxieta</a:t>
            </a:r>
            <a:r>
              <a:rPr lang="cs-CZ" dirty="0">
                <a:latin typeface="Abadi" panose="020B0604020104020204" pitchFamily="34" charset="0"/>
                <a:cs typeface="Arial" pitchFamily="34" charset="0"/>
              </a:rPr>
              <a:t> = úzkost = subjektivně nepříjemný pocit obav a strachu</a:t>
            </a:r>
          </a:p>
          <a:p>
            <a:pPr>
              <a:lnSpc>
                <a:spcPct val="120000"/>
              </a:lnSpc>
              <a:buNone/>
            </a:pPr>
            <a:r>
              <a:rPr lang="cs-CZ" dirty="0">
                <a:latin typeface="Abadi" panose="020B0604020104020204" pitchFamily="34" charset="0"/>
                <a:cs typeface="Arial" pitchFamily="34" charset="0"/>
              </a:rPr>
              <a:t>		strach – nemá konkrétní obsah (nebo strach z maličkostí)</a:t>
            </a:r>
          </a:p>
          <a:p>
            <a:pPr>
              <a:lnSpc>
                <a:spcPct val="120000"/>
              </a:lnSpc>
              <a:buNone/>
            </a:pPr>
            <a:r>
              <a:rPr lang="cs-CZ" dirty="0">
                <a:latin typeface="Abadi" panose="020B0604020104020204" pitchFamily="34" charset="0"/>
                <a:cs typeface="Arial" pitchFamily="34" charset="0"/>
              </a:rPr>
              <a:t>		fobie – má konkrétní obsah, patologický obsah</a:t>
            </a:r>
          </a:p>
          <a:p>
            <a:pPr>
              <a:lnSpc>
                <a:spcPct val="120000"/>
              </a:lnSpc>
              <a:buNone/>
            </a:pPr>
            <a:r>
              <a:rPr lang="cs-CZ" dirty="0">
                <a:latin typeface="Abadi" panose="020B0604020104020204" pitchFamily="34" charset="0"/>
                <a:cs typeface="Arial" pitchFamily="34" charset="0"/>
              </a:rPr>
              <a:t>		anticipační úzkost</a:t>
            </a:r>
          </a:p>
        </p:txBody>
      </p:sp>
      <p:sp>
        <p:nvSpPr>
          <p:cNvPr id="4" name="Nadpis 1"/>
          <p:cNvSpPr>
            <a:spLocks noGrp="1"/>
          </p:cNvSpPr>
          <p:nvPr>
            <p:ph type="title"/>
          </p:nvPr>
        </p:nvSpPr>
        <p:spPr>
          <a:xfrm>
            <a:off x="1981200" y="274638"/>
            <a:ext cx="8229600" cy="1143000"/>
          </a:xfrm>
        </p:spPr>
        <p:txBody>
          <a:bodyPr>
            <a:normAutofit/>
          </a:bodyPr>
          <a:lstStyle/>
          <a:p>
            <a:pPr algn="l"/>
            <a:r>
              <a:rPr lang="cs-CZ" dirty="0">
                <a:latin typeface="Abadi" panose="020B0604020104020204" pitchFamily="34" charset="0"/>
                <a:cs typeface="Arial" pitchFamily="34" charset="0"/>
              </a:rPr>
              <a:t>Rozdělení emocí</a:t>
            </a:r>
          </a:p>
        </p:txBody>
      </p:sp>
    </p:spTree>
    <p:extLst>
      <p:ext uri="{BB962C8B-B14F-4D97-AF65-F5344CB8AC3E}">
        <p14:creationId xmlns:p14="http://schemas.microsoft.com/office/powerpoint/2010/main" val="9432546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981200" y="1412776"/>
            <a:ext cx="8435280" cy="5184576"/>
          </a:xfrm>
        </p:spPr>
        <p:txBody>
          <a:bodyPr>
            <a:normAutofit fontScale="85000" lnSpcReduction="10000"/>
          </a:bodyPr>
          <a:lstStyle/>
          <a:p>
            <a:pPr marL="0" indent="0">
              <a:lnSpc>
                <a:spcPts val="3000"/>
              </a:lnSpc>
              <a:spcBef>
                <a:spcPts val="0"/>
              </a:spcBef>
              <a:buNone/>
            </a:pPr>
            <a:r>
              <a:rPr lang="cs-CZ" sz="2800" dirty="0">
                <a:latin typeface="Abadi" panose="020B0604020104020204" pitchFamily="34" charset="0"/>
                <a:cs typeface="Arial" pitchFamily="34" charset="0"/>
              </a:rPr>
              <a:t>Poruchy struktury emocí	- kvalitativní změny emocí 						vystupují do popředí</a:t>
            </a:r>
          </a:p>
          <a:p>
            <a:pPr marL="0" indent="0">
              <a:lnSpc>
                <a:spcPts val="3000"/>
              </a:lnSpc>
              <a:spcBef>
                <a:spcPts val="0"/>
              </a:spcBef>
              <a:buNone/>
            </a:pPr>
            <a:endParaRPr lang="cs-CZ" sz="2800" dirty="0">
              <a:latin typeface="Abadi" panose="020B0604020104020204" pitchFamily="34" charset="0"/>
              <a:cs typeface="Arial" pitchFamily="34" charset="0"/>
            </a:endParaRPr>
          </a:p>
          <a:p>
            <a:pPr marL="0" indent="0">
              <a:lnSpc>
                <a:spcPts val="3000"/>
              </a:lnSpc>
              <a:spcBef>
                <a:spcPts val="0"/>
              </a:spcBef>
              <a:buNone/>
            </a:pPr>
            <a:r>
              <a:rPr lang="cs-CZ" sz="2800" dirty="0">
                <a:latin typeface="Abadi" panose="020B0604020104020204" pitchFamily="34" charset="0"/>
                <a:cs typeface="Arial" pitchFamily="34" charset="0"/>
              </a:rPr>
              <a:t>		emoční (afektivní) </a:t>
            </a:r>
            <a:r>
              <a:rPr lang="cs-CZ" sz="2800" dirty="0" err="1">
                <a:latin typeface="Abadi" panose="020B0604020104020204" pitchFamily="34" charset="0"/>
                <a:cs typeface="Arial" pitchFamily="34" charset="0"/>
              </a:rPr>
              <a:t>oploštělost</a:t>
            </a:r>
            <a:endParaRPr lang="cs-CZ" sz="2800" dirty="0">
              <a:latin typeface="Abadi" panose="020B0604020104020204" pitchFamily="34" charset="0"/>
              <a:cs typeface="Arial" pitchFamily="34" charset="0"/>
            </a:endParaRPr>
          </a:p>
          <a:p>
            <a:pPr marL="0" indent="0">
              <a:lnSpc>
                <a:spcPts val="3000"/>
              </a:lnSpc>
              <a:spcBef>
                <a:spcPts val="0"/>
              </a:spcBef>
              <a:buNone/>
            </a:pPr>
            <a:r>
              <a:rPr lang="cs-CZ" sz="2800" dirty="0">
                <a:latin typeface="Abadi" panose="020B0604020104020204" pitchFamily="34" charset="0"/>
                <a:cs typeface="Arial" pitchFamily="34" charset="0"/>
              </a:rPr>
              <a:t>				- citově lhostejní, neúčastní 										(schizofrenie, poruchy osobnosti)</a:t>
            </a:r>
          </a:p>
          <a:p>
            <a:pPr marL="0" indent="0">
              <a:lnSpc>
                <a:spcPts val="3000"/>
              </a:lnSpc>
              <a:spcBef>
                <a:spcPts val="0"/>
              </a:spcBef>
              <a:buNone/>
            </a:pPr>
            <a:r>
              <a:rPr lang="cs-CZ" sz="2800" dirty="0">
                <a:latin typeface="Abadi" panose="020B0604020104020204" pitchFamily="34" charset="0"/>
                <a:cs typeface="Arial" pitchFamily="34" charset="0"/>
              </a:rPr>
              <a:t>		emoční labilita	</a:t>
            </a:r>
          </a:p>
          <a:p>
            <a:pPr marL="0" indent="0">
              <a:lnSpc>
                <a:spcPts val="3000"/>
              </a:lnSpc>
              <a:spcBef>
                <a:spcPts val="0"/>
              </a:spcBef>
              <a:buNone/>
            </a:pPr>
            <a:r>
              <a:rPr lang="cs-CZ" sz="2800" dirty="0">
                <a:latin typeface="Abadi" panose="020B0604020104020204" pitchFamily="34" charset="0"/>
                <a:cs typeface="Arial" pitchFamily="34" charset="0"/>
              </a:rPr>
              <a:t>				- rychle měnlivé emoce</a:t>
            </a:r>
          </a:p>
          <a:p>
            <a:pPr marL="0" indent="0">
              <a:lnSpc>
                <a:spcPts val="3000"/>
              </a:lnSpc>
              <a:spcBef>
                <a:spcPts val="0"/>
              </a:spcBef>
              <a:buNone/>
            </a:pPr>
            <a:r>
              <a:rPr lang="cs-CZ" sz="2800" dirty="0">
                <a:latin typeface="Abadi" panose="020B0604020104020204" pitchFamily="34" charset="0"/>
                <a:cs typeface="Arial" pitchFamily="34" charset="0"/>
              </a:rPr>
              <a:t>		emoční inkontinence (organické poruchy 							mozku)</a:t>
            </a:r>
          </a:p>
          <a:p>
            <a:pPr marL="0" indent="0">
              <a:lnSpc>
                <a:spcPts val="3000"/>
              </a:lnSpc>
              <a:spcBef>
                <a:spcPts val="0"/>
              </a:spcBef>
              <a:buNone/>
            </a:pPr>
            <a:r>
              <a:rPr lang="cs-CZ" sz="2800" dirty="0">
                <a:latin typeface="Abadi" panose="020B0604020104020204" pitchFamily="34" charset="0"/>
                <a:cs typeface="Arial" pitchFamily="34" charset="0"/>
              </a:rPr>
              <a:t>		emoční nepřiléhavost (inkongruence, 								schizofrenie)</a:t>
            </a:r>
          </a:p>
        </p:txBody>
      </p:sp>
      <p:sp>
        <p:nvSpPr>
          <p:cNvPr id="4" name="Nadpis 1"/>
          <p:cNvSpPr>
            <a:spLocks noGrp="1"/>
          </p:cNvSpPr>
          <p:nvPr>
            <p:ph type="title"/>
          </p:nvPr>
        </p:nvSpPr>
        <p:spPr>
          <a:xfrm>
            <a:off x="1981200" y="274638"/>
            <a:ext cx="8229600" cy="1143000"/>
          </a:xfrm>
        </p:spPr>
        <p:txBody>
          <a:bodyPr>
            <a:normAutofit/>
          </a:bodyPr>
          <a:lstStyle/>
          <a:p>
            <a:pPr algn="l"/>
            <a:r>
              <a:rPr lang="cs-CZ" dirty="0">
                <a:latin typeface="Abadi" panose="020B0604020104020204" pitchFamily="34" charset="0"/>
                <a:cs typeface="Arial" pitchFamily="34" charset="0"/>
              </a:rPr>
              <a:t>Rozdělení emocí</a:t>
            </a:r>
          </a:p>
        </p:txBody>
      </p:sp>
    </p:spTree>
    <p:extLst>
      <p:ext uri="{BB962C8B-B14F-4D97-AF65-F5344CB8AC3E}">
        <p14:creationId xmlns:p14="http://schemas.microsoft.com/office/powerpoint/2010/main" val="5569733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129003" y="1556792"/>
            <a:ext cx="9853127" cy="4968552"/>
          </a:xfrm>
        </p:spPr>
        <p:txBody>
          <a:bodyPr>
            <a:normAutofit fontScale="47500" lnSpcReduction="20000"/>
          </a:bodyPr>
          <a:lstStyle/>
          <a:p>
            <a:pPr marL="0" indent="0">
              <a:lnSpc>
                <a:spcPts val="3000"/>
              </a:lnSpc>
              <a:spcBef>
                <a:spcPts val="0"/>
              </a:spcBef>
              <a:buNone/>
            </a:pPr>
            <a:r>
              <a:rPr lang="cs-CZ" sz="4400" dirty="0">
                <a:latin typeface="Abadi" panose="020B0604020104020204" pitchFamily="34" charset="0"/>
                <a:cs typeface="Arial" pitchFamily="34" charset="0"/>
              </a:rPr>
              <a:t>7) Vnímání = aktuální odraz reality v našem vědomí</a:t>
            </a:r>
          </a:p>
          <a:p>
            <a:pPr marL="0" indent="0">
              <a:lnSpc>
                <a:spcPts val="3000"/>
              </a:lnSpc>
              <a:spcBef>
                <a:spcPts val="0"/>
              </a:spcBef>
              <a:buNone/>
            </a:pPr>
            <a:r>
              <a:rPr lang="cs-CZ" sz="4400" dirty="0">
                <a:latin typeface="Abadi" panose="020B0604020104020204" pitchFamily="34" charset="0"/>
                <a:cs typeface="Arial" pitchFamily="34" charset="0"/>
              </a:rPr>
              <a:t>		podnět -&gt; vzruch -&gt;počitek -&gt; vjem</a:t>
            </a:r>
          </a:p>
          <a:p>
            <a:pPr marL="0" indent="0">
              <a:lnSpc>
                <a:spcPts val="3000"/>
              </a:lnSpc>
              <a:spcBef>
                <a:spcPts val="0"/>
              </a:spcBef>
              <a:buNone/>
            </a:pPr>
            <a:r>
              <a:rPr lang="cs-CZ" sz="4400" dirty="0">
                <a:latin typeface="Abadi" panose="020B0604020104020204" pitchFamily="34" charset="0"/>
                <a:cs typeface="Arial" pitchFamily="34" charset="0"/>
              </a:rPr>
              <a:t>Psychické poruchy = </a:t>
            </a:r>
            <a:r>
              <a:rPr lang="cs-CZ" sz="4400" dirty="0" err="1">
                <a:latin typeface="Abadi" panose="020B0604020104020204" pitchFamily="34" charset="0"/>
                <a:cs typeface="Arial" pitchFamily="34" charset="0"/>
              </a:rPr>
              <a:t>poruchy</a:t>
            </a:r>
            <a:r>
              <a:rPr lang="cs-CZ" sz="4400" dirty="0">
                <a:latin typeface="Abadi" panose="020B0604020104020204" pitchFamily="34" charset="0"/>
                <a:cs typeface="Arial" pitchFamily="34" charset="0"/>
              </a:rPr>
              <a:t> vyššího korového zpracování </a:t>
            </a:r>
          </a:p>
          <a:p>
            <a:pPr marL="0" indent="0">
              <a:lnSpc>
                <a:spcPts val="3000"/>
              </a:lnSpc>
              <a:spcBef>
                <a:spcPts val="0"/>
              </a:spcBef>
              <a:buNone/>
            </a:pPr>
            <a:r>
              <a:rPr lang="cs-CZ" sz="4400" dirty="0" err="1">
                <a:latin typeface="Abadi" panose="020B0604020104020204" pitchFamily="34" charset="0"/>
                <a:cs typeface="Arial" pitchFamily="34" charset="0"/>
              </a:rPr>
              <a:t>Patické</a:t>
            </a:r>
            <a:r>
              <a:rPr lang="cs-CZ" sz="4400" dirty="0">
                <a:latin typeface="Abadi" panose="020B0604020104020204" pitchFamily="34" charset="0"/>
                <a:cs typeface="Arial" pitchFamily="34" charset="0"/>
              </a:rPr>
              <a:t> poruchy vnímání</a:t>
            </a:r>
          </a:p>
          <a:p>
            <a:pPr marL="0" indent="0">
              <a:lnSpc>
                <a:spcPts val="3000"/>
              </a:lnSpc>
              <a:spcBef>
                <a:spcPts val="0"/>
              </a:spcBef>
              <a:buNone/>
            </a:pPr>
            <a:r>
              <a:rPr lang="cs-CZ" sz="4400" dirty="0">
                <a:latin typeface="Abadi" panose="020B0604020104020204" pitchFamily="34" charset="0"/>
                <a:cs typeface="Arial" pitchFamily="34" charset="0"/>
              </a:rPr>
              <a:t>	</a:t>
            </a:r>
            <a:r>
              <a:rPr lang="cs-CZ" sz="5100" dirty="0">
                <a:latin typeface="Abadi" panose="020B0604020104020204" pitchFamily="34" charset="0"/>
                <a:cs typeface="Arial" pitchFamily="34" charset="0"/>
              </a:rPr>
              <a:t> – </a:t>
            </a:r>
            <a:r>
              <a:rPr lang="cs-CZ" sz="4400" dirty="0">
                <a:latin typeface="Abadi" panose="020B0604020104020204" pitchFamily="34" charset="0"/>
                <a:cs typeface="Arial" pitchFamily="34" charset="0"/>
              </a:rPr>
              <a:t>iluze – zkreslené, deformované vjemy vyvolané reálným podnětem, vnímající jí nevývratně věří</a:t>
            </a:r>
          </a:p>
          <a:p>
            <a:pPr marL="0" indent="0">
              <a:lnSpc>
                <a:spcPts val="3000"/>
              </a:lnSpc>
              <a:spcBef>
                <a:spcPts val="0"/>
              </a:spcBef>
              <a:buNone/>
            </a:pPr>
            <a:r>
              <a:rPr lang="cs-CZ" sz="4400" dirty="0">
                <a:latin typeface="Abadi" panose="020B0604020104020204" pitchFamily="34" charset="0"/>
                <a:cs typeface="Arial" pitchFamily="34" charset="0"/>
              </a:rPr>
              <a:t>		šumění listí – artikulovaná řeč</a:t>
            </a:r>
          </a:p>
          <a:p>
            <a:pPr marL="0" indent="0">
              <a:lnSpc>
                <a:spcPts val="3000"/>
              </a:lnSpc>
              <a:spcBef>
                <a:spcPts val="0"/>
              </a:spcBef>
              <a:buNone/>
            </a:pPr>
            <a:r>
              <a:rPr lang="cs-CZ" sz="4400" dirty="0">
                <a:latin typeface="Abadi" panose="020B0604020104020204" pitchFamily="34" charset="0"/>
                <a:cs typeface="Arial" pitchFamily="34" charset="0"/>
              </a:rPr>
              <a:t>	</a:t>
            </a:r>
            <a:r>
              <a:rPr lang="cs-CZ" sz="5100" dirty="0">
                <a:latin typeface="Abadi" panose="020B0604020104020204" pitchFamily="34" charset="0"/>
                <a:cs typeface="Arial" pitchFamily="34" charset="0"/>
              </a:rPr>
              <a:t> – </a:t>
            </a:r>
            <a:r>
              <a:rPr lang="cs-CZ" sz="4400" dirty="0">
                <a:latin typeface="Abadi" panose="020B0604020104020204" pitchFamily="34" charset="0"/>
                <a:cs typeface="Arial" pitchFamily="34" charset="0"/>
              </a:rPr>
              <a:t>halucinace – šalebné vjemy bez jakéhokoliv vnějšího 	reálného podnětu v 			dosahu příslušného analyzátoru, nevývratné, považovány za realitu</a:t>
            </a:r>
          </a:p>
          <a:p>
            <a:pPr marL="0" indent="0">
              <a:lnSpc>
                <a:spcPts val="3000"/>
              </a:lnSpc>
              <a:spcBef>
                <a:spcPts val="0"/>
              </a:spcBef>
              <a:buNone/>
            </a:pPr>
            <a:r>
              <a:rPr lang="cs-CZ" sz="4400" dirty="0">
                <a:latin typeface="Abadi" panose="020B0604020104020204" pitchFamily="34" charset="0"/>
                <a:cs typeface="Arial" pitchFamily="34" charset="0"/>
              </a:rPr>
              <a:t>		halucinace zvířat, scén, zvuků (schizofrenie, intoxikace, delirium tremens)</a:t>
            </a:r>
          </a:p>
          <a:p>
            <a:pPr>
              <a:buNone/>
            </a:pPr>
            <a:endParaRPr lang="cs-CZ" dirty="0">
              <a:latin typeface="Abadi" panose="020B0604020104020204" pitchFamily="34" charset="0"/>
            </a:endParaRPr>
          </a:p>
        </p:txBody>
      </p:sp>
      <p:sp>
        <p:nvSpPr>
          <p:cNvPr id="6" name="Nadpis 1"/>
          <p:cNvSpPr txBox="1">
            <a:spLocks/>
          </p:cNvSpPr>
          <p:nvPr/>
        </p:nvSpPr>
        <p:spPr>
          <a:xfrm>
            <a:off x="2133600" y="427038"/>
            <a:ext cx="8229600" cy="1143000"/>
          </a:xfrm>
          <a:prstGeom prst="rect">
            <a:avLst/>
          </a:prstGeom>
        </p:spPr>
        <p:txBody>
          <a:bodyPr vert="horz" lIns="91440" tIns="45720" rIns="91440" bIns="45720" rtlCol="0" anchor="ctr">
            <a:normAutofit fontScale="90000" lnSpcReduction="10000"/>
          </a:bodyPr>
          <a:lstStyle/>
          <a:p>
            <a:pPr defTabSz="914400">
              <a:spcBef>
                <a:spcPct val="0"/>
              </a:spcBef>
              <a:defRPr/>
            </a:pPr>
            <a:r>
              <a:rPr lang="cs-CZ" sz="4400" dirty="0">
                <a:solidFill>
                  <a:schemeClr val="tx2"/>
                </a:solidFill>
                <a:latin typeface="Abadi" panose="020B0604020104020204" pitchFamily="34" charset="0"/>
                <a:ea typeface="+mj-ea"/>
                <a:cs typeface="Arial" pitchFamily="34" charset="0"/>
              </a:rPr>
              <a:t>Psychiatrické vyšetření</a:t>
            </a:r>
            <a:br>
              <a:rPr lang="cs-CZ" sz="4400" dirty="0">
                <a:solidFill>
                  <a:schemeClr val="tx2"/>
                </a:solidFill>
                <a:latin typeface="Abadi" panose="020B0604020104020204" pitchFamily="34" charset="0"/>
                <a:ea typeface="+mj-ea"/>
                <a:cs typeface="Arial" pitchFamily="34" charset="0"/>
              </a:rPr>
            </a:br>
            <a:r>
              <a:rPr lang="cs-CZ" sz="3600" i="1" dirty="0">
                <a:solidFill>
                  <a:schemeClr val="tx2"/>
                </a:solidFill>
                <a:latin typeface="Abadi" panose="020B0604020104020204" pitchFamily="34" charset="0"/>
                <a:ea typeface="+mj-ea"/>
                <a:cs typeface="Arial" pitchFamily="34" charset="0"/>
              </a:rPr>
              <a:t>Přítomný stav psychický</a:t>
            </a:r>
          </a:p>
        </p:txBody>
      </p:sp>
    </p:spTree>
    <p:extLst>
      <p:ext uri="{BB962C8B-B14F-4D97-AF65-F5344CB8AC3E}">
        <p14:creationId xmlns:p14="http://schemas.microsoft.com/office/powerpoint/2010/main" val="1697585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098783" y="1271458"/>
            <a:ext cx="10353762" cy="4058751"/>
          </a:xfrm>
        </p:spPr>
        <p:txBody>
          <a:bodyPr>
            <a:noAutofit/>
          </a:bodyPr>
          <a:lstStyle/>
          <a:p>
            <a:pPr>
              <a:buNone/>
            </a:pPr>
            <a:r>
              <a:rPr lang="cs-CZ" sz="1800" dirty="0">
                <a:latin typeface="Abadi" panose="020B0604020104020204" pitchFamily="34" charset="0"/>
                <a:cs typeface="Arial" pitchFamily="34" charset="0"/>
              </a:rPr>
              <a:t>8) Myšlení = nejvyšší forma poznávací činnosti, umožňuje interpretovat skutečnost a patří mezi nejsložitější psychické funkce 	(řeč)</a:t>
            </a:r>
          </a:p>
          <a:p>
            <a:pPr>
              <a:buNone/>
            </a:pPr>
            <a:r>
              <a:rPr lang="cs-CZ" sz="1800" dirty="0">
                <a:latin typeface="Abadi" panose="020B0604020104020204" pitchFamily="34" charset="0"/>
                <a:cs typeface="Arial" pitchFamily="34" charset="0"/>
              </a:rPr>
              <a:t>		a) poruchy formy myšlení</a:t>
            </a:r>
          </a:p>
          <a:p>
            <a:pPr>
              <a:buNone/>
            </a:pPr>
            <a:r>
              <a:rPr lang="cs-CZ" sz="1800" dirty="0">
                <a:latin typeface="Abadi" panose="020B0604020104020204" pitchFamily="34" charset="0"/>
                <a:cs typeface="Arial" pitchFamily="34" charset="0"/>
              </a:rPr>
              <a:t>			- dynamika	– zpomalené</a:t>
            </a:r>
          </a:p>
          <a:p>
            <a:pPr>
              <a:buNone/>
            </a:pPr>
            <a:r>
              <a:rPr lang="cs-CZ" sz="1800" dirty="0">
                <a:latin typeface="Abadi" panose="020B0604020104020204" pitchFamily="34" charset="0"/>
                <a:cs typeface="Arial" pitchFamily="34" charset="0"/>
              </a:rPr>
              <a:t>				 	– zrychlené</a:t>
            </a:r>
          </a:p>
          <a:p>
            <a:pPr>
              <a:buNone/>
            </a:pPr>
            <a:endParaRPr lang="cs-CZ" sz="1800" dirty="0">
              <a:latin typeface="Abadi" panose="020B0604020104020204" pitchFamily="34" charset="0"/>
              <a:cs typeface="Arial" pitchFamily="34" charset="0"/>
            </a:endParaRPr>
          </a:p>
          <a:p>
            <a:pPr>
              <a:buNone/>
            </a:pPr>
            <a:r>
              <a:rPr lang="cs-CZ" sz="1800" dirty="0">
                <a:latin typeface="Abadi" panose="020B0604020104020204" pitchFamily="34" charset="0"/>
                <a:cs typeface="Arial" pitchFamily="34" charset="0"/>
              </a:rPr>
              <a:t>			- struktura 	– nevýpravné</a:t>
            </a:r>
          </a:p>
          <a:p>
            <a:pPr>
              <a:buNone/>
            </a:pPr>
            <a:r>
              <a:rPr lang="cs-CZ" sz="1800" dirty="0">
                <a:latin typeface="Abadi" panose="020B0604020104020204" pitchFamily="34" charset="0"/>
                <a:cs typeface="Arial" pitchFamily="34" charset="0"/>
              </a:rPr>
              <a:t>				 	– ulpívavé</a:t>
            </a:r>
          </a:p>
          <a:p>
            <a:pPr>
              <a:buNone/>
            </a:pPr>
            <a:r>
              <a:rPr lang="cs-CZ" sz="1800" dirty="0">
                <a:latin typeface="Abadi" panose="020B0604020104020204" pitchFamily="34" charset="0"/>
                <a:cs typeface="Arial" pitchFamily="34" charset="0"/>
              </a:rPr>
              <a:t>				 	– </a:t>
            </a:r>
            <a:r>
              <a:rPr lang="cs-CZ" sz="1800" dirty="0" err="1">
                <a:latin typeface="Abadi" panose="020B0604020104020204" pitchFamily="34" charset="0"/>
                <a:cs typeface="Arial" pitchFamily="34" charset="0"/>
              </a:rPr>
              <a:t>zabíhavé</a:t>
            </a:r>
            <a:endParaRPr lang="cs-CZ" sz="1800" dirty="0">
              <a:latin typeface="Abadi" panose="020B0604020104020204" pitchFamily="34" charset="0"/>
              <a:cs typeface="Arial" pitchFamily="34" charset="0"/>
            </a:endParaRPr>
          </a:p>
          <a:p>
            <a:pPr>
              <a:buNone/>
            </a:pPr>
            <a:r>
              <a:rPr lang="cs-CZ" sz="1800" dirty="0">
                <a:latin typeface="Abadi" panose="020B0604020104020204" pitchFamily="34" charset="0"/>
                <a:cs typeface="Arial" pitchFamily="34" charset="0"/>
              </a:rPr>
              <a:t>				 	– obsedantní</a:t>
            </a:r>
          </a:p>
          <a:p>
            <a:pPr>
              <a:buNone/>
            </a:pPr>
            <a:r>
              <a:rPr lang="cs-CZ" sz="1800" dirty="0">
                <a:latin typeface="Abadi" panose="020B0604020104020204" pitchFamily="34" charset="0"/>
                <a:cs typeface="Arial" pitchFamily="34" charset="0"/>
              </a:rPr>
              <a:t>				 	– plané mudrování</a:t>
            </a:r>
          </a:p>
          <a:p>
            <a:pPr>
              <a:buNone/>
            </a:pPr>
            <a:r>
              <a:rPr lang="cs-CZ" sz="1800" dirty="0">
                <a:latin typeface="Abadi" panose="020B0604020104020204" pitchFamily="34" charset="0"/>
                <a:cs typeface="Arial" pitchFamily="34" charset="0"/>
              </a:rPr>
              <a:t>				 	– symbolické</a:t>
            </a:r>
          </a:p>
          <a:p>
            <a:pPr>
              <a:buNone/>
            </a:pPr>
            <a:r>
              <a:rPr lang="cs-CZ" sz="1800" dirty="0">
                <a:latin typeface="Abadi" panose="020B0604020104020204" pitchFamily="34" charset="0"/>
                <a:cs typeface="Arial" pitchFamily="34" charset="0"/>
              </a:rPr>
              <a:t>				 	– magické</a:t>
            </a:r>
          </a:p>
          <a:p>
            <a:pPr>
              <a:buNone/>
            </a:pPr>
            <a:r>
              <a:rPr lang="cs-CZ" sz="1800" dirty="0">
                <a:latin typeface="Abadi" panose="020B0604020104020204" pitchFamily="34" charset="0"/>
                <a:cs typeface="Arial" pitchFamily="34" charset="0"/>
              </a:rPr>
              <a:t>				 	– inkoherentní, nesouvislé</a:t>
            </a:r>
          </a:p>
          <a:p>
            <a:pPr>
              <a:buNone/>
            </a:pPr>
            <a:endParaRPr lang="cs-CZ" dirty="0">
              <a:latin typeface="Abadi" panose="020B0604020104020204" pitchFamily="34" charset="0"/>
              <a:cs typeface="Arial" pitchFamily="34" charset="0"/>
            </a:endParaRPr>
          </a:p>
          <a:p>
            <a:pPr>
              <a:buNone/>
            </a:pPr>
            <a:r>
              <a:rPr lang="cs-CZ" dirty="0">
                <a:latin typeface="Abadi" panose="020B0604020104020204" pitchFamily="34" charset="0"/>
                <a:cs typeface="Arial" pitchFamily="34" charset="0"/>
              </a:rPr>
              <a:t>					</a:t>
            </a:r>
          </a:p>
          <a:p>
            <a:pPr>
              <a:buNone/>
            </a:pPr>
            <a:r>
              <a:rPr lang="cs-CZ" dirty="0">
                <a:latin typeface="Abadi" panose="020B0604020104020204" pitchFamily="34" charset="0"/>
              </a:rPr>
              <a:t>				</a:t>
            </a:r>
          </a:p>
        </p:txBody>
      </p:sp>
      <p:sp>
        <p:nvSpPr>
          <p:cNvPr id="7" name="Nadpis 1"/>
          <p:cNvSpPr txBox="1">
            <a:spLocks/>
          </p:cNvSpPr>
          <p:nvPr/>
        </p:nvSpPr>
        <p:spPr>
          <a:xfrm>
            <a:off x="174171" y="128458"/>
            <a:ext cx="6823788" cy="795273"/>
          </a:xfrm>
          <a:prstGeom prst="rect">
            <a:avLst/>
          </a:prstGeom>
        </p:spPr>
        <p:txBody>
          <a:bodyPr vert="horz" lIns="91440" tIns="45720" rIns="91440" bIns="45720" rtlCol="0" anchor="ctr">
            <a:normAutofit fontScale="67500" lnSpcReduction="20000"/>
          </a:bodyPr>
          <a:lstStyle/>
          <a:p>
            <a:pPr defTabSz="914400">
              <a:spcBef>
                <a:spcPct val="0"/>
              </a:spcBef>
              <a:defRPr/>
            </a:pPr>
            <a:r>
              <a:rPr lang="cs-CZ" sz="4400" dirty="0">
                <a:solidFill>
                  <a:schemeClr val="tx2"/>
                </a:solidFill>
                <a:latin typeface="Abadi" panose="020B0604020104020204" pitchFamily="34" charset="0"/>
                <a:ea typeface="+mj-ea"/>
                <a:cs typeface="Arial" pitchFamily="34" charset="0"/>
              </a:rPr>
              <a:t>Psychiatrické vyšetření</a:t>
            </a:r>
            <a:br>
              <a:rPr lang="cs-CZ" sz="4400" dirty="0">
                <a:solidFill>
                  <a:schemeClr val="tx2"/>
                </a:solidFill>
                <a:latin typeface="Abadi" panose="020B0604020104020204" pitchFamily="34" charset="0"/>
                <a:ea typeface="+mj-ea"/>
                <a:cs typeface="Arial" pitchFamily="34" charset="0"/>
              </a:rPr>
            </a:br>
            <a:r>
              <a:rPr lang="cs-CZ" sz="3600" i="1" dirty="0">
                <a:solidFill>
                  <a:schemeClr val="tx2"/>
                </a:solidFill>
                <a:latin typeface="Abadi" panose="020B0604020104020204" pitchFamily="34" charset="0"/>
                <a:ea typeface="+mj-ea"/>
                <a:cs typeface="Arial" pitchFamily="34" charset="0"/>
              </a:rPr>
              <a:t>Přítomný stav psychický</a:t>
            </a:r>
          </a:p>
        </p:txBody>
      </p:sp>
    </p:spTree>
    <p:extLst>
      <p:ext uri="{BB962C8B-B14F-4D97-AF65-F5344CB8AC3E}">
        <p14:creationId xmlns:p14="http://schemas.microsoft.com/office/powerpoint/2010/main" val="12732968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631504" y="1495326"/>
            <a:ext cx="8507288" cy="4525963"/>
          </a:xfrm>
        </p:spPr>
        <p:txBody>
          <a:bodyPr>
            <a:noAutofit/>
          </a:bodyPr>
          <a:lstStyle/>
          <a:p>
            <a:pPr algn="just">
              <a:buNone/>
            </a:pPr>
            <a:r>
              <a:rPr lang="cs-CZ" dirty="0">
                <a:latin typeface="Abadi" panose="020B0604020104020204" pitchFamily="34" charset="0"/>
              </a:rPr>
              <a:t>		</a:t>
            </a:r>
            <a:r>
              <a:rPr lang="cs-CZ" dirty="0">
                <a:latin typeface="Abadi" panose="020B0604020104020204" pitchFamily="34" charset="0"/>
                <a:cs typeface="Arial" pitchFamily="34" charset="0"/>
              </a:rPr>
              <a:t>b) poruchy obsahu myšlení</a:t>
            </a:r>
          </a:p>
          <a:p>
            <a:pPr algn="just">
              <a:buNone/>
            </a:pPr>
            <a:r>
              <a:rPr lang="cs-CZ" dirty="0">
                <a:latin typeface="Abadi" panose="020B0604020104020204" pitchFamily="34" charset="0"/>
                <a:cs typeface="Arial" pitchFamily="34" charset="0"/>
              </a:rPr>
              <a:t>			 – bludy – 	mylné a nevývratné osobní přesvědčení 					založené na nesprávném odvození závěru ze zevní reality, ostatní ho 		nesdílejí, pacient na něm, trvá a to i přes 	zřejmé a nevývratné	důkazy o jeho 	neplatnosti</a:t>
            </a:r>
          </a:p>
          <a:p>
            <a:pPr algn="just">
              <a:buNone/>
            </a:pPr>
            <a:r>
              <a:rPr lang="cs-CZ" dirty="0">
                <a:latin typeface="Abadi" panose="020B0604020104020204" pitchFamily="34" charset="0"/>
                <a:cs typeface="Arial" pitchFamily="34" charset="0"/>
              </a:rPr>
              <a:t>		 	– expanzivní (megalomanické, </a:t>
            </a:r>
            <a:r>
              <a:rPr lang="cs-CZ" dirty="0" err="1">
                <a:latin typeface="Abadi" panose="020B0604020104020204" pitchFamily="34" charset="0"/>
                <a:cs typeface="Arial" pitchFamily="34" charset="0"/>
              </a:rPr>
              <a:t>religiozní</a:t>
            </a:r>
            <a:r>
              <a:rPr lang="cs-CZ" dirty="0">
                <a:latin typeface="Abadi" panose="020B0604020104020204" pitchFamily="34" charset="0"/>
                <a:cs typeface="Arial" pitchFamily="34" charset="0"/>
              </a:rPr>
              <a:t>, </a:t>
            </a:r>
            <a:r>
              <a:rPr lang="cs-CZ" dirty="0" err="1">
                <a:latin typeface="Abadi" panose="020B0604020104020204" pitchFamily="34" charset="0"/>
                <a:cs typeface="Arial" pitchFamily="34" charset="0"/>
              </a:rPr>
              <a:t>inventorní</a:t>
            </a:r>
            <a:r>
              <a:rPr lang="cs-CZ" dirty="0">
                <a:latin typeface="Abadi" panose="020B0604020104020204" pitchFamily="34" charset="0"/>
                <a:cs typeface="Arial" pitchFamily="34" charset="0"/>
              </a:rPr>
              <a:t>, 					erotomanické) </a:t>
            </a:r>
            <a:r>
              <a:rPr lang="cs-CZ" dirty="0" err="1">
                <a:latin typeface="Abadi" panose="020B0604020104020204" pitchFamily="34" charset="0"/>
                <a:cs typeface="Arial" pitchFamily="34" charset="0"/>
              </a:rPr>
              <a:t>psychostimulancia</a:t>
            </a:r>
            <a:r>
              <a:rPr lang="cs-CZ" dirty="0">
                <a:latin typeface="Abadi" panose="020B0604020104020204" pitchFamily="34" charset="0"/>
                <a:cs typeface="Arial" pitchFamily="34" charset="0"/>
              </a:rPr>
              <a:t>, schizofrenie, manické stavy, organické p.</a:t>
            </a:r>
          </a:p>
          <a:p>
            <a:pPr algn="just">
              <a:buNone/>
            </a:pPr>
            <a:r>
              <a:rPr lang="cs-CZ" dirty="0">
                <a:latin typeface="Abadi" panose="020B0604020104020204" pitchFamily="34" charset="0"/>
                <a:cs typeface="Arial" pitchFamily="34" charset="0"/>
              </a:rPr>
              <a:t>		 	– depresivní (obavné, hypochondrické)</a:t>
            </a:r>
          </a:p>
          <a:p>
            <a:pPr algn="just">
              <a:buNone/>
            </a:pPr>
            <a:r>
              <a:rPr lang="cs-CZ" dirty="0">
                <a:latin typeface="Abadi" panose="020B0604020104020204" pitchFamily="34" charset="0"/>
                <a:cs typeface="Arial" pitchFamily="34" charset="0"/>
              </a:rPr>
              <a:t>		 	– paranoidní (emulační, </a:t>
            </a:r>
            <a:r>
              <a:rPr lang="cs-CZ" dirty="0" err="1">
                <a:latin typeface="Abadi" panose="020B0604020104020204" pitchFamily="34" charset="0"/>
                <a:cs typeface="Arial" pitchFamily="34" charset="0"/>
              </a:rPr>
              <a:t>kverulační</a:t>
            </a:r>
            <a:r>
              <a:rPr lang="cs-CZ" dirty="0">
                <a:latin typeface="Abadi" panose="020B0604020104020204" pitchFamily="34" charset="0"/>
                <a:cs typeface="Arial" pitchFamily="34" charset="0"/>
              </a:rPr>
              <a:t>)</a:t>
            </a:r>
          </a:p>
        </p:txBody>
      </p:sp>
    </p:spTree>
    <p:extLst>
      <p:ext uri="{BB962C8B-B14F-4D97-AF65-F5344CB8AC3E}">
        <p14:creationId xmlns:p14="http://schemas.microsoft.com/office/powerpoint/2010/main" val="626119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3248" y="404327"/>
            <a:ext cx="10353762" cy="970450"/>
          </a:xfrm>
        </p:spPr>
        <p:txBody>
          <a:bodyPr>
            <a:noAutofit/>
          </a:bodyPr>
          <a:lstStyle/>
          <a:p>
            <a:pPr algn="l"/>
            <a:r>
              <a:rPr lang="cs-CZ" dirty="0">
                <a:latin typeface="Abadi" panose="020B0604020104020204" pitchFamily="34" charset="0"/>
                <a:cs typeface="Arial" pitchFamily="34" charset="0"/>
              </a:rPr>
              <a:t>Duševní zdraví, duševní porucha</a:t>
            </a:r>
          </a:p>
        </p:txBody>
      </p:sp>
      <p:sp>
        <p:nvSpPr>
          <p:cNvPr id="3" name="Zástupný symbol pro obsah 2"/>
          <p:cNvSpPr>
            <a:spLocks noGrp="1"/>
          </p:cNvSpPr>
          <p:nvPr>
            <p:ph idx="1"/>
          </p:nvPr>
        </p:nvSpPr>
        <p:spPr>
          <a:xfrm>
            <a:off x="572274" y="1554160"/>
            <a:ext cx="11081657" cy="4525963"/>
          </a:xfrm>
        </p:spPr>
        <p:txBody>
          <a:bodyPr>
            <a:normAutofit/>
          </a:bodyPr>
          <a:lstStyle/>
          <a:p>
            <a:pPr marL="0" indent="0" algn="just">
              <a:lnSpc>
                <a:spcPts val="3000"/>
              </a:lnSpc>
              <a:spcBef>
                <a:spcPts val="0"/>
              </a:spcBef>
              <a:buNone/>
            </a:pPr>
            <a:r>
              <a:rPr lang="cs-CZ" sz="2800" dirty="0">
                <a:latin typeface="Abadi" panose="020B0604020104020204" pitchFamily="34" charset="0"/>
                <a:cs typeface="Arial" pitchFamily="34" charset="0"/>
              </a:rPr>
              <a:t>Jsou pojmy kulturně a názorově podmíněné, jejich obsah je tedy nepřesný a proměnlivý, pro duševní nemoci a poruchy neexistuje žádná definice, která by byla univerzálně přijímaná. Částečně je to proto, že duševní stavy či procesy, které jsou v jedné kultuře přijímané a hodnocené jako normální či alespoň přijatelné, jsou jinou kulturou považovány za nenormální, nepřijatelné.</a:t>
            </a:r>
          </a:p>
          <a:p>
            <a:pPr marL="0" indent="0" algn="just">
              <a:lnSpc>
                <a:spcPts val="3000"/>
              </a:lnSpc>
              <a:spcBef>
                <a:spcPts val="0"/>
              </a:spcBef>
              <a:buNone/>
            </a:pPr>
            <a:endParaRPr lang="cs-CZ" sz="2800" dirty="0">
              <a:latin typeface="Abadi" panose="020B0604020104020204" pitchFamily="34" charset="0"/>
              <a:cs typeface="Arial" pitchFamily="34" charset="0"/>
            </a:endParaRPr>
          </a:p>
          <a:p>
            <a:pPr marL="0" indent="0" algn="just">
              <a:lnSpc>
                <a:spcPts val="3000"/>
              </a:lnSpc>
              <a:spcBef>
                <a:spcPts val="0"/>
              </a:spcBef>
              <a:buNone/>
            </a:pPr>
            <a:r>
              <a:rPr lang="cs-CZ" sz="2800" dirty="0">
                <a:latin typeface="Abadi" panose="020B0604020104020204" pitchFamily="34" charset="0"/>
                <a:cs typeface="Arial" pitchFamily="34" charset="0"/>
              </a:rPr>
              <a:t>Je velice nesnadné vyznačit ostrou hranici, která by jasně oddělila duševní zdraví od patologie</a:t>
            </a:r>
          </a:p>
        </p:txBody>
      </p:sp>
    </p:spTree>
    <p:extLst>
      <p:ext uri="{BB962C8B-B14F-4D97-AF65-F5344CB8AC3E}">
        <p14:creationId xmlns:p14="http://schemas.microsoft.com/office/powerpoint/2010/main" val="21168111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Autofit/>
          </a:bodyPr>
          <a:lstStyle/>
          <a:p>
            <a:pPr marL="0" indent="0">
              <a:lnSpc>
                <a:spcPts val="3000"/>
              </a:lnSpc>
              <a:spcBef>
                <a:spcPts val="0"/>
              </a:spcBef>
              <a:buNone/>
            </a:pPr>
            <a:r>
              <a:rPr lang="cs-CZ" sz="2800" dirty="0">
                <a:latin typeface="Abadi" panose="020B0604020104020204" pitchFamily="34" charset="0"/>
                <a:cs typeface="Arial" pitchFamily="34" charset="0"/>
              </a:rPr>
              <a:t>9) Soustředění</a:t>
            </a:r>
          </a:p>
          <a:p>
            <a:pPr marL="0" indent="0">
              <a:lnSpc>
                <a:spcPts val="3000"/>
              </a:lnSpc>
              <a:spcBef>
                <a:spcPts val="0"/>
              </a:spcBef>
              <a:buNone/>
            </a:pPr>
            <a:r>
              <a:rPr lang="cs-CZ" sz="2800" dirty="0">
                <a:latin typeface="Abadi" panose="020B0604020104020204" pitchFamily="34" charset="0"/>
                <a:cs typeface="Arial" pitchFamily="34" charset="0"/>
              </a:rPr>
              <a:t>	pozornost = aktivní zaměření našeho vědomí</a:t>
            </a:r>
          </a:p>
          <a:p>
            <a:pPr marL="0" indent="0">
              <a:lnSpc>
                <a:spcPts val="3000"/>
              </a:lnSpc>
              <a:spcBef>
                <a:spcPts val="0"/>
              </a:spcBef>
              <a:buNone/>
            </a:pPr>
            <a:r>
              <a:rPr lang="cs-CZ" sz="2800" dirty="0">
                <a:latin typeface="Abadi" panose="020B0604020104020204" pitchFamily="34" charset="0"/>
                <a:cs typeface="Arial" pitchFamily="34" charset="0"/>
              </a:rPr>
              <a:t>		Udrží pozornost? Nerozptyluje se?</a:t>
            </a:r>
          </a:p>
          <a:p>
            <a:pPr marL="0" indent="0">
              <a:lnSpc>
                <a:spcPts val="3000"/>
              </a:lnSpc>
              <a:spcBef>
                <a:spcPts val="0"/>
              </a:spcBef>
              <a:buNone/>
            </a:pPr>
            <a:r>
              <a:rPr lang="cs-CZ" sz="2800" dirty="0">
                <a:latin typeface="Abadi" panose="020B0604020104020204" pitchFamily="34" charset="0"/>
                <a:cs typeface="Arial" pitchFamily="34" charset="0"/>
              </a:rPr>
              <a:t>			snížená schopnost koncentrace (</a:t>
            </a:r>
            <a:r>
              <a:rPr lang="cs-CZ" sz="2800" dirty="0" err="1">
                <a:latin typeface="Abadi" panose="020B0604020104020204" pitchFamily="34" charset="0"/>
                <a:cs typeface="Arial" pitchFamily="34" charset="0"/>
              </a:rPr>
              <a:t>hypoprosexie</a:t>
            </a:r>
            <a:r>
              <a:rPr lang="cs-CZ" sz="2800" dirty="0">
                <a:latin typeface="Abadi" panose="020B0604020104020204" pitchFamily="34" charset="0"/>
                <a:cs typeface="Arial" pitchFamily="34" charset="0"/>
              </a:rPr>
              <a:t>, </a:t>
            </a:r>
            <a:r>
              <a:rPr lang="cs-CZ" sz="2800" dirty="0" err="1">
                <a:latin typeface="Abadi" panose="020B0604020104020204" pitchFamily="34" charset="0"/>
                <a:cs typeface="Arial" pitchFamily="34" charset="0"/>
              </a:rPr>
              <a:t>aprosexie</a:t>
            </a:r>
            <a:r>
              <a:rPr lang="cs-CZ" sz="2800" dirty="0">
                <a:latin typeface="Abadi" panose="020B0604020104020204" pitchFamily="34" charset="0"/>
                <a:cs typeface="Arial" pitchFamily="34" charset="0"/>
              </a:rPr>
              <a:t>)</a:t>
            </a:r>
          </a:p>
          <a:p>
            <a:pPr marL="0" indent="0">
              <a:lnSpc>
                <a:spcPts val="3000"/>
              </a:lnSpc>
              <a:spcBef>
                <a:spcPts val="0"/>
              </a:spcBef>
              <a:buNone/>
            </a:pPr>
            <a:r>
              <a:rPr lang="cs-CZ" sz="2800" dirty="0">
                <a:latin typeface="Abadi" panose="020B0604020104020204" pitchFamily="34" charset="0"/>
                <a:cs typeface="Arial" pitchFamily="34" charset="0"/>
              </a:rPr>
              <a:t>				organické p.</a:t>
            </a:r>
          </a:p>
          <a:p>
            <a:pPr marL="0" indent="0">
              <a:lnSpc>
                <a:spcPts val="3000"/>
              </a:lnSpc>
              <a:spcBef>
                <a:spcPts val="0"/>
              </a:spcBef>
              <a:buNone/>
            </a:pPr>
            <a:r>
              <a:rPr lang="cs-CZ" sz="2800" dirty="0">
                <a:latin typeface="Abadi" panose="020B0604020104020204" pitchFamily="34" charset="0"/>
                <a:cs typeface="Arial" pitchFamily="34" charset="0"/>
              </a:rPr>
              <a:t>				manické p.</a:t>
            </a:r>
          </a:p>
          <a:p>
            <a:pPr marL="0" indent="0">
              <a:lnSpc>
                <a:spcPts val="3000"/>
              </a:lnSpc>
              <a:spcBef>
                <a:spcPts val="0"/>
              </a:spcBef>
              <a:buNone/>
            </a:pPr>
            <a:r>
              <a:rPr lang="cs-CZ" sz="2800" dirty="0">
                <a:latin typeface="Abadi" panose="020B0604020104020204" pitchFamily="34" charset="0"/>
                <a:cs typeface="Arial" pitchFamily="34" charset="0"/>
              </a:rPr>
              <a:t>				schizofrenie, mrákotné stavy</a:t>
            </a:r>
          </a:p>
          <a:p>
            <a:pPr marL="0" indent="0">
              <a:lnSpc>
                <a:spcPts val="3000"/>
              </a:lnSpc>
              <a:spcBef>
                <a:spcPts val="0"/>
              </a:spcBef>
              <a:buNone/>
            </a:pPr>
            <a:endParaRPr lang="cs-CZ" sz="2800" dirty="0">
              <a:latin typeface="Abadi" panose="020B0604020104020204" pitchFamily="34" charset="0"/>
              <a:cs typeface="Arial" pitchFamily="34" charset="0"/>
            </a:endParaRPr>
          </a:p>
          <a:p>
            <a:pPr marL="0" indent="0">
              <a:lnSpc>
                <a:spcPts val="3000"/>
              </a:lnSpc>
              <a:spcBef>
                <a:spcPts val="0"/>
              </a:spcBef>
              <a:buNone/>
            </a:pPr>
            <a:r>
              <a:rPr lang="cs-CZ" sz="2800" dirty="0">
                <a:latin typeface="Abadi" panose="020B0604020104020204" pitchFamily="34" charset="0"/>
                <a:cs typeface="Arial" pitchFamily="34" charset="0"/>
              </a:rPr>
              <a:t>	7- test</a:t>
            </a:r>
          </a:p>
          <a:p>
            <a:pPr marL="0" indent="0">
              <a:lnSpc>
                <a:spcPts val="3000"/>
              </a:lnSpc>
              <a:spcBef>
                <a:spcPts val="0"/>
              </a:spcBef>
              <a:buNone/>
            </a:pPr>
            <a:r>
              <a:rPr lang="cs-CZ" sz="2800" dirty="0">
                <a:latin typeface="Abadi" panose="020B0604020104020204" pitchFamily="34" charset="0"/>
                <a:cs typeface="Arial" pitchFamily="34" charset="0"/>
              </a:rPr>
              <a:t>	psychologické testy</a:t>
            </a:r>
          </a:p>
        </p:txBody>
      </p:sp>
      <p:sp>
        <p:nvSpPr>
          <p:cNvPr id="6" name="Nadpis 1"/>
          <p:cNvSpPr txBox="1">
            <a:spLocks/>
          </p:cNvSpPr>
          <p:nvPr/>
        </p:nvSpPr>
        <p:spPr>
          <a:xfrm>
            <a:off x="2133600" y="427038"/>
            <a:ext cx="8229600" cy="1143000"/>
          </a:xfrm>
          <a:prstGeom prst="rect">
            <a:avLst/>
          </a:prstGeom>
        </p:spPr>
        <p:txBody>
          <a:bodyPr vert="horz" lIns="91440" tIns="45720" rIns="91440" bIns="45720" rtlCol="0" anchor="ctr">
            <a:normAutofit fontScale="90000" lnSpcReduction="10000"/>
          </a:bodyPr>
          <a:lstStyle/>
          <a:p>
            <a:pPr defTabSz="914400">
              <a:spcBef>
                <a:spcPct val="0"/>
              </a:spcBef>
              <a:defRPr/>
            </a:pPr>
            <a:r>
              <a:rPr lang="cs-CZ" sz="4400" dirty="0">
                <a:solidFill>
                  <a:schemeClr val="tx2"/>
                </a:solidFill>
                <a:latin typeface="Abadi" panose="020B0604020104020204" pitchFamily="34" charset="0"/>
                <a:ea typeface="+mj-ea"/>
                <a:cs typeface="Arial" pitchFamily="34" charset="0"/>
              </a:rPr>
              <a:t>Psychiatrické vyšetření</a:t>
            </a:r>
            <a:br>
              <a:rPr lang="cs-CZ" sz="4400" dirty="0">
                <a:solidFill>
                  <a:schemeClr val="tx2"/>
                </a:solidFill>
                <a:latin typeface="Abadi" panose="020B0604020104020204" pitchFamily="34" charset="0"/>
                <a:ea typeface="+mj-ea"/>
                <a:cs typeface="Arial" pitchFamily="34" charset="0"/>
              </a:rPr>
            </a:br>
            <a:r>
              <a:rPr lang="cs-CZ" sz="3600" i="1" dirty="0">
                <a:solidFill>
                  <a:schemeClr val="tx2"/>
                </a:solidFill>
                <a:latin typeface="Abadi" panose="020B0604020104020204" pitchFamily="34" charset="0"/>
                <a:ea typeface="+mj-ea"/>
                <a:cs typeface="Arial" pitchFamily="34" charset="0"/>
              </a:rPr>
              <a:t>Přítomný stav psychický</a:t>
            </a:r>
          </a:p>
        </p:txBody>
      </p:sp>
    </p:spTree>
    <p:extLst>
      <p:ext uri="{BB962C8B-B14F-4D97-AF65-F5344CB8AC3E}">
        <p14:creationId xmlns:p14="http://schemas.microsoft.com/office/powerpoint/2010/main" val="5256923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981200" y="1927374"/>
            <a:ext cx="8229600" cy="4525963"/>
          </a:xfrm>
        </p:spPr>
        <p:txBody>
          <a:bodyPr>
            <a:normAutofit fontScale="62500" lnSpcReduction="20000"/>
          </a:bodyPr>
          <a:lstStyle/>
          <a:p>
            <a:pPr marL="0" indent="0" algn="just">
              <a:lnSpc>
                <a:spcPct val="120000"/>
              </a:lnSpc>
              <a:buNone/>
            </a:pPr>
            <a:r>
              <a:rPr lang="cs-CZ" sz="2900" dirty="0">
                <a:latin typeface="Abadi" panose="020B0604020104020204" pitchFamily="34" charset="0"/>
                <a:cs typeface="Arial" pitchFamily="34" charset="0"/>
              </a:rPr>
              <a:t>10) Intelekt – rozumová schopnost člověka, vztahující se především k řešení teoretických problémů</a:t>
            </a:r>
          </a:p>
          <a:p>
            <a:pPr marL="0" indent="0" algn="just">
              <a:lnSpc>
                <a:spcPct val="120000"/>
              </a:lnSpc>
              <a:buNone/>
            </a:pPr>
            <a:r>
              <a:rPr lang="cs-CZ" sz="2900" dirty="0">
                <a:latin typeface="Abadi" panose="020B0604020104020204" pitchFamily="34" charset="0"/>
                <a:cs typeface="Arial" pitchFamily="34" charset="0"/>
              </a:rPr>
              <a:t>	inteligence 	– schopnost, která je intelektem aplikovaná</a:t>
            </a:r>
          </a:p>
          <a:p>
            <a:pPr marL="0" indent="0" algn="just">
              <a:lnSpc>
                <a:spcPct val="120000"/>
              </a:lnSpc>
              <a:buNone/>
            </a:pPr>
            <a:r>
              <a:rPr lang="cs-CZ" sz="2900" dirty="0">
                <a:latin typeface="Abadi" panose="020B0604020104020204" pitchFamily="34" charset="0"/>
                <a:cs typeface="Arial" pitchFamily="34" charset="0"/>
              </a:rPr>
              <a:t>			–</a:t>
            </a:r>
            <a:r>
              <a:rPr lang="cs-CZ" sz="2400" dirty="0">
                <a:latin typeface="Abadi" panose="020B0604020104020204" pitchFamily="34" charset="0"/>
                <a:cs typeface="Arial" pitchFamily="34" charset="0"/>
              </a:rPr>
              <a:t> </a:t>
            </a:r>
            <a:r>
              <a:rPr lang="cs-CZ" sz="2900" dirty="0">
                <a:latin typeface="Abadi" panose="020B0604020104020204" pitchFamily="34" charset="0"/>
                <a:cs typeface="Arial" pitchFamily="34" charset="0"/>
              </a:rPr>
              <a:t>vrozený základ intelektu</a:t>
            </a:r>
          </a:p>
          <a:p>
            <a:pPr marL="0" indent="0" algn="just">
              <a:lnSpc>
                <a:spcPct val="120000"/>
              </a:lnSpc>
              <a:buNone/>
            </a:pPr>
            <a:r>
              <a:rPr lang="cs-CZ" sz="2900" dirty="0">
                <a:latin typeface="Abadi" panose="020B0604020104020204" pitchFamily="34" charset="0"/>
                <a:cs typeface="Arial" pitchFamily="34" charset="0"/>
              </a:rPr>
              <a:t>	dnes mluvíme spíše o úrovni rozumových schopností</a:t>
            </a:r>
          </a:p>
          <a:p>
            <a:pPr marL="0" indent="0" algn="just">
              <a:lnSpc>
                <a:spcPct val="120000"/>
              </a:lnSpc>
              <a:buNone/>
            </a:pPr>
            <a:r>
              <a:rPr lang="cs-CZ" sz="2900" dirty="0">
                <a:latin typeface="Abadi" panose="020B0604020104020204" pitchFamily="34" charset="0"/>
                <a:cs typeface="Arial" pitchFamily="34" charset="0"/>
              </a:rPr>
              <a:t>			– slovní zásoba</a:t>
            </a:r>
          </a:p>
          <a:p>
            <a:pPr marL="0" indent="0" algn="just">
              <a:lnSpc>
                <a:spcPct val="120000"/>
              </a:lnSpc>
              <a:buNone/>
            </a:pPr>
            <a:r>
              <a:rPr lang="cs-CZ" sz="2900" dirty="0">
                <a:latin typeface="Abadi" panose="020B0604020104020204" pitchFamily="34" charset="0"/>
                <a:cs typeface="Arial" pitchFamily="34" charset="0"/>
              </a:rPr>
              <a:t>			– způsob vyjadřování</a:t>
            </a:r>
          </a:p>
          <a:p>
            <a:pPr marL="0" indent="0" algn="just">
              <a:lnSpc>
                <a:spcPct val="120000"/>
              </a:lnSpc>
              <a:buNone/>
            </a:pPr>
            <a:r>
              <a:rPr lang="cs-CZ" sz="2900" dirty="0">
                <a:latin typeface="Abadi" panose="020B0604020104020204" pitchFamily="34" charset="0"/>
                <a:cs typeface="Arial" pitchFamily="34" charset="0"/>
              </a:rPr>
              <a:t>	(porovnáváme s jeho nejvyšším dosaženým vzděláním)</a:t>
            </a:r>
          </a:p>
          <a:p>
            <a:pPr marL="0" indent="0" algn="just">
              <a:lnSpc>
                <a:spcPct val="120000"/>
              </a:lnSpc>
              <a:buNone/>
            </a:pPr>
            <a:endParaRPr lang="cs-CZ" sz="2900" dirty="0">
              <a:latin typeface="Abadi" panose="020B0604020104020204" pitchFamily="34" charset="0"/>
              <a:cs typeface="Arial" pitchFamily="34" charset="0"/>
            </a:endParaRPr>
          </a:p>
          <a:p>
            <a:pPr marL="0" indent="0" algn="just">
              <a:lnSpc>
                <a:spcPct val="120000"/>
              </a:lnSpc>
              <a:buNone/>
            </a:pPr>
            <a:r>
              <a:rPr lang="cs-CZ" sz="2900" dirty="0">
                <a:latin typeface="Abadi" panose="020B0604020104020204" pitchFamily="34" charset="0"/>
                <a:cs typeface="Arial" pitchFamily="34" charset="0"/>
              </a:rPr>
              <a:t>	orientačně 	– dotazy z historie, zeměpisu, počítání</a:t>
            </a:r>
          </a:p>
          <a:p>
            <a:pPr marL="0" indent="0" algn="just">
              <a:lnSpc>
                <a:spcPct val="120000"/>
              </a:lnSpc>
              <a:buNone/>
            </a:pPr>
            <a:r>
              <a:rPr lang="cs-CZ" sz="2900" dirty="0">
                <a:latin typeface="Abadi" panose="020B0604020104020204" pitchFamily="34" charset="0"/>
                <a:cs typeface="Arial" pitchFamily="34" charset="0"/>
              </a:rPr>
              <a:t>			– MMSE</a:t>
            </a:r>
          </a:p>
          <a:p>
            <a:pPr>
              <a:buNone/>
            </a:pPr>
            <a:endParaRPr lang="cs-CZ" dirty="0">
              <a:latin typeface="Abadi" panose="020B0604020104020204" pitchFamily="34" charset="0"/>
            </a:endParaRPr>
          </a:p>
        </p:txBody>
      </p:sp>
      <p:sp>
        <p:nvSpPr>
          <p:cNvPr id="6" name="Nadpis 1"/>
          <p:cNvSpPr txBox="1">
            <a:spLocks/>
          </p:cNvSpPr>
          <p:nvPr/>
        </p:nvSpPr>
        <p:spPr>
          <a:xfrm>
            <a:off x="2133600" y="427038"/>
            <a:ext cx="8229600" cy="1143000"/>
          </a:xfrm>
          <a:prstGeom prst="rect">
            <a:avLst/>
          </a:prstGeom>
        </p:spPr>
        <p:txBody>
          <a:bodyPr vert="horz" lIns="91440" tIns="45720" rIns="91440" bIns="45720" rtlCol="0" anchor="ctr">
            <a:normAutofit fontScale="90000" lnSpcReduction="10000"/>
          </a:bodyPr>
          <a:lstStyle/>
          <a:p>
            <a:pPr defTabSz="914400">
              <a:spcBef>
                <a:spcPct val="0"/>
              </a:spcBef>
              <a:defRPr/>
            </a:pPr>
            <a:r>
              <a:rPr lang="cs-CZ" sz="4400" dirty="0">
                <a:solidFill>
                  <a:schemeClr val="tx2"/>
                </a:solidFill>
                <a:latin typeface="Abadi" panose="020B0604020104020204" pitchFamily="34" charset="0"/>
                <a:ea typeface="+mj-ea"/>
                <a:cs typeface="Arial" pitchFamily="34" charset="0"/>
              </a:rPr>
              <a:t>Psychiatrické vyšetření</a:t>
            </a:r>
            <a:br>
              <a:rPr lang="cs-CZ" sz="4400" dirty="0">
                <a:solidFill>
                  <a:schemeClr val="tx2"/>
                </a:solidFill>
                <a:latin typeface="Abadi" panose="020B0604020104020204" pitchFamily="34" charset="0"/>
                <a:ea typeface="+mj-ea"/>
                <a:cs typeface="Arial" pitchFamily="34" charset="0"/>
              </a:rPr>
            </a:br>
            <a:r>
              <a:rPr lang="cs-CZ" sz="3600" i="1" dirty="0">
                <a:solidFill>
                  <a:schemeClr val="tx2"/>
                </a:solidFill>
                <a:latin typeface="Abadi" panose="020B0604020104020204" pitchFamily="34" charset="0"/>
                <a:ea typeface="+mj-ea"/>
                <a:cs typeface="Arial" pitchFamily="34" charset="0"/>
              </a:rPr>
              <a:t>Přítomný stav psychický</a:t>
            </a:r>
          </a:p>
        </p:txBody>
      </p:sp>
    </p:spTree>
    <p:extLst>
      <p:ext uri="{BB962C8B-B14F-4D97-AF65-F5344CB8AC3E}">
        <p14:creationId xmlns:p14="http://schemas.microsoft.com/office/powerpoint/2010/main" val="5633505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981200" y="1816224"/>
            <a:ext cx="8229600" cy="4781128"/>
          </a:xfrm>
        </p:spPr>
        <p:txBody>
          <a:bodyPr>
            <a:normAutofit fontScale="92500" lnSpcReduction="20000"/>
          </a:bodyPr>
          <a:lstStyle/>
          <a:p>
            <a:pPr>
              <a:buNone/>
            </a:pPr>
            <a:r>
              <a:rPr lang="cs-CZ" dirty="0">
                <a:latin typeface="Abadi" panose="020B0604020104020204" pitchFamily="34" charset="0"/>
                <a:cs typeface="Arial" pitchFamily="34" charset="0"/>
              </a:rPr>
              <a:t>11) Paměť </a:t>
            </a:r>
          </a:p>
          <a:p>
            <a:pPr>
              <a:buNone/>
            </a:pPr>
            <a:r>
              <a:rPr lang="cs-CZ" dirty="0">
                <a:latin typeface="Abadi" panose="020B0604020104020204" pitchFamily="34" charset="0"/>
                <a:cs typeface="Arial" pitchFamily="34" charset="0"/>
              </a:rPr>
              <a:t>		dlouhodobá	– události v životě</a:t>
            </a:r>
          </a:p>
          <a:p>
            <a:pPr>
              <a:buNone/>
            </a:pPr>
            <a:r>
              <a:rPr lang="cs-CZ" dirty="0">
                <a:latin typeface="Abadi" panose="020B0604020104020204" pitchFamily="34" charset="0"/>
                <a:cs typeface="Arial" pitchFamily="34" charset="0"/>
              </a:rPr>
              <a:t>		krátkodobá	– schopnost vybavit si informace po 5 minutách</a:t>
            </a:r>
          </a:p>
          <a:p>
            <a:pPr>
              <a:buNone/>
            </a:pPr>
            <a:endParaRPr lang="cs-CZ" dirty="0">
              <a:latin typeface="Abadi" panose="020B0604020104020204" pitchFamily="34" charset="0"/>
              <a:cs typeface="Arial" pitchFamily="34" charset="0"/>
            </a:endParaRPr>
          </a:p>
          <a:p>
            <a:pPr>
              <a:buNone/>
            </a:pPr>
            <a:r>
              <a:rPr lang="cs-CZ" dirty="0">
                <a:latin typeface="Abadi" panose="020B0604020104020204" pitchFamily="34" charset="0"/>
                <a:cs typeface="Arial" pitchFamily="34" charset="0"/>
              </a:rPr>
              <a:t>12) Náhled (</a:t>
            </a:r>
            <a:r>
              <a:rPr lang="cs-CZ" dirty="0" err="1">
                <a:latin typeface="Abadi" panose="020B0604020104020204" pitchFamily="34" charset="0"/>
                <a:cs typeface="Arial" pitchFamily="34" charset="0"/>
              </a:rPr>
              <a:t>nosognozie</a:t>
            </a:r>
            <a:r>
              <a:rPr lang="cs-CZ" dirty="0">
                <a:latin typeface="Abadi" panose="020B0604020104020204" pitchFamily="34" charset="0"/>
                <a:cs typeface="Arial" pitchFamily="34" charset="0"/>
              </a:rPr>
              <a:t>)</a:t>
            </a:r>
          </a:p>
          <a:p>
            <a:pPr>
              <a:buNone/>
            </a:pPr>
            <a:r>
              <a:rPr lang="cs-CZ" dirty="0">
                <a:latin typeface="Abadi" panose="020B0604020104020204" pitchFamily="34" charset="0"/>
                <a:cs typeface="Arial" pitchFamily="34" charset="0"/>
              </a:rPr>
              <a:t>		pacientův postoj k situaci, onemocnění, léčbě, plány do budoucna</a:t>
            </a:r>
          </a:p>
          <a:p>
            <a:pPr>
              <a:buNone/>
            </a:pPr>
            <a:endParaRPr lang="cs-CZ" dirty="0">
              <a:latin typeface="Abadi" panose="020B0604020104020204" pitchFamily="34" charset="0"/>
              <a:cs typeface="Arial" pitchFamily="34" charset="0"/>
            </a:endParaRPr>
          </a:p>
          <a:p>
            <a:pPr>
              <a:buNone/>
            </a:pPr>
            <a:r>
              <a:rPr lang="cs-CZ" dirty="0">
                <a:latin typeface="Abadi" panose="020B0604020104020204" pitchFamily="34" charset="0"/>
                <a:cs typeface="Arial" pitchFamily="34" charset="0"/>
              </a:rPr>
              <a:t>13) Hodnověrnost</a:t>
            </a:r>
          </a:p>
          <a:p>
            <a:pPr>
              <a:buNone/>
            </a:pPr>
            <a:r>
              <a:rPr lang="cs-CZ" dirty="0">
                <a:latin typeface="Abadi" panose="020B0604020104020204" pitchFamily="34" charset="0"/>
                <a:cs typeface="Arial" pitchFamily="34" charset="0"/>
              </a:rPr>
              <a:t>		– simulace</a:t>
            </a:r>
          </a:p>
          <a:p>
            <a:pPr>
              <a:buNone/>
            </a:pPr>
            <a:r>
              <a:rPr lang="cs-CZ" dirty="0">
                <a:latin typeface="Abadi" panose="020B0604020104020204" pitchFamily="34" charset="0"/>
                <a:cs typeface="Arial" pitchFamily="34" charset="0"/>
              </a:rPr>
              <a:t>		– </a:t>
            </a:r>
            <a:r>
              <a:rPr lang="cs-CZ" dirty="0" err="1">
                <a:latin typeface="Abadi" panose="020B0604020104020204" pitchFamily="34" charset="0"/>
                <a:cs typeface="Arial" pitchFamily="34" charset="0"/>
              </a:rPr>
              <a:t>dissimulace</a:t>
            </a:r>
            <a:endParaRPr lang="cs-CZ" dirty="0">
              <a:latin typeface="Abadi" panose="020B0604020104020204" pitchFamily="34" charset="0"/>
              <a:cs typeface="Arial" pitchFamily="34" charset="0"/>
            </a:endParaRPr>
          </a:p>
          <a:p>
            <a:pPr>
              <a:buNone/>
            </a:pPr>
            <a:r>
              <a:rPr lang="cs-CZ" dirty="0">
                <a:latin typeface="Abadi" panose="020B0604020104020204" pitchFamily="34" charset="0"/>
                <a:cs typeface="Arial" pitchFamily="34" charset="0"/>
              </a:rPr>
              <a:t>		– ovlivnění výpovědí	– motivací (důchod)</a:t>
            </a:r>
          </a:p>
          <a:p>
            <a:pPr>
              <a:buNone/>
            </a:pPr>
            <a:r>
              <a:rPr lang="cs-CZ" dirty="0">
                <a:latin typeface="Abadi" panose="020B0604020104020204" pitchFamily="34" charset="0"/>
                <a:cs typeface="Arial" pitchFamily="34" charset="0"/>
              </a:rPr>
              <a:t>					– psychotický</a:t>
            </a:r>
          </a:p>
          <a:p>
            <a:pPr>
              <a:buNone/>
            </a:pPr>
            <a:r>
              <a:rPr lang="cs-CZ" dirty="0">
                <a:latin typeface="Abadi" panose="020B0604020104020204" pitchFamily="34" charset="0"/>
                <a:cs typeface="Arial" pitchFamily="34" charset="0"/>
              </a:rPr>
              <a:t>					– organický původ</a:t>
            </a:r>
          </a:p>
        </p:txBody>
      </p:sp>
      <p:sp>
        <p:nvSpPr>
          <p:cNvPr id="7" name="Nadpis 1"/>
          <p:cNvSpPr txBox="1">
            <a:spLocks/>
          </p:cNvSpPr>
          <p:nvPr/>
        </p:nvSpPr>
        <p:spPr>
          <a:xfrm>
            <a:off x="2133600" y="427038"/>
            <a:ext cx="8229600" cy="1143000"/>
          </a:xfrm>
          <a:prstGeom prst="rect">
            <a:avLst/>
          </a:prstGeom>
        </p:spPr>
        <p:txBody>
          <a:bodyPr vert="horz" lIns="91440" tIns="45720" rIns="91440" bIns="45720" rtlCol="0" anchor="ctr">
            <a:normAutofit fontScale="90000" lnSpcReduction="10000"/>
          </a:bodyPr>
          <a:lstStyle/>
          <a:p>
            <a:pPr defTabSz="914400">
              <a:spcBef>
                <a:spcPct val="0"/>
              </a:spcBef>
              <a:defRPr/>
            </a:pPr>
            <a:r>
              <a:rPr lang="cs-CZ" sz="4400" dirty="0">
                <a:solidFill>
                  <a:schemeClr val="tx2"/>
                </a:solidFill>
                <a:latin typeface="Abadi" panose="020B0604020104020204" pitchFamily="34" charset="0"/>
                <a:ea typeface="+mj-ea"/>
                <a:cs typeface="Arial" pitchFamily="34" charset="0"/>
              </a:rPr>
              <a:t>Psychiatrické vyšetření</a:t>
            </a:r>
            <a:br>
              <a:rPr lang="cs-CZ" sz="4400" dirty="0">
                <a:solidFill>
                  <a:schemeClr val="tx2"/>
                </a:solidFill>
                <a:latin typeface="Abadi" panose="020B0604020104020204" pitchFamily="34" charset="0"/>
                <a:ea typeface="+mj-ea"/>
                <a:cs typeface="Arial" pitchFamily="34" charset="0"/>
              </a:rPr>
            </a:br>
            <a:r>
              <a:rPr lang="cs-CZ" sz="3600" i="1" dirty="0">
                <a:solidFill>
                  <a:schemeClr val="tx2"/>
                </a:solidFill>
                <a:latin typeface="Abadi" panose="020B0604020104020204" pitchFamily="34" charset="0"/>
                <a:ea typeface="+mj-ea"/>
                <a:cs typeface="Arial" pitchFamily="34" charset="0"/>
              </a:rPr>
              <a:t>Přítomný stav psychický</a:t>
            </a:r>
          </a:p>
        </p:txBody>
      </p:sp>
    </p:spTree>
    <p:extLst>
      <p:ext uri="{BB962C8B-B14F-4D97-AF65-F5344CB8AC3E}">
        <p14:creationId xmlns:p14="http://schemas.microsoft.com/office/powerpoint/2010/main" val="21253997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A5EF39-3754-4837-82EA-D4378B5A0240}"/>
              </a:ext>
            </a:extLst>
          </p:cNvPr>
          <p:cNvSpPr>
            <a:spLocks noGrp="1"/>
          </p:cNvSpPr>
          <p:nvPr>
            <p:ph type="title"/>
          </p:nvPr>
        </p:nvSpPr>
        <p:spPr/>
        <p:txBody>
          <a:bodyPr/>
          <a:lstStyle/>
          <a:p>
            <a:r>
              <a:rPr lang="cs-CZ" altLang="cs-CZ" sz="4000" dirty="0">
                <a:latin typeface="Abadi" panose="020B0604020104020204" pitchFamily="34" charset="0"/>
              </a:rPr>
              <a:t>Akutní neklid a agitovanost</a:t>
            </a:r>
            <a:endParaRPr lang="cs-CZ" dirty="0">
              <a:latin typeface="Abadi" panose="020B0604020104020204" pitchFamily="34" charset="0"/>
            </a:endParaRPr>
          </a:p>
        </p:txBody>
      </p:sp>
      <p:sp>
        <p:nvSpPr>
          <p:cNvPr id="3" name="Zástupný obsah 2">
            <a:extLst>
              <a:ext uri="{FF2B5EF4-FFF2-40B4-BE49-F238E27FC236}">
                <a16:creationId xmlns:a16="http://schemas.microsoft.com/office/drawing/2014/main" id="{9CFCB5EF-CA68-44C4-A77C-4F92C8C11DB7}"/>
              </a:ext>
            </a:extLst>
          </p:cNvPr>
          <p:cNvSpPr>
            <a:spLocks noGrp="1"/>
          </p:cNvSpPr>
          <p:nvPr>
            <p:ph idx="1"/>
          </p:nvPr>
        </p:nvSpPr>
        <p:spPr>
          <a:xfrm>
            <a:off x="913795" y="2170992"/>
            <a:ext cx="10353762" cy="4058751"/>
          </a:xfrm>
        </p:spPr>
        <p:txBody>
          <a:bodyPr/>
          <a:lstStyle/>
          <a:p>
            <a:r>
              <a:rPr lang="cs-CZ" altLang="cs-CZ" dirty="0">
                <a:latin typeface="Abadi" panose="020B0604020104020204" pitchFamily="34" charset="0"/>
              </a:rPr>
              <a:t>A. je bezcílná psychomotorická aktivita vycházející z psychického nebo fyzického neklidu.</a:t>
            </a:r>
          </a:p>
          <a:p>
            <a:r>
              <a:rPr lang="cs-CZ" altLang="cs-CZ" dirty="0">
                <a:latin typeface="Abadi" panose="020B0604020104020204" pitchFamily="34" charset="0"/>
              </a:rPr>
              <a:t>Dominantními projevy jsou motorický neklid, zvýšená reaktivita na zevní nebo vnitřní stimuly, podrážděnost, nepřiléhavost a obvykle neúčelná verbální nebo pohybová aktivita.</a:t>
            </a:r>
          </a:p>
          <a:p>
            <a:r>
              <a:rPr lang="cs-CZ" altLang="cs-CZ" dirty="0">
                <a:latin typeface="Abadi" panose="020B0604020104020204" pitchFamily="34" charset="0"/>
              </a:rPr>
              <a:t>Snadno se vystupňuje do agrese (verbální či fyzické) vůči věcem nebo lidem. Oběťmi násilí jsou rod. příslušníci, zdravotnický personál, </a:t>
            </a:r>
            <a:r>
              <a:rPr lang="cs-CZ" altLang="cs-CZ" dirty="0" err="1">
                <a:latin typeface="Abadi" panose="020B0604020104020204" pitchFamily="34" charset="0"/>
              </a:rPr>
              <a:t>ost</a:t>
            </a:r>
            <a:r>
              <a:rPr lang="cs-CZ" altLang="cs-CZ" dirty="0">
                <a:latin typeface="Abadi" panose="020B0604020104020204" pitchFamily="34" charset="0"/>
              </a:rPr>
              <a:t>. pacienti </a:t>
            </a:r>
          </a:p>
          <a:p>
            <a:endParaRPr lang="cs-CZ" dirty="0"/>
          </a:p>
        </p:txBody>
      </p:sp>
    </p:spTree>
    <p:extLst>
      <p:ext uri="{BB962C8B-B14F-4D97-AF65-F5344CB8AC3E}">
        <p14:creationId xmlns:p14="http://schemas.microsoft.com/office/powerpoint/2010/main" val="21721934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a:extLst>
              <a:ext uri="{FF2B5EF4-FFF2-40B4-BE49-F238E27FC236}">
                <a16:creationId xmlns:a16="http://schemas.microsoft.com/office/drawing/2014/main" id="{BCE06756-7E8B-4A8A-8B97-4FB999155D7D}"/>
              </a:ext>
            </a:extLst>
          </p:cNvPr>
          <p:cNvSpPr>
            <a:spLocks noGrp="1"/>
          </p:cNvSpPr>
          <p:nvPr>
            <p:ph type="title"/>
          </p:nvPr>
        </p:nvSpPr>
        <p:spPr/>
        <p:txBody>
          <a:bodyPr/>
          <a:lstStyle/>
          <a:p>
            <a:r>
              <a:rPr lang="cs-CZ" altLang="cs-CZ" sz="3600" dirty="0">
                <a:latin typeface="Abadi" panose="020B0604020104020204" pitchFamily="34" charset="0"/>
              </a:rPr>
              <a:t>Akutní neklid a agitovanost</a:t>
            </a:r>
          </a:p>
        </p:txBody>
      </p:sp>
      <p:sp>
        <p:nvSpPr>
          <p:cNvPr id="9219" name="Zástupný symbol pro obsah 2">
            <a:extLst>
              <a:ext uri="{FF2B5EF4-FFF2-40B4-BE49-F238E27FC236}">
                <a16:creationId xmlns:a16="http://schemas.microsoft.com/office/drawing/2014/main" id="{56E522DE-CABE-425B-9E15-6A4EA257085A}"/>
              </a:ext>
            </a:extLst>
          </p:cNvPr>
          <p:cNvSpPr>
            <a:spLocks noGrp="1"/>
          </p:cNvSpPr>
          <p:nvPr>
            <p:ph idx="1"/>
          </p:nvPr>
        </p:nvSpPr>
        <p:spPr>
          <a:xfrm>
            <a:off x="913795" y="1975047"/>
            <a:ext cx="10353762" cy="4058751"/>
          </a:xfrm>
        </p:spPr>
        <p:txBody>
          <a:bodyPr/>
          <a:lstStyle/>
          <a:p>
            <a:r>
              <a:rPr lang="cs-CZ" altLang="cs-CZ" dirty="0">
                <a:latin typeface="Abadi" panose="020B0604020104020204" pitchFamily="34" charset="0"/>
              </a:rPr>
              <a:t>Projevy neklidu a agitovanosti, bez ohledu na jejich etiologii, patří mezi mimořádné situace jak v podmínkách psychiatrického oddělení, tak i v ostatních </a:t>
            </a:r>
            <a:r>
              <a:rPr lang="cs-CZ" altLang="cs-CZ" dirty="0" err="1">
                <a:latin typeface="Abadi" panose="020B0604020104020204" pitchFamily="34" charset="0"/>
              </a:rPr>
              <a:t>zdr</a:t>
            </a:r>
            <a:r>
              <a:rPr lang="cs-CZ" altLang="cs-CZ" dirty="0">
                <a:latin typeface="Abadi" panose="020B0604020104020204" pitchFamily="34" charset="0"/>
              </a:rPr>
              <a:t>. zařízeních. Ve většině případů pacient nespolupracuje, s vyšetřením či terapií nesouhlasí a vše se tedy uskutečňuje proti jeho vůli.</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a:extLst>
              <a:ext uri="{FF2B5EF4-FFF2-40B4-BE49-F238E27FC236}">
                <a16:creationId xmlns:a16="http://schemas.microsoft.com/office/drawing/2014/main" id="{6B0FE001-4DF9-4BF9-AC29-7E8678EA4F36}"/>
              </a:ext>
            </a:extLst>
          </p:cNvPr>
          <p:cNvSpPr>
            <a:spLocks noGrp="1"/>
          </p:cNvSpPr>
          <p:nvPr>
            <p:ph type="title"/>
          </p:nvPr>
        </p:nvSpPr>
        <p:spPr/>
        <p:txBody>
          <a:bodyPr/>
          <a:lstStyle/>
          <a:p>
            <a:r>
              <a:rPr lang="cs-CZ" altLang="cs-CZ" sz="3600" dirty="0">
                <a:latin typeface="Abadi" panose="020B0604020104020204" pitchFamily="34" charset="0"/>
              </a:rPr>
              <a:t>Akutní neklid a agitovanost</a:t>
            </a:r>
          </a:p>
        </p:txBody>
      </p:sp>
      <p:sp>
        <p:nvSpPr>
          <p:cNvPr id="3" name="Zástupný symbol pro obsah 2">
            <a:extLst>
              <a:ext uri="{FF2B5EF4-FFF2-40B4-BE49-F238E27FC236}">
                <a16:creationId xmlns:a16="http://schemas.microsoft.com/office/drawing/2014/main" id="{7953D81E-CB46-4F20-9813-44F3685ED761}"/>
              </a:ext>
            </a:extLst>
          </p:cNvPr>
          <p:cNvSpPr>
            <a:spLocks noGrp="1"/>
          </p:cNvSpPr>
          <p:nvPr>
            <p:ph idx="1"/>
          </p:nvPr>
        </p:nvSpPr>
        <p:spPr/>
        <p:txBody>
          <a:bodyPr rtlCol="0">
            <a:normAutofit/>
          </a:bodyPr>
          <a:lstStyle/>
          <a:p>
            <a:pPr>
              <a:spcAft>
                <a:spcPts val="0"/>
              </a:spcAft>
              <a:defRPr/>
            </a:pPr>
            <a:r>
              <a:rPr lang="cs-CZ" dirty="0">
                <a:latin typeface="Abadi" panose="020B0604020104020204" pitchFamily="34" charset="0"/>
              </a:rPr>
              <a:t>Primární je zajistit bezpečí nemocného, personálu, ostatních přítomných</a:t>
            </a:r>
          </a:p>
          <a:p>
            <a:pPr>
              <a:spcAft>
                <a:spcPts val="0"/>
              </a:spcAft>
              <a:defRPr/>
            </a:pPr>
            <a:r>
              <a:rPr lang="cs-CZ" dirty="0">
                <a:latin typeface="Abadi" panose="020B0604020104020204" pitchFamily="34" charset="0"/>
              </a:rPr>
              <a:t>z dosahu pacienta odstranit předměty (zbraň)</a:t>
            </a:r>
          </a:p>
          <a:p>
            <a:pPr>
              <a:spcAft>
                <a:spcPts val="0"/>
              </a:spcAft>
              <a:defRPr/>
            </a:pPr>
            <a:r>
              <a:rPr lang="cs-CZ" dirty="0">
                <a:latin typeface="Abadi" panose="020B0604020104020204" pitchFamily="34" charset="0"/>
              </a:rPr>
              <a:t>zabezpečení pacientů okolo</a:t>
            </a:r>
          </a:p>
          <a:p>
            <a:pPr>
              <a:spcAft>
                <a:spcPts val="0"/>
              </a:spcAft>
              <a:defRPr/>
            </a:pPr>
            <a:r>
              <a:rPr lang="cs-CZ" dirty="0">
                <a:latin typeface="Abadi" panose="020B0604020104020204" pitchFamily="34" charset="0"/>
              </a:rPr>
              <a:t>dostatek personálu (5)</a:t>
            </a:r>
          </a:p>
          <a:p>
            <a:pPr>
              <a:spcAft>
                <a:spcPts val="0"/>
              </a:spcAft>
              <a:defRPr/>
            </a:pPr>
            <a:r>
              <a:rPr lang="cs-CZ" dirty="0">
                <a:latin typeface="Abadi" panose="020B0604020104020204" pitchFamily="34" charset="0"/>
              </a:rPr>
              <a:t>neotáčet se zády k agitovanému</a:t>
            </a:r>
          </a:p>
          <a:p>
            <a:pPr>
              <a:spcAft>
                <a:spcPts val="0"/>
              </a:spcAft>
              <a:defRPr/>
            </a:pPr>
            <a:r>
              <a:rPr lang="cs-CZ" dirty="0">
                <a:latin typeface="Abadi" panose="020B0604020104020204" pitchFamily="34" charset="0"/>
              </a:rPr>
              <a:t>tichý, klidný hlas</a:t>
            </a:r>
          </a:p>
          <a:p>
            <a:pPr>
              <a:spcAft>
                <a:spcPts val="0"/>
              </a:spcAft>
              <a:defRPr/>
            </a:pPr>
            <a:r>
              <a:rPr lang="cs-CZ" dirty="0">
                <a:latin typeface="Abadi" panose="020B0604020104020204" pitchFamily="34" charset="0"/>
              </a:rPr>
              <a:t>vyptáváme se na jeho potřeby, dáváme prostor k vyjádření obav a přání</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a:extLst>
              <a:ext uri="{FF2B5EF4-FFF2-40B4-BE49-F238E27FC236}">
                <a16:creationId xmlns:a16="http://schemas.microsoft.com/office/drawing/2014/main" id="{5B5DEC6F-24EF-40AF-9373-B4776860E7ED}"/>
              </a:ext>
            </a:extLst>
          </p:cNvPr>
          <p:cNvSpPr>
            <a:spLocks noGrp="1"/>
          </p:cNvSpPr>
          <p:nvPr>
            <p:ph type="title"/>
          </p:nvPr>
        </p:nvSpPr>
        <p:spPr/>
        <p:txBody>
          <a:bodyPr/>
          <a:lstStyle/>
          <a:p>
            <a:r>
              <a:rPr lang="cs-CZ" altLang="cs-CZ" sz="3600" dirty="0">
                <a:latin typeface="Abadi" panose="020B0604020104020204" pitchFamily="34" charset="0"/>
              </a:rPr>
              <a:t>Akutní neklid a agitovanost</a:t>
            </a:r>
          </a:p>
        </p:txBody>
      </p:sp>
      <p:sp>
        <p:nvSpPr>
          <p:cNvPr id="3" name="Zástupný symbol pro obsah 2">
            <a:extLst>
              <a:ext uri="{FF2B5EF4-FFF2-40B4-BE49-F238E27FC236}">
                <a16:creationId xmlns:a16="http://schemas.microsoft.com/office/drawing/2014/main" id="{83A011F8-9230-4043-B6CE-15DAA9530FE9}"/>
              </a:ext>
            </a:extLst>
          </p:cNvPr>
          <p:cNvSpPr>
            <a:spLocks noGrp="1"/>
          </p:cNvSpPr>
          <p:nvPr>
            <p:ph idx="1"/>
          </p:nvPr>
        </p:nvSpPr>
        <p:spPr/>
        <p:txBody>
          <a:bodyPr rtlCol="0">
            <a:normAutofit/>
          </a:bodyPr>
          <a:lstStyle/>
          <a:p>
            <a:pPr>
              <a:spcAft>
                <a:spcPts val="0"/>
              </a:spcAft>
              <a:buFont typeface="Wingdings" panose="05000000000000000000" pitchFamily="2" charset="2"/>
              <a:buChar char="v"/>
              <a:defRPr/>
            </a:pPr>
            <a:r>
              <a:rPr lang="cs-CZ" dirty="0">
                <a:latin typeface="Abadi" panose="020B0604020104020204" pitchFamily="34" charset="0"/>
              </a:rPr>
              <a:t>navázat oční kontakt, připraveni ho ukončit, pokud to pacienta znervózňuje</a:t>
            </a:r>
          </a:p>
          <a:p>
            <a:pPr>
              <a:spcAft>
                <a:spcPts val="0"/>
              </a:spcAft>
              <a:buFont typeface="Wingdings" pitchFamily="2" charset="2"/>
              <a:buChar char="Ø"/>
              <a:defRPr/>
            </a:pPr>
            <a:r>
              <a:rPr lang="cs-CZ" dirty="0">
                <a:latin typeface="Abadi" panose="020B0604020104020204" pitchFamily="34" charset="0"/>
              </a:rPr>
              <a:t>získat dostatečnou převahu a fyzickou kontrolu nad neklidným a agresivním pacientem</a:t>
            </a:r>
          </a:p>
          <a:p>
            <a:pPr>
              <a:spcAft>
                <a:spcPts val="0"/>
              </a:spcAft>
              <a:buFont typeface="Wingdings" pitchFamily="2" charset="2"/>
              <a:buChar char="Ø"/>
              <a:defRPr/>
            </a:pPr>
            <a:r>
              <a:rPr lang="cs-CZ" dirty="0">
                <a:latin typeface="Abadi" panose="020B0604020104020204" pitchFamily="34" charset="0"/>
              </a:rPr>
              <a:t>fyzické omezení (kurty, fixační a ochranné pásy) lze použít v případě, že pacient představuje bezprostřední nebezpečí pro sebe nebo pro ostatní</a:t>
            </a:r>
          </a:p>
          <a:p>
            <a:pPr>
              <a:spcAft>
                <a:spcPts val="0"/>
              </a:spcAft>
              <a:buFont typeface="Wingdings" pitchFamily="2" charset="2"/>
              <a:buChar char="Ø"/>
              <a:defRPr/>
            </a:pPr>
            <a:r>
              <a:rPr lang="cs-CZ" dirty="0">
                <a:latin typeface="Abadi" panose="020B0604020104020204" pitchFamily="34" charset="0"/>
              </a:rPr>
              <a:t>fyzické omezení lze použít k zahájení farmakoterapie a k základnímu vyšetření (somatické, laboratorní, přístrojové)</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a:extLst>
              <a:ext uri="{FF2B5EF4-FFF2-40B4-BE49-F238E27FC236}">
                <a16:creationId xmlns:a16="http://schemas.microsoft.com/office/drawing/2014/main" id="{E96FDCF8-387C-4920-A059-6354B443B515}"/>
              </a:ext>
            </a:extLst>
          </p:cNvPr>
          <p:cNvSpPr>
            <a:spLocks noGrp="1"/>
          </p:cNvSpPr>
          <p:nvPr>
            <p:ph type="title"/>
          </p:nvPr>
        </p:nvSpPr>
        <p:spPr/>
        <p:txBody>
          <a:bodyPr/>
          <a:lstStyle/>
          <a:p>
            <a:r>
              <a:rPr lang="cs-CZ" altLang="cs-CZ" sz="3600" dirty="0">
                <a:latin typeface="Abadi" panose="020B0604020104020204" pitchFamily="34" charset="0"/>
              </a:rPr>
              <a:t>Agitovaný pacient</a:t>
            </a:r>
          </a:p>
        </p:txBody>
      </p:sp>
      <p:sp>
        <p:nvSpPr>
          <p:cNvPr id="4" name="Obdélník 3">
            <a:extLst>
              <a:ext uri="{FF2B5EF4-FFF2-40B4-BE49-F238E27FC236}">
                <a16:creationId xmlns:a16="http://schemas.microsoft.com/office/drawing/2014/main" id="{68AC0836-D4C7-465E-A8E8-4F4A80AE19F2}"/>
              </a:ext>
            </a:extLst>
          </p:cNvPr>
          <p:cNvSpPr/>
          <p:nvPr/>
        </p:nvSpPr>
        <p:spPr>
          <a:xfrm>
            <a:off x="2208213" y="1557338"/>
            <a:ext cx="2951162" cy="107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latin typeface="Abadi" panose="020B0604020104020204" pitchFamily="34" charset="0"/>
              </a:rPr>
              <a:t>NEFARMAKOLOGICKÁ INTERVENCE</a:t>
            </a:r>
          </a:p>
          <a:p>
            <a:pPr algn="ctr">
              <a:defRPr/>
            </a:pPr>
            <a:r>
              <a:rPr lang="cs-CZ" sz="1400" dirty="0">
                <a:latin typeface="Abadi" panose="020B0604020104020204" pitchFamily="34" charset="0"/>
              </a:rPr>
              <a:t>Redukce stimulů, ventilovat pocity, verbální zklidnění</a:t>
            </a:r>
          </a:p>
        </p:txBody>
      </p:sp>
      <p:sp>
        <p:nvSpPr>
          <p:cNvPr id="5" name="Obdélník 4">
            <a:extLst>
              <a:ext uri="{FF2B5EF4-FFF2-40B4-BE49-F238E27FC236}">
                <a16:creationId xmlns:a16="http://schemas.microsoft.com/office/drawing/2014/main" id="{D127B052-1A89-47BA-BAE9-9DB8C0DF86A7}"/>
              </a:ext>
            </a:extLst>
          </p:cNvPr>
          <p:cNvSpPr/>
          <p:nvPr/>
        </p:nvSpPr>
        <p:spPr>
          <a:xfrm>
            <a:off x="7032626" y="1557338"/>
            <a:ext cx="2951163" cy="107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latin typeface="Abadi" panose="020B0604020104020204" pitchFamily="34" charset="0"/>
              </a:rPr>
              <a:t>FARMAKOLOGICKÁ INTERVENCE</a:t>
            </a:r>
          </a:p>
          <a:p>
            <a:pPr algn="ctr">
              <a:defRPr/>
            </a:pPr>
            <a:r>
              <a:rPr lang="cs-CZ" sz="1400" dirty="0">
                <a:latin typeface="Abadi" panose="020B0604020104020204" pitchFamily="34" charset="0"/>
              </a:rPr>
              <a:t>Včasná</a:t>
            </a:r>
            <a:r>
              <a:rPr lang="en-US" sz="1400" dirty="0">
                <a:latin typeface="Abadi" panose="020B0604020104020204" pitchFamily="34" charset="0"/>
              </a:rPr>
              <a:t>;</a:t>
            </a:r>
            <a:r>
              <a:rPr lang="cs-CZ" sz="1400" dirty="0">
                <a:latin typeface="Abadi" panose="020B0604020104020204" pitchFamily="34" charset="0"/>
              </a:rPr>
              <a:t> vyšetřit somatický stav</a:t>
            </a:r>
          </a:p>
        </p:txBody>
      </p:sp>
      <p:sp>
        <p:nvSpPr>
          <p:cNvPr id="6" name="Zaoblený obdélník 5">
            <a:extLst>
              <a:ext uri="{FF2B5EF4-FFF2-40B4-BE49-F238E27FC236}">
                <a16:creationId xmlns:a16="http://schemas.microsoft.com/office/drawing/2014/main" id="{0518D984-4103-4A18-9FA0-4BCEF864C7FC}"/>
              </a:ext>
            </a:extLst>
          </p:cNvPr>
          <p:cNvSpPr/>
          <p:nvPr/>
        </p:nvSpPr>
        <p:spPr>
          <a:xfrm>
            <a:off x="2495550" y="2946725"/>
            <a:ext cx="2305050" cy="936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solidFill>
                  <a:srgbClr val="FFFF00"/>
                </a:solidFill>
                <a:latin typeface="Abadi" panose="020B0604020104020204" pitchFamily="34" charset="0"/>
              </a:rPr>
              <a:t>Zůstává nebezpečný sobě nebo ostatním?</a:t>
            </a:r>
          </a:p>
        </p:txBody>
      </p:sp>
      <p:sp>
        <p:nvSpPr>
          <p:cNvPr id="7" name="Zaoblený obdélník 6">
            <a:extLst>
              <a:ext uri="{FF2B5EF4-FFF2-40B4-BE49-F238E27FC236}">
                <a16:creationId xmlns:a16="http://schemas.microsoft.com/office/drawing/2014/main" id="{2CB76635-6D6F-4F04-9133-E5B312B9549A}"/>
              </a:ext>
            </a:extLst>
          </p:cNvPr>
          <p:cNvSpPr/>
          <p:nvPr/>
        </p:nvSpPr>
        <p:spPr>
          <a:xfrm>
            <a:off x="7464426" y="2924176"/>
            <a:ext cx="2303463" cy="936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latin typeface="Abadi" panose="020B0604020104020204" pitchFamily="34" charset="0"/>
              </a:rPr>
              <a:t>Abstinenční </a:t>
            </a:r>
            <a:r>
              <a:rPr lang="cs-CZ" dirty="0" err="1">
                <a:latin typeface="Abadi" panose="020B0604020104020204" pitchFamily="34" charset="0"/>
              </a:rPr>
              <a:t>sy</a:t>
            </a:r>
            <a:r>
              <a:rPr lang="cs-CZ" dirty="0">
                <a:latin typeface="Abadi" panose="020B0604020104020204" pitchFamily="34" charset="0"/>
              </a:rPr>
              <a:t> z odnětí alkoholu nebo sedativ?</a:t>
            </a:r>
          </a:p>
        </p:txBody>
      </p:sp>
      <p:sp>
        <p:nvSpPr>
          <p:cNvPr id="8" name="Obdélník 7">
            <a:extLst>
              <a:ext uri="{FF2B5EF4-FFF2-40B4-BE49-F238E27FC236}">
                <a16:creationId xmlns:a16="http://schemas.microsoft.com/office/drawing/2014/main" id="{D7748BD7-30CE-4F3F-96B9-55DEB9A71187}"/>
              </a:ext>
            </a:extLst>
          </p:cNvPr>
          <p:cNvSpPr/>
          <p:nvPr/>
        </p:nvSpPr>
        <p:spPr>
          <a:xfrm>
            <a:off x="2135189" y="4365625"/>
            <a:ext cx="2808287" cy="935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latin typeface="Abadi" panose="020B0604020104020204" pitchFamily="34" charset="0"/>
              </a:rPr>
              <a:t>Izolace nebo omezení v lůžku</a:t>
            </a:r>
          </a:p>
        </p:txBody>
      </p:sp>
      <p:sp>
        <p:nvSpPr>
          <p:cNvPr id="9" name="Obdélník 8">
            <a:extLst>
              <a:ext uri="{FF2B5EF4-FFF2-40B4-BE49-F238E27FC236}">
                <a16:creationId xmlns:a16="http://schemas.microsoft.com/office/drawing/2014/main" id="{0DD1711F-509A-4788-A954-DA09857654A4}"/>
              </a:ext>
            </a:extLst>
          </p:cNvPr>
          <p:cNvSpPr/>
          <p:nvPr/>
        </p:nvSpPr>
        <p:spPr>
          <a:xfrm>
            <a:off x="7248525" y="4365625"/>
            <a:ext cx="2808288" cy="935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latin typeface="Abadi" panose="020B0604020104020204" pitchFamily="34" charset="0"/>
              </a:rPr>
              <a:t>Diazepam, </a:t>
            </a:r>
            <a:r>
              <a:rPr lang="cs-CZ" dirty="0" err="1">
                <a:latin typeface="Abadi" panose="020B0604020104020204" pitchFamily="34" charset="0"/>
              </a:rPr>
              <a:t>tiaprid</a:t>
            </a:r>
            <a:r>
              <a:rPr lang="cs-CZ" dirty="0">
                <a:latin typeface="Abadi" panose="020B0604020104020204" pitchFamily="34" charset="0"/>
              </a:rPr>
              <a:t>, </a:t>
            </a:r>
            <a:r>
              <a:rPr lang="cs-CZ" dirty="0" err="1">
                <a:latin typeface="Abadi" panose="020B0604020104020204" pitchFamily="34" charset="0"/>
              </a:rPr>
              <a:t>lorazepam</a:t>
            </a:r>
            <a:r>
              <a:rPr lang="cs-CZ" dirty="0">
                <a:latin typeface="Abadi" panose="020B0604020104020204" pitchFamily="34" charset="0"/>
              </a:rPr>
              <a:t> p. o. / i. m.</a:t>
            </a:r>
          </a:p>
        </p:txBody>
      </p:sp>
      <p:sp>
        <p:nvSpPr>
          <p:cNvPr id="10" name="Obdélník 9">
            <a:extLst>
              <a:ext uri="{FF2B5EF4-FFF2-40B4-BE49-F238E27FC236}">
                <a16:creationId xmlns:a16="http://schemas.microsoft.com/office/drawing/2014/main" id="{1D87BB74-614D-4CC6-83EC-CCA07170B9FA}"/>
              </a:ext>
            </a:extLst>
          </p:cNvPr>
          <p:cNvSpPr/>
          <p:nvPr/>
        </p:nvSpPr>
        <p:spPr>
          <a:xfrm>
            <a:off x="4367214" y="5661025"/>
            <a:ext cx="3457575"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buFontTx/>
              <a:buAutoNum type="arabicPeriod"/>
              <a:defRPr/>
            </a:pPr>
            <a:r>
              <a:rPr lang="cs-CZ" sz="1600" dirty="0">
                <a:latin typeface="Abadi" panose="020B0604020104020204" pitchFamily="34" charset="0"/>
              </a:rPr>
              <a:t>volba: atypická AP p. o. / i. m.</a:t>
            </a:r>
          </a:p>
          <a:p>
            <a:pPr marL="342900" indent="-342900" algn="ctr">
              <a:buFontTx/>
              <a:buAutoNum type="arabicPeriod"/>
              <a:defRPr/>
            </a:pPr>
            <a:r>
              <a:rPr lang="cs-CZ" sz="1600" dirty="0">
                <a:latin typeface="Abadi" panose="020B0604020104020204" pitchFamily="34" charset="0"/>
              </a:rPr>
              <a:t> volba: </a:t>
            </a:r>
            <a:r>
              <a:rPr lang="cs-CZ" sz="1600" dirty="0" err="1">
                <a:latin typeface="Abadi" panose="020B0604020104020204" pitchFamily="34" charset="0"/>
              </a:rPr>
              <a:t>haloperidol</a:t>
            </a:r>
            <a:r>
              <a:rPr lang="cs-CZ" sz="1600" dirty="0">
                <a:latin typeface="Abadi" panose="020B0604020104020204" pitchFamily="34" charset="0"/>
              </a:rPr>
              <a:t> p. o. / i. m. (+ </a:t>
            </a:r>
            <a:r>
              <a:rPr lang="cs-CZ" sz="1600" dirty="0" err="1">
                <a:latin typeface="Abadi" panose="020B0604020104020204" pitchFamily="34" charset="0"/>
              </a:rPr>
              <a:t>benzodiazepiny</a:t>
            </a:r>
            <a:r>
              <a:rPr lang="cs-CZ" sz="1600" dirty="0">
                <a:latin typeface="Abadi" panose="020B0604020104020204" pitchFamily="34" charset="0"/>
              </a:rPr>
              <a:t>)</a:t>
            </a:r>
          </a:p>
        </p:txBody>
      </p:sp>
      <p:sp>
        <p:nvSpPr>
          <p:cNvPr id="12298" name="TextovéPole 10">
            <a:extLst>
              <a:ext uri="{FF2B5EF4-FFF2-40B4-BE49-F238E27FC236}">
                <a16:creationId xmlns:a16="http://schemas.microsoft.com/office/drawing/2014/main" id="{490C8E3A-DE16-44D9-9D07-42BCA7EE6C99}"/>
              </a:ext>
            </a:extLst>
          </p:cNvPr>
          <p:cNvSpPr txBox="1">
            <a:spLocks noChangeArrowheads="1"/>
          </p:cNvSpPr>
          <p:nvPr/>
        </p:nvSpPr>
        <p:spPr bwMode="auto">
          <a:xfrm>
            <a:off x="8399463" y="6524625"/>
            <a:ext cx="2089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cs-CZ" altLang="cs-CZ" sz="1100"/>
              <a:t>Upraveno podle: Citrome, 2002.</a:t>
            </a:r>
          </a:p>
        </p:txBody>
      </p:sp>
      <p:sp>
        <p:nvSpPr>
          <p:cNvPr id="16" name="Šipka doprava 15">
            <a:extLst>
              <a:ext uri="{FF2B5EF4-FFF2-40B4-BE49-F238E27FC236}">
                <a16:creationId xmlns:a16="http://schemas.microsoft.com/office/drawing/2014/main" id="{340FC049-A845-4F21-AA43-C7574EA46571}"/>
              </a:ext>
            </a:extLst>
          </p:cNvPr>
          <p:cNvSpPr/>
          <p:nvPr/>
        </p:nvSpPr>
        <p:spPr>
          <a:xfrm>
            <a:off x="4943475" y="3284538"/>
            <a:ext cx="2376488"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2300" name="TextovéPole 16">
            <a:extLst>
              <a:ext uri="{FF2B5EF4-FFF2-40B4-BE49-F238E27FC236}">
                <a16:creationId xmlns:a16="http://schemas.microsoft.com/office/drawing/2014/main" id="{A6DF4924-6EB7-4C38-9DC0-0259FE666D17}"/>
              </a:ext>
            </a:extLst>
          </p:cNvPr>
          <p:cNvSpPr txBox="1">
            <a:spLocks noChangeArrowheads="1"/>
          </p:cNvSpPr>
          <p:nvPr/>
        </p:nvSpPr>
        <p:spPr bwMode="auto">
          <a:xfrm>
            <a:off x="5880101" y="2997200"/>
            <a:ext cx="7921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cs-CZ" altLang="cs-CZ"/>
              <a:t>Ne</a:t>
            </a:r>
          </a:p>
        </p:txBody>
      </p:sp>
      <p:sp>
        <p:nvSpPr>
          <p:cNvPr id="18" name="Šipka dolů 17">
            <a:extLst>
              <a:ext uri="{FF2B5EF4-FFF2-40B4-BE49-F238E27FC236}">
                <a16:creationId xmlns:a16="http://schemas.microsoft.com/office/drawing/2014/main" id="{BD8A0FA4-DDE1-4D40-9858-F1BE8096B13E}"/>
              </a:ext>
            </a:extLst>
          </p:cNvPr>
          <p:cNvSpPr/>
          <p:nvPr/>
        </p:nvSpPr>
        <p:spPr>
          <a:xfrm>
            <a:off x="3432175" y="2636839"/>
            <a:ext cx="215900" cy="2873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9" name="Šipka dolů 18">
            <a:extLst>
              <a:ext uri="{FF2B5EF4-FFF2-40B4-BE49-F238E27FC236}">
                <a16:creationId xmlns:a16="http://schemas.microsoft.com/office/drawing/2014/main" id="{0A42FC25-5698-4705-B3F2-191163FF55A9}"/>
              </a:ext>
            </a:extLst>
          </p:cNvPr>
          <p:cNvSpPr/>
          <p:nvPr/>
        </p:nvSpPr>
        <p:spPr>
          <a:xfrm>
            <a:off x="3432175" y="3860801"/>
            <a:ext cx="215900" cy="504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2303" name="TextovéPole 19">
            <a:extLst>
              <a:ext uri="{FF2B5EF4-FFF2-40B4-BE49-F238E27FC236}">
                <a16:creationId xmlns:a16="http://schemas.microsoft.com/office/drawing/2014/main" id="{CB0667AE-AE5A-4F7A-9C85-6CBD77C703A1}"/>
              </a:ext>
            </a:extLst>
          </p:cNvPr>
          <p:cNvSpPr txBox="1">
            <a:spLocks noChangeArrowheads="1"/>
          </p:cNvSpPr>
          <p:nvPr/>
        </p:nvSpPr>
        <p:spPr bwMode="auto">
          <a:xfrm>
            <a:off x="2855913" y="3924300"/>
            <a:ext cx="576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cs-CZ" altLang="cs-CZ"/>
              <a:t>Ano</a:t>
            </a:r>
          </a:p>
        </p:txBody>
      </p:sp>
      <p:sp>
        <p:nvSpPr>
          <p:cNvPr id="22" name="Šipka dolů 21">
            <a:extLst>
              <a:ext uri="{FF2B5EF4-FFF2-40B4-BE49-F238E27FC236}">
                <a16:creationId xmlns:a16="http://schemas.microsoft.com/office/drawing/2014/main" id="{4E69C851-DCDA-46FB-9276-F4C69E58E36A}"/>
              </a:ext>
            </a:extLst>
          </p:cNvPr>
          <p:cNvSpPr/>
          <p:nvPr/>
        </p:nvSpPr>
        <p:spPr>
          <a:xfrm>
            <a:off x="8543925" y="2636839"/>
            <a:ext cx="215900" cy="2873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3" name="Šipka dolů 22">
            <a:extLst>
              <a:ext uri="{FF2B5EF4-FFF2-40B4-BE49-F238E27FC236}">
                <a16:creationId xmlns:a16="http://schemas.microsoft.com/office/drawing/2014/main" id="{09169922-323E-4D89-8B65-24F58D983E60}"/>
              </a:ext>
            </a:extLst>
          </p:cNvPr>
          <p:cNvSpPr/>
          <p:nvPr/>
        </p:nvSpPr>
        <p:spPr>
          <a:xfrm>
            <a:off x="8543925" y="3860801"/>
            <a:ext cx="215900" cy="504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2306" name="TextovéPole 23">
            <a:extLst>
              <a:ext uri="{FF2B5EF4-FFF2-40B4-BE49-F238E27FC236}">
                <a16:creationId xmlns:a16="http://schemas.microsoft.com/office/drawing/2014/main" id="{311DAD3C-A28F-4275-B566-0240D79A11B7}"/>
              </a:ext>
            </a:extLst>
          </p:cNvPr>
          <p:cNvSpPr txBox="1">
            <a:spLocks noChangeArrowheads="1"/>
          </p:cNvSpPr>
          <p:nvPr/>
        </p:nvSpPr>
        <p:spPr bwMode="auto">
          <a:xfrm>
            <a:off x="8759826" y="3924300"/>
            <a:ext cx="576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cs-CZ" altLang="cs-CZ"/>
              <a:t>Ano</a:t>
            </a:r>
          </a:p>
        </p:txBody>
      </p:sp>
      <p:sp>
        <p:nvSpPr>
          <p:cNvPr id="25" name="Šipka doprava 24">
            <a:extLst>
              <a:ext uri="{FF2B5EF4-FFF2-40B4-BE49-F238E27FC236}">
                <a16:creationId xmlns:a16="http://schemas.microsoft.com/office/drawing/2014/main" id="{19BD0766-CE3A-43F8-BA45-5C5FAB8D9F4B}"/>
              </a:ext>
            </a:extLst>
          </p:cNvPr>
          <p:cNvSpPr/>
          <p:nvPr/>
        </p:nvSpPr>
        <p:spPr>
          <a:xfrm>
            <a:off x="5015880" y="4005064"/>
            <a:ext cx="2376264" cy="216024"/>
          </a:xfrm>
          <a:prstGeom prst="rightArrow">
            <a:avLst/>
          </a:prstGeom>
          <a:scene3d>
            <a:camera prst="orthographicFront">
              <a:rot lat="0" lon="0" rev="1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6" name="Šipka doleva 25">
            <a:extLst>
              <a:ext uri="{FF2B5EF4-FFF2-40B4-BE49-F238E27FC236}">
                <a16:creationId xmlns:a16="http://schemas.microsoft.com/office/drawing/2014/main" id="{3989A636-319D-4E53-AE62-A25DFC54AF3D}"/>
              </a:ext>
            </a:extLst>
          </p:cNvPr>
          <p:cNvSpPr/>
          <p:nvPr/>
        </p:nvSpPr>
        <p:spPr>
          <a:xfrm>
            <a:off x="5159896" y="4653136"/>
            <a:ext cx="2592288" cy="216024"/>
          </a:xfrm>
          <a:prstGeom prst="leftArrow">
            <a:avLst/>
          </a:prstGeom>
          <a:scene3d>
            <a:camera prst="orthographicFront">
              <a:rot lat="0" lon="0" rev="2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2309" name="TextovéPole 27">
            <a:extLst>
              <a:ext uri="{FF2B5EF4-FFF2-40B4-BE49-F238E27FC236}">
                <a16:creationId xmlns:a16="http://schemas.microsoft.com/office/drawing/2014/main" id="{24166BFA-0AFF-4C9A-9162-43D8E0339F0D}"/>
              </a:ext>
            </a:extLst>
          </p:cNvPr>
          <p:cNvSpPr txBox="1">
            <a:spLocks noChangeArrowheads="1"/>
          </p:cNvSpPr>
          <p:nvPr/>
        </p:nvSpPr>
        <p:spPr bwMode="auto">
          <a:xfrm>
            <a:off x="6383338" y="4941888"/>
            <a:ext cx="792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cs-CZ" altLang="cs-CZ"/>
              <a:t>Ne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latin typeface="Abadi" panose="020B0604020104020204" pitchFamily="34" charset="0"/>
                <a:cs typeface="Arial" pitchFamily="34" charset="0"/>
              </a:rPr>
              <a:t>Porucha osobnosti</a:t>
            </a:r>
          </a:p>
        </p:txBody>
      </p:sp>
      <p:sp>
        <p:nvSpPr>
          <p:cNvPr id="3" name="Zástupný symbol pro obsah 2"/>
          <p:cNvSpPr>
            <a:spLocks noGrp="1"/>
          </p:cNvSpPr>
          <p:nvPr>
            <p:ph idx="1"/>
          </p:nvPr>
        </p:nvSpPr>
        <p:spPr/>
        <p:txBody>
          <a:bodyPr/>
          <a:lstStyle/>
          <a:p>
            <a:pPr marL="0" indent="0">
              <a:lnSpc>
                <a:spcPts val="2500"/>
              </a:lnSpc>
              <a:spcBef>
                <a:spcPts val="0"/>
              </a:spcBef>
              <a:buFontTx/>
              <a:buChar char="-"/>
            </a:pPr>
            <a:r>
              <a:rPr lang="cs-CZ" sz="2400" dirty="0">
                <a:latin typeface="Abadi" panose="020B0604020104020204" pitchFamily="34" charset="0"/>
                <a:cs typeface="Arial" pitchFamily="34" charset="0"/>
              </a:rPr>
              <a:t> trvalá vnitřní struktura a chování, které jsou zřetelně </a:t>
            </a:r>
          </a:p>
          <a:p>
            <a:pPr marL="0" indent="0">
              <a:lnSpc>
                <a:spcPts val="2500"/>
              </a:lnSpc>
              <a:spcBef>
                <a:spcPts val="0"/>
              </a:spcBef>
              <a:buNone/>
            </a:pPr>
            <a:r>
              <a:rPr lang="cs-CZ" sz="2400" dirty="0">
                <a:latin typeface="Abadi" panose="020B0604020104020204" pitchFamily="34" charset="0"/>
                <a:cs typeface="Arial" pitchFamily="34" charset="0"/>
              </a:rPr>
              <a:t>  odlišné od očekávaného chování a způsobují opakované </a:t>
            </a:r>
          </a:p>
          <a:p>
            <a:pPr marL="0" indent="0">
              <a:lnSpc>
                <a:spcPts val="2500"/>
              </a:lnSpc>
              <a:spcBef>
                <a:spcPts val="0"/>
              </a:spcBef>
              <a:buNone/>
            </a:pPr>
            <a:r>
              <a:rPr lang="cs-CZ" sz="2400" dirty="0">
                <a:latin typeface="Abadi" panose="020B0604020104020204" pitchFamily="34" charset="0"/>
                <a:cs typeface="Arial" pitchFamily="34" charset="0"/>
              </a:rPr>
              <a:t>  a dlouhodobé selhávání v alespoň dvou následujících </a:t>
            </a:r>
          </a:p>
          <a:p>
            <a:pPr marL="0" indent="0">
              <a:lnSpc>
                <a:spcPts val="2500"/>
              </a:lnSpc>
              <a:spcBef>
                <a:spcPts val="0"/>
              </a:spcBef>
              <a:buNone/>
            </a:pPr>
            <a:r>
              <a:rPr lang="cs-CZ" sz="2400" dirty="0">
                <a:latin typeface="Abadi" panose="020B0604020104020204" pitchFamily="34" charset="0"/>
                <a:cs typeface="Arial" pitchFamily="34" charset="0"/>
              </a:rPr>
              <a:t>  oblastech</a:t>
            </a:r>
          </a:p>
          <a:p>
            <a:pPr marL="0" indent="0">
              <a:lnSpc>
                <a:spcPts val="2500"/>
              </a:lnSpc>
              <a:spcBef>
                <a:spcPts val="0"/>
              </a:spcBef>
              <a:buNone/>
            </a:pPr>
            <a:r>
              <a:rPr lang="cs-CZ" sz="2400" dirty="0">
                <a:latin typeface="Abadi" panose="020B0604020104020204" pitchFamily="34" charset="0"/>
                <a:cs typeface="Arial" pitchFamily="34" charset="0"/>
              </a:rPr>
              <a:t>	- kognice</a:t>
            </a:r>
          </a:p>
          <a:p>
            <a:pPr marL="0" indent="0">
              <a:lnSpc>
                <a:spcPts val="2500"/>
              </a:lnSpc>
              <a:spcBef>
                <a:spcPts val="0"/>
              </a:spcBef>
              <a:buNone/>
            </a:pPr>
            <a:r>
              <a:rPr lang="cs-CZ" sz="2400" dirty="0">
                <a:latin typeface="Abadi" panose="020B0604020104020204" pitchFamily="34" charset="0"/>
                <a:cs typeface="Arial" pitchFamily="34" charset="0"/>
              </a:rPr>
              <a:t>	- emotivita</a:t>
            </a:r>
          </a:p>
          <a:p>
            <a:pPr marL="0" indent="0">
              <a:lnSpc>
                <a:spcPts val="2500"/>
              </a:lnSpc>
              <a:spcBef>
                <a:spcPts val="0"/>
              </a:spcBef>
              <a:buNone/>
            </a:pPr>
            <a:r>
              <a:rPr lang="cs-CZ" sz="2400" dirty="0">
                <a:latin typeface="Abadi" panose="020B0604020104020204" pitchFamily="34" charset="0"/>
                <a:cs typeface="Arial" pitchFamily="34" charset="0"/>
              </a:rPr>
              <a:t>	- ovládání impulsů</a:t>
            </a:r>
          </a:p>
          <a:p>
            <a:pPr marL="0" indent="0">
              <a:lnSpc>
                <a:spcPts val="2500"/>
              </a:lnSpc>
              <a:spcBef>
                <a:spcPts val="0"/>
              </a:spcBef>
              <a:buNone/>
            </a:pPr>
            <a:r>
              <a:rPr lang="cs-CZ" sz="2400" dirty="0">
                <a:latin typeface="Abadi" panose="020B0604020104020204" pitchFamily="34" charset="0"/>
                <a:cs typeface="Arial" pitchFamily="34" charset="0"/>
              </a:rPr>
              <a:t>	- sociální chování</a:t>
            </a:r>
          </a:p>
          <a:p>
            <a:pPr>
              <a:buNone/>
            </a:pPr>
            <a:endParaRPr lang="cs-CZ" dirty="0">
              <a:latin typeface="Abadi" panose="020B060402010402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pPr marL="0" indent="0">
              <a:lnSpc>
                <a:spcPts val="2500"/>
              </a:lnSpc>
              <a:spcBef>
                <a:spcPts val="0"/>
              </a:spcBef>
              <a:buFontTx/>
              <a:buChar char="-"/>
            </a:pPr>
            <a:r>
              <a:rPr lang="cs-CZ" sz="2400" dirty="0">
                <a:latin typeface="Abadi" panose="020B0604020104020204" pitchFamily="34" charset="0"/>
                <a:cs typeface="Arial" pitchFamily="34" charset="0"/>
              </a:rPr>
              <a:t> pacient může mít projevy charakteristické pro specifickou </a:t>
            </a:r>
          </a:p>
          <a:p>
            <a:pPr marL="0" indent="0">
              <a:lnSpc>
                <a:spcPts val="2500"/>
              </a:lnSpc>
              <a:spcBef>
                <a:spcPts val="0"/>
              </a:spcBef>
              <a:buNone/>
            </a:pPr>
            <a:r>
              <a:rPr lang="cs-CZ" sz="2400" dirty="0">
                <a:latin typeface="Abadi" panose="020B0604020104020204" pitchFamily="34" charset="0"/>
                <a:cs typeface="Arial" pitchFamily="34" charset="0"/>
              </a:rPr>
              <a:t>  poruchu, ale nesplňuje diagnostická kritéria, pak </a:t>
            </a:r>
          </a:p>
          <a:p>
            <a:pPr marL="0" indent="0">
              <a:lnSpc>
                <a:spcPts val="2500"/>
              </a:lnSpc>
              <a:spcBef>
                <a:spcPts val="0"/>
              </a:spcBef>
              <a:buNone/>
            </a:pPr>
            <a:r>
              <a:rPr lang="cs-CZ" sz="2400" dirty="0">
                <a:latin typeface="Abadi" panose="020B0604020104020204" pitchFamily="34" charset="0"/>
                <a:cs typeface="Arial" pitchFamily="34" charset="0"/>
              </a:rPr>
              <a:t>  popisujeme osobnostní rysy nebo osobnostní reakce</a:t>
            </a:r>
          </a:p>
          <a:p>
            <a:pPr marL="0" indent="0">
              <a:lnSpc>
                <a:spcPts val="2500"/>
              </a:lnSpc>
              <a:spcBef>
                <a:spcPts val="0"/>
              </a:spcBef>
              <a:buNone/>
            </a:pPr>
            <a:r>
              <a:rPr lang="cs-CZ" sz="2400" dirty="0">
                <a:latin typeface="Abadi" panose="020B0604020104020204" pitchFamily="34" charset="0"/>
                <a:cs typeface="Arial" pitchFamily="34" charset="0"/>
              </a:rPr>
              <a:t> </a:t>
            </a:r>
          </a:p>
          <a:p>
            <a:pPr marL="0" indent="0">
              <a:lnSpc>
                <a:spcPts val="2500"/>
              </a:lnSpc>
              <a:spcBef>
                <a:spcPts val="0"/>
              </a:spcBef>
              <a:buFontTx/>
              <a:buChar char="-"/>
            </a:pPr>
            <a:r>
              <a:rPr lang="cs-CZ" sz="2400" dirty="0">
                <a:latin typeface="Abadi" panose="020B0604020104020204" pitchFamily="34" charset="0"/>
                <a:cs typeface="Arial" pitchFamily="34" charset="0"/>
              </a:rPr>
              <a:t> psychiatrie nastupuje tam, kde porucha osobnosti </a:t>
            </a:r>
          </a:p>
          <a:p>
            <a:pPr marL="0" indent="0">
              <a:lnSpc>
                <a:spcPts val="2500"/>
              </a:lnSpc>
              <a:spcBef>
                <a:spcPts val="0"/>
              </a:spcBef>
              <a:buNone/>
            </a:pPr>
            <a:r>
              <a:rPr lang="cs-CZ" sz="2400" dirty="0">
                <a:latin typeface="Abadi" panose="020B0604020104020204" pitchFamily="34" charset="0"/>
                <a:cs typeface="Arial" pitchFamily="34" charset="0"/>
              </a:rPr>
              <a:t>  poškozuje buď dotyčného, nebo jeho okolí</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dirty="0">
                <a:latin typeface="Abadi" panose="020B0604020104020204" pitchFamily="34" charset="0"/>
                <a:cs typeface="Arial" pitchFamily="34" charset="0"/>
              </a:rPr>
              <a:t>Psychiatrie</a:t>
            </a:r>
          </a:p>
        </p:txBody>
      </p:sp>
      <p:sp>
        <p:nvSpPr>
          <p:cNvPr id="3" name="Zástupný symbol pro obsah 2"/>
          <p:cNvSpPr>
            <a:spLocks noGrp="1"/>
          </p:cNvSpPr>
          <p:nvPr>
            <p:ph idx="1"/>
          </p:nvPr>
        </p:nvSpPr>
        <p:spPr>
          <a:xfrm>
            <a:off x="904464" y="1769773"/>
            <a:ext cx="10353762" cy="4058751"/>
          </a:xfrm>
        </p:spPr>
        <p:txBody>
          <a:bodyPr>
            <a:normAutofit/>
          </a:bodyPr>
          <a:lstStyle/>
          <a:p>
            <a:pPr marL="0" indent="0" algn="just">
              <a:lnSpc>
                <a:spcPts val="3000"/>
              </a:lnSpc>
              <a:spcBef>
                <a:spcPts val="0"/>
              </a:spcBef>
              <a:buNone/>
            </a:pPr>
            <a:r>
              <a:rPr lang="cs-CZ" sz="2800" dirty="0">
                <a:latin typeface="Abadi" panose="020B0604020104020204" pitchFamily="34" charset="0"/>
                <a:cs typeface="Arial" pitchFamily="34" charset="0"/>
              </a:rPr>
              <a:t>Obor pojednávající o příčinách, studiu, diagnostice, léčení, a prevenci duševních poruch</a:t>
            </a:r>
          </a:p>
          <a:p>
            <a:pPr marL="0" indent="0" algn="just">
              <a:lnSpc>
                <a:spcPts val="3000"/>
              </a:lnSpc>
              <a:spcBef>
                <a:spcPts val="0"/>
              </a:spcBef>
              <a:buNone/>
            </a:pPr>
            <a:r>
              <a:rPr lang="cs-CZ" sz="2800" dirty="0">
                <a:latin typeface="Abadi" panose="020B0604020104020204" pitchFamily="34" charset="0"/>
                <a:cs typeface="Arial" pitchFamily="34" charset="0"/>
              </a:rPr>
              <a:t>Stojí na pomezí věd sociálních a biologických, vyvinul se jako odvětví medicíny, v různých obdobích měl různý charakter:</a:t>
            </a:r>
          </a:p>
          <a:p>
            <a:pPr marL="0" indent="0" algn="just">
              <a:lnSpc>
                <a:spcPts val="3000"/>
              </a:lnSpc>
              <a:spcBef>
                <a:spcPts val="0"/>
              </a:spcBef>
              <a:buNone/>
            </a:pPr>
            <a:r>
              <a:rPr lang="cs-CZ" sz="2800" dirty="0">
                <a:latin typeface="Abadi" panose="020B0604020104020204" pitchFamily="34" charset="0"/>
                <a:cs typeface="Arial" pitchFamily="34" charset="0"/>
              </a:rPr>
              <a:t>									- restriktivní (trestající)</a:t>
            </a:r>
          </a:p>
          <a:p>
            <a:pPr marL="0" indent="0">
              <a:lnSpc>
                <a:spcPts val="3000"/>
              </a:lnSpc>
              <a:spcBef>
                <a:spcPts val="0"/>
              </a:spcBef>
              <a:buNone/>
            </a:pPr>
            <a:r>
              <a:rPr lang="cs-CZ" sz="2800" dirty="0">
                <a:latin typeface="Abadi" panose="020B0604020104020204" pitchFamily="34" charset="0"/>
                <a:cs typeface="Arial" pitchFamily="34" charset="0"/>
              </a:rPr>
              <a:t>									- permisivní (</a:t>
            </a:r>
            <a:r>
              <a:rPr lang="cs-CZ" sz="2800" dirty="0" err="1">
                <a:latin typeface="Abadi" panose="020B0604020104020204" pitchFamily="34" charset="0"/>
                <a:cs typeface="Arial" pitchFamily="34" charset="0"/>
              </a:rPr>
              <a:t>léčící,medicinizující</a:t>
            </a:r>
            <a:r>
              <a:rPr lang="cs-CZ" sz="2800" dirty="0">
                <a:latin typeface="Abadi" panose="020B0604020104020204" pitchFamily="34" charset="0"/>
                <a:cs typeface="Arial" pitchFamily="34" charset="0"/>
              </a:rPr>
              <a:t>)</a:t>
            </a:r>
          </a:p>
        </p:txBody>
      </p:sp>
    </p:spTree>
    <p:extLst>
      <p:ext uri="{BB962C8B-B14F-4D97-AF65-F5344CB8AC3E}">
        <p14:creationId xmlns:p14="http://schemas.microsoft.com/office/powerpoint/2010/main" val="18108116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dirty="0">
                <a:latin typeface="Abadi" panose="020B0604020104020204" pitchFamily="34" charset="0"/>
                <a:cs typeface="Arial" pitchFamily="34" charset="0"/>
              </a:rPr>
              <a:t>Osobnost</a:t>
            </a:r>
          </a:p>
        </p:txBody>
      </p:sp>
      <p:sp>
        <p:nvSpPr>
          <p:cNvPr id="3" name="Zástupný symbol pro obsah 2"/>
          <p:cNvSpPr>
            <a:spLocks noGrp="1"/>
          </p:cNvSpPr>
          <p:nvPr>
            <p:ph idx="1"/>
          </p:nvPr>
        </p:nvSpPr>
        <p:spPr/>
        <p:txBody>
          <a:bodyPr>
            <a:normAutofit/>
          </a:bodyPr>
          <a:lstStyle/>
          <a:p>
            <a:pPr marL="0" indent="0">
              <a:lnSpc>
                <a:spcPts val="2500"/>
              </a:lnSpc>
              <a:spcBef>
                <a:spcPts val="0"/>
              </a:spcBef>
              <a:buFontTx/>
              <a:buChar char="-"/>
            </a:pPr>
            <a:r>
              <a:rPr lang="cs-CZ" sz="2400" dirty="0">
                <a:latin typeface="Abadi" panose="020B0604020104020204" pitchFamily="34" charset="0"/>
                <a:cs typeface="Arial" pitchFamily="34" charset="0"/>
              </a:rPr>
              <a:t> dynamický soubor relativně trvalých vlastností, které se </a:t>
            </a:r>
          </a:p>
          <a:p>
            <a:pPr marL="0" indent="0">
              <a:lnSpc>
                <a:spcPts val="2500"/>
              </a:lnSpc>
              <a:spcBef>
                <a:spcPts val="0"/>
              </a:spcBef>
              <a:buNone/>
            </a:pPr>
            <a:r>
              <a:rPr lang="cs-CZ" sz="2400" dirty="0">
                <a:latin typeface="Abadi" panose="020B0604020104020204" pitchFamily="34" charset="0"/>
                <a:cs typeface="Arial" pitchFamily="34" charset="0"/>
              </a:rPr>
              <a:t>  utvářejí v průběhu individuálního vývoje a které předurčují </a:t>
            </a:r>
          </a:p>
          <a:p>
            <a:pPr marL="0" indent="0">
              <a:lnSpc>
                <a:spcPts val="2500"/>
              </a:lnSpc>
              <a:spcBef>
                <a:spcPts val="0"/>
              </a:spcBef>
              <a:buNone/>
            </a:pPr>
            <a:r>
              <a:rPr lang="cs-CZ" sz="2400" dirty="0">
                <a:latin typeface="Abadi" panose="020B0604020104020204" pitchFamily="34" charset="0"/>
                <a:cs typeface="Arial" pitchFamily="34" charset="0"/>
              </a:rPr>
              <a:t>  schopnost adaptace na okolí</a:t>
            </a:r>
          </a:p>
          <a:p>
            <a:pPr marL="0" indent="0">
              <a:lnSpc>
                <a:spcPts val="2500"/>
              </a:lnSpc>
              <a:spcBef>
                <a:spcPts val="0"/>
              </a:spcBef>
              <a:buNone/>
            </a:pPr>
            <a:r>
              <a:rPr lang="cs-CZ" sz="2400" dirty="0">
                <a:latin typeface="Abadi" panose="020B0604020104020204" pitchFamily="34" charset="0"/>
                <a:cs typeface="Arial" pitchFamily="34" charset="0"/>
              </a:rPr>
              <a:t>- 50% osobnostních rysů je dáno geneticky</a:t>
            </a:r>
          </a:p>
          <a:p>
            <a:pPr marL="0" indent="0">
              <a:lnSpc>
                <a:spcPts val="2500"/>
              </a:lnSpc>
              <a:spcBef>
                <a:spcPts val="0"/>
              </a:spcBef>
              <a:buNone/>
            </a:pPr>
            <a:endParaRPr lang="cs-CZ" sz="2400" dirty="0">
              <a:latin typeface="Abadi" panose="020B0604020104020204" pitchFamily="34" charset="0"/>
              <a:cs typeface="Arial"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dirty="0">
                <a:latin typeface="Abadi" panose="020B0604020104020204" pitchFamily="34" charset="0"/>
                <a:cs typeface="Arial" pitchFamily="34" charset="0"/>
              </a:rPr>
              <a:t>Osobnost</a:t>
            </a:r>
          </a:p>
        </p:txBody>
      </p:sp>
      <p:sp>
        <p:nvSpPr>
          <p:cNvPr id="3" name="Zástupný symbol pro obsah 2"/>
          <p:cNvSpPr>
            <a:spLocks noGrp="1"/>
          </p:cNvSpPr>
          <p:nvPr>
            <p:ph idx="1"/>
          </p:nvPr>
        </p:nvSpPr>
        <p:spPr/>
        <p:txBody>
          <a:bodyPr>
            <a:normAutofit/>
          </a:bodyPr>
          <a:lstStyle/>
          <a:p>
            <a:pPr marL="0" indent="0">
              <a:lnSpc>
                <a:spcPts val="2500"/>
              </a:lnSpc>
              <a:spcBef>
                <a:spcPts val="0"/>
              </a:spcBef>
              <a:buNone/>
            </a:pPr>
            <a:r>
              <a:rPr lang="cs-CZ" sz="2400" dirty="0">
                <a:latin typeface="Abadi" panose="020B0604020104020204" pitchFamily="34" charset="0"/>
                <a:cs typeface="Arial" pitchFamily="34" charset="0"/>
              </a:rPr>
              <a:t>temperament 	- biologická stránky osobnosti</a:t>
            </a:r>
          </a:p>
          <a:p>
            <a:pPr marL="0" indent="0">
              <a:lnSpc>
                <a:spcPts val="2500"/>
              </a:lnSpc>
              <a:spcBef>
                <a:spcPts val="0"/>
              </a:spcBef>
              <a:buNone/>
            </a:pPr>
            <a:r>
              <a:rPr lang="cs-CZ" sz="2400" dirty="0">
                <a:latin typeface="Abadi" panose="020B0604020104020204" pitchFamily="34" charset="0"/>
                <a:cs typeface="Arial" pitchFamily="34" charset="0"/>
              </a:rPr>
              <a:t>			- vztahuje se k emočnímu projevu </a:t>
            </a:r>
          </a:p>
          <a:p>
            <a:pPr marL="0" indent="0">
              <a:lnSpc>
                <a:spcPts val="2500"/>
              </a:lnSpc>
              <a:spcBef>
                <a:spcPts val="0"/>
              </a:spcBef>
              <a:buNone/>
            </a:pPr>
            <a:r>
              <a:rPr lang="cs-CZ" sz="2400" dirty="0">
                <a:latin typeface="Abadi" panose="020B0604020104020204" pitchFamily="34" charset="0"/>
                <a:cs typeface="Arial" pitchFamily="34" charset="0"/>
              </a:rPr>
              <a:t>			  v určité situaci</a:t>
            </a:r>
          </a:p>
          <a:p>
            <a:pPr marL="0" indent="0">
              <a:lnSpc>
                <a:spcPts val="2500"/>
              </a:lnSpc>
              <a:spcBef>
                <a:spcPts val="0"/>
              </a:spcBef>
              <a:buNone/>
            </a:pPr>
            <a:endParaRPr lang="cs-CZ" sz="2400" dirty="0">
              <a:latin typeface="Abadi" panose="020B0604020104020204" pitchFamily="34" charset="0"/>
              <a:cs typeface="Arial" pitchFamily="34" charset="0"/>
            </a:endParaRPr>
          </a:p>
          <a:p>
            <a:pPr marL="0" indent="0">
              <a:lnSpc>
                <a:spcPts val="2500"/>
              </a:lnSpc>
              <a:spcBef>
                <a:spcPts val="0"/>
              </a:spcBef>
              <a:buNone/>
            </a:pPr>
            <a:r>
              <a:rPr lang="cs-CZ" sz="2400" dirty="0">
                <a:latin typeface="Abadi" panose="020B0604020104020204" pitchFamily="34" charset="0"/>
                <a:cs typeface="Arial" pitchFamily="34" charset="0"/>
              </a:rPr>
              <a:t>charakter		- sociální a psychologická stránka</a:t>
            </a:r>
          </a:p>
          <a:p>
            <a:pPr marL="0" indent="0">
              <a:lnSpc>
                <a:spcPts val="2500"/>
              </a:lnSpc>
              <a:spcBef>
                <a:spcPts val="0"/>
              </a:spcBef>
              <a:buNone/>
            </a:pPr>
            <a:r>
              <a:rPr lang="cs-CZ" sz="2400" dirty="0">
                <a:latin typeface="Abadi" panose="020B0604020104020204" pitchFamily="34" charset="0"/>
                <a:cs typeface="Arial" pitchFamily="34" charset="0"/>
              </a:rPr>
              <a:t>			- relativně trvalá pohotovost jedince </a:t>
            </a:r>
          </a:p>
          <a:p>
            <a:pPr marL="0" indent="0">
              <a:lnSpc>
                <a:spcPts val="2500"/>
              </a:lnSpc>
              <a:spcBef>
                <a:spcPts val="0"/>
              </a:spcBef>
              <a:buNone/>
            </a:pPr>
            <a:r>
              <a:rPr lang="cs-CZ" sz="2400" dirty="0">
                <a:latin typeface="Abadi" panose="020B0604020104020204" pitchFamily="34" charset="0"/>
                <a:cs typeface="Arial" pitchFamily="34" charset="0"/>
              </a:rPr>
              <a:t>			  projevovat se určitým způsobem ve </a:t>
            </a:r>
          </a:p>
          <a:p>
            <a:pPr marL="0" indent="0">
              <a:lnSpc>
                <a:spcPts val="2500"/>
              </a:lnSpc>
              <a:spcBef>
                <a:spcPts val="0"/>
              </a:spcBef>
              <a:buNone/>
            </a:pPr>
            <a:r>
              <a:rPr lang="cs-CZ" sz="2400" dirty="0">
                <a:latin typeface="Abadi" panose="020B0604020104020204" pitchFamily="34" charset="0"/>
                <a:cs typeface="Arial" pitchFamily="34" charset="0"/>
              </a:rPr>
              <a:t>			  společenském prostředí</a:t>
            </a:r>
          </a:p>
          <a:p>
            <a:pPr marL="0" indent="0">
              <a:lnSpc>
                <a:spcPts val="2500"/>
              </a:lnSpc>
              <a:spcBef>
                <a:spcPts val="0"/>
              </a:spcBef>
              <a:buNone/>
            </a:pPr>
            <a:r>
              <a:rPr lang="cs-CZ" sz="2400" dirty="0">
                <a:latin typeface="Abadi" panose="020B0604020104020204" pitchFamily="34" charset="0"/>
                <a:cs typeface="Arial" pitchFamily="34" charset="0"/>
              </a:rPr>
              <a:t> </a:t>
            </a:r>
          </a:p>
          <a:p>
            <a:pPr marL="0" indent="0">
              <a:lnSpc>
                <a:spcPts val="2500"/>
              </a:lnSpc>
              <a:spcBef>
                <a:spcPts val="0"/>
              </a:spcBef>
              <a:buNone/>
            </a:pPr>
            <a:r>
              <a:rPr lang="cs-CZ" sz="2400" dirty="0">
                <a:latin typeface="Abadi" panose="020B0604020104020204" pitchFamily="34" charset="0"/>
                <a:cs typeface="Arial" pitchFamily="34" charset="0"/>
              </a:rPr>
              <a:t>inteligence		- modifikuje obě složky</a:t>
            </a:r>
          </a:p>
          <a:p>
            <a:pPr marL="0" indent="0">
              <a:lnSpc>
                <a:spcPts val="2500"/>
              </a:lnSpc>
              <a:spcBef>
                <a:spcPts val="0"/>
              </a:spcBef>
              <a:buNone/>
            </a:pPr>
            <a:endParaRPr lang="cs-CZ" dirty="0">
              <a:latin typeface="Abadi" panose="020B060402010402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dirty="0">
                <a:latin typeface="Abadi" panose="020B0604020104020204" pitchFamily="34" charset="0"/>
                <a:cs typeface="Arial" pitchFamily="34" charset="0"/>
              </a:rPr>
              <a:t>Poruchy osobnosti = psychopatie</a:t>
            </a:r>
          </a:p>
        </p:txBody>
      </p:sp>
      <p:sp>
        <p:nvSpPr>
          <p:cNvPr id="3" name="Zástupný symbol pro obsah 2"/>
          <p:cNvSpPr>
            <a:spLocks noGrp="1"/>
          </p:cNvSpPr>
          <p:nvPr>
            <p:ph idx="1"/>
          </p:nvPr>
        </p:nvSpPr>
        <p:spPr/>
        <p:txBody>
          <a:bodyPr>
            <a:noAutofit/>
          </a:bodyPr>
          <a:lstStyle/>
          <a:p>
            <a:pPr marL="0" indent="0">
              <a:lnSpc>
                <a:spcPts val="2500"/>
              </a:lnSpc>
              <a:spcBef>
                <a:spcPts val="0"/>
              </a:spcBef>
              <a:buFontTx/>
              <a:buChar char="-"/>
            </a:pPr>
            <a:r>
              <a:rPr lang="cs-CZ" dirty="0">
                <a:latin typeface="Abadi" panose="020B0604020104020204" pitchFamily="34" charset="0"/>
                <a:cs typeface="Arial" pitchFamily="34" charset="0"/>
              </a:rPr>
              <a:t> (ne)jsou nemoci, ale extrémně vystupňované povahové a </a:t>
            </a:r>
          </a:p>
          <a:p>
            <a:pPr marL="0" indent="0">
              <a:lnSpc>
                <a:spcPts val="2500"/>
              </a:lnSpc>
              <a:spcBef>
                <a:spcPts val="0"/>
              </a:spcBef>
              <a:buNone/>
            </a:pPr>
            <a:r>
              <a:rPr lang="cs-CZ" dirty="0">
                <a:latin typeface="Abadi" panose="020B0604020104020204" pitchFamily="34" charset="0"/>
                <a:cs typeface="Arial" pitchFamily="34" charset="0"/>
              </a:rPr>
              <a:t>  charakterové rysy, které vedou k poruchám sociální </a:t>
            </a:r>
          </a:p>
          <a:p>
            <a:pPr marL="0" indent="0">
              <a:lnSpc>
                <a:spcPts val="2500"/>
              </a:lnSpc>
              <a:spcBef>
                <a:spcPts val="0"/>
              </a:spcBef>
              <a:buNone/>
            </a:pPr>
            <a:r>
              <a:rPr lang="cs-CZ" dirty="0">
                <a:latin typeface="Abadi" panose="020B0604020104020204" pitchFamily="34" charset="0"/>
                <a:cs typeface="Arial" pitchFamily="34" charset="0"/>
              </a:rPr>
              <a:t>  adaptace</a:t>
            </a:r>
          </a:p>
          <a:p>
            <a:pPr marL="0" indent="0">
              <a:lnSpc>
                <a:spcPts val="2500"/>
              </a:lnSpc>
              <a:spcBef>
                <a:spcPts val="0"/>
              </a:spcBef>
              <a:buNone/>
            </a:pPr>
            <a:endParaRPr lang="cs-CZ" dirty="0">
              <a:latin typeface="Abadi" panose="020B0604020104020204" pitchFamily="34" charset="0"/>
              <a:cs typeface="Arial" pitchFamily="34" charset="0"/>
            </a:endParaRPr>
          </a:p>
          <a:p>
            <a:pPr marL="0" indent="0">
              <a:lnSpc>
                <a:spcPts val="2500"/>
              </a:lnSpc>
              <a:spcBef>
                <a:spcPts val="0"/>
              </a:spcBef>
              <a:buFontTx/>
              <a:buChar char="-"/>
            </a:pPr>
            <a:r>
              <a:rPr lang="cs-CZ" dirty="0">
                <a:latin typeface="Abadi" panose="020B0604020104020204" pitchFamily="34" charset="0"/>
                <a:cs typeface="Arial" pitchFamily="34" charset="0"/>
              </a:rPr>
              <a:t> stav</a:t>
            </a:r>
          </a:p>
          <a:p>
            <a:pPr marL="0" indent="0">
              <a:lnSpc>
                <a:spcPts val="2500"/>
              </a:lnSpc>
              <a:spcBef>
                <a:spcPts val="0"/>
              </a:spcBef>
              <a:buFontTx/>
              <a:buChar char="-"/>
            </a:pPr>
            <a:endParaRPr lang="cs-CZ" dirty="0">
              <a:latin typeface="Abadi" panose="020B0604020104020204" pitchFamily="34" charset="0"/>
              <a:cs typeface="Arial" pitchFamily="34" charset="0"/>
            </a:endParaRPr>
          </a:p>
          <a:p>
            <a:pPr marL="0" indent="0">
              <a:lnSpc>
                <a:spcPts val="2500"/>
              </a:lnSpc>
              <a:spcBef>
                <a:spcPts val="0"/>
              </a:spcBef>
              <a:buFontTx/>
              <a:buChar char="-"/>
            </a:pPr>
            <a:r>
              <a:rPr lang="cs-CZ" dirty="0">
                <a:latin typeface="Abadi" panose="020B0604020104020204" pitchFamily="34" charset="0"/>
                <a:cs typeface="Arial" pitchFamily="34" charset="0"/>
              </a:rPr>
              <a:t> u závažných poruch osobnosti však dochází k výraznému </a:t>
            </a:r>
          </a:p>
          <a:p>
            <a:pPr marL="0" indent="0">
              <a:lnSpc>
                <a:spcPts val="2500"/>
              </a:lnSpc>
              <a:spcBef>
                <a:spcPts val="0"/>
              </a:spcBef>
              <a:buNone/>
            </a:pPr>
            <a:r>
              <a:rPr lang="cs-CZ" dirty="0">
                <a:latin typeface="Abadi" panose="020B0604020104020204" pitchFamily="34" charset="0"/>
                <a:cs typeface="Arial" pitchFamily="34" charset="0"/>
              </a:rPr>
              <a:t>  narušení rovnováhy mezi organismem a prostředím </a:t>
            </a:r>
          </a:p>
          <a:p>
            <a:pPr marL="0" indent="0">
              <a:lnSpc>
                <a:spcPts val="2500"/>
              </a:lnSpc>
              <a:spcBef>
                <a:spcPts val="0"/>
              </a:spcBef>
              <a:buNone/>
            </a:pPr>
            <a:r>
              <a:rPr lang="cs-CZ" dirty="0">
                <a:latin typeface="Abadi" panose="020B0604020104020204" pitchFamily="34" charset="0"/>
                <a:cs typeface="Arial" pitchFamily="34" charset="0"/>
              </a:rPr>
              <a:t>  (definici nemoci splňuje)</a:t>
            </a:r>
          </a:p>
          <a:p>
            <a:pPr marL="0" indent="0">
              <a:lnSpc>
                <a:spcPts val="2500"/>
              </a:lnSpc>
              <a:spcBef>
                <a:spcPts val="0"/>
              </a:spcBef>
              <a:buNone/>
            </a:pPr>
            <a:endParaRPr lang="cs-CZ" dirty="0">
              <a:latin typeface="Abadi" panose="020B0604020104020204" pitchFamily="34" charset="0"/>
              <a:cs typeface="Arial" pitchFamily="34" charset="0"/>
            </a:endParaRPr>
          </a:p>
          <a:p>
            <a:pPr marL="0" indent="0">
              <a:lnSpc>
                <a:spcPts val="2500"/>
              </a:lnSpc>
              <a:spcBef>
                <a:spcPts val="0"/>
              </a:spcBef>
              <a:buFontTx/>
              <a:buChar char="-"/>
            </a:pPr>
            <a:r>
              <a:rPr lang="cs-CZ" dirty="0">
                <a:latin typeface="Abadi" panose="020B0604020104020204" pitchFamily="34" charset="0"/>
                <a:cs typeface="Arial" pitchFamily="34" charset="0"/>
              </a:rPr>
              <a:t> není jednoduché rozhodnout, které změny osobnosti </a:t>
            </a:r>
          </a:p>
          <a:p>
            <a:pPr marL="0" indent="0">
              <a:lnSpc>
                <a:spcPts val="2500"/>
              </a:lnSpc>
              <a:spcBef>
                <a:spcPts val="0"/>
              </a:spcBef>
              <a:buNone/>
            </a:pPr>
            <a:r>
              <a:rPr lang="cs-CZ" dirty="0">
                <a:latin typeface="Abadi" panose="020B0604020104020204" pitchFamily="34" charset="0"/>
                <a:cs typeface="Arial" pitchFamily="34" charset="0"/>
              </a:rPr>
              <a:t>  máme pokládat již za </a:t>
            </a:r>
            <a:r>
              <a:rPr lang="cs-CZ" dirty="0" err="1">
                <a:latin typeface="Abadi" panose="020B0604020104020204" pitchFamily="34" charset="0"/>
                <a:cs typeface="Arial" pitchFamily="34" charset="0"/>
              </a:rPr>
              <a:t>patické</a:t>
            </a:r>
            <a:endParaRPr lang="cs-CZ" dirty="0">
              <a:latin typeface="Abadi" panose="020B0604020104020204" pitchFamily="34" charset="0"/>
              <a:cs typeface="Arial"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dirty="0">
                <a:latin typeface="Abadi" panose="020B0604020104020204" pitchFamily="34" charset="0"/>
                <a:cs typeface="Arial" pitchFamily="34" charset="0"/>
              </a:rPr>
              <a:t>Problémy klasifikace poruch osobnosti</a:t>
            </a:r>
          </a:p>
        </p:txBody>
      </p:sp>
      <p:sp>
        <p:nvSpPr>
          <p:cNvPr id="3" name="Zástupný symbol pro obsah 2"/>
          <p:cNvSpPr>
            <a:spLocks noGrp="1"/>
          </p:cNvSpPr>
          <p:nvPr>
            <p:ph idx="1"/>
          </p:nvPr>
        </p:nvSpPr>
        <p:spPr>
          <a:xfrm>
            <a:off x="913795" y="1452531"/>
            <a:ext cx="10353762" cy="4798980"/>
          </a:xfrm>
        </p:spPr>
        <p:txBody>
          <a:bodyPr>
            <a:noAutofit/>
          </a:bodyPr>
          <a:lstStyle/>
          <a:p>
            <a:pPr marL="0" indent="0">
              <a:lnSpc>
                <a:spcPts val="2500"/>
              </a:lnSpc>
              <a:spcBef>
                <a:spcPts val="0"/>
              </a:spcBef>
              <a:buFontTx/>
              <a:buChar char="-"/>
            </a:pPr>
            <a:r>
              <a:rPr lang="cs-CZ" sz="1800" dirty="0">
                <a:latin typeface="Abadi" panose="020B0604020104020204" pitchFamily="34" charset="0"/>
                <a:cs typeface="Arial" pitchFamily="34" charset="0"/>
              </a:rPr>
              <a:t> nejasná hranice mezi P.O a normalitou, odlišují se jen </a:t>
            </a:r>
          </a:p>
          <a:p>
            <a:pPr marL="0" indent="0">
              <a:lnSpc>
                <a:spcPts val="2500"/>
              </a:lnSpc>
              <a:spcBef>
                <a:spcPts val="0"/>
              </a:spcBef>
              <a:buNone/>
            </a:pPr>
            <a:r>
              <a:rPr lang="cs-CZ" sz="1800" dirty="0">
                <a:latin typeface="Abadi" panose="020B0604020104020204" pitchFamily="34" charset="0"/>
                <a:cs typeface="Arial" pitchFamily="34" charset="0"/>
              </a:rPr>
              <a:t>  kvantitativně</a:t>
            </a:r>
          </a:p>
          <a:p>
            <a:pPr marL="0" indent="0">
              <a:lnSpc>
                <a:spcPts val="2500"/>
              </a:lnSpc>
              <a:spcBef>
                <a:spcPts val="0"/>
              </a:spcBef>
              <a:buNone/>
            </a:pPr>
            <a:endParaRPr lang="cs-CZ" sz="1800" dirty="0">
              <a:latin typeface="Abadi" panose="020B0604020104020204" pitchFamily="34" charset="0"/>
              <a:cs typeface="Arial" pitchFamily="34" charset="0"/>
            </a:endParaRPr>
          </a:p>
          <a:p>
            <a:pPr marL="0" indent="0">
              <a:lnSpc>
                <a:spcPts val="2500"/>
              </a:lnSpc>
              <a:spcBef>
                <a:spcPts val="0"/>
              </a:spcBef>
              <a:buNone/>
            </a:pPr>
            <a:r>
              <a:rPr lang="cs-CZ" sz="1800" dirty="0">
                <a:latin typeface="Abadi" panose="020B0604020104020204" pitchFamily="34" charset="0"/>
                <a:cs typeface="Arial" pitchFamily="34" charset="0"/>
              </a:rPr>
              <a:t>- P.O. mohou	- koexistovat s duševním onemocněním</a:t>
            </a:r>
          </a:p>
          <a:p>
            <a:pPr marL="0" indent="0">
              <a:lnSpc>
                <a:spcPts val="2500"/>
              </a:lnSpc>
              <a:spcBef>
                <a:spcPts val="0"/>
              </a:spcBef>
              <a:buNone/>
            </a:pPr>
            <a:r>
              <a:rPr lang="cs-CZ" sz="1800" dirty="0">
                <a:latin typeface="Abadi" panose="020B0604020104020204" pitchFamily="34" charset="0"/>
                <a:cs typeface="Arial" pitchFamily="34" charset="0"/>
              </a:rPr>
              <a:t>		- predisponovat</a:t>
            </a:r>
          </a:p>
          <a:p>
            <a:pPr marL="0" indent="0">
              <a:lnSpc>
                <a:spcPts val="2500"/>
              </a:lnSpc>
              <a:spcBef>
                <a:spcPts val="0"/>
              </a:spcBef>
              <a:buNone/>
            </a:pPr>
            <a:endParaRPr lang="cs-CZ" sz="1800" dirty="0">
              <a:latin typeface="Abadi" panose="020B0604020104020204" pitchFamily="34" charset="0"/>
              <a:cs typeface="Arial" pitchFamily="34" charset="0"/>
            </a:endParaRPr>
          </a:p>
          <a:p>
            <a:pPr marL="0" indent="0">
              <a:lnSpc>
                <a:spcPts val="2500"/>
              </a:lnSpc>
              <a:spcBef>
                <a:spcPts val="0"/>
              </a:spcBef>
              <a:buFontTx/>
              <a:buChar char="-"/>
            </a:pPr>
            <a:r>
              <a:rPr lang="cs-CZ" sz="1800" dirty="0">
                <a:latin typeface="Abadi" panose="020B0604020104020204" pitchFamily="34" charset="0"/>
                <a:cs typeface="Arial" pitchFamily="34" charset="0"/>
              </a:rPr>
              <a:t> patologické rysy chování se projevují jen v určité situaci</a:t>
            </a:r>
          </a:p>
          <a:p>
            <a:pPr marL="0" indent="0">
              <a:lnSpc>
                <a:spcPts val="2500"/>
              </a:lnSpc>
              <a:spcBef>
                <a:spcPts val="0"/>
              </a:spcBef>
              <a:buFontTx/>
              <a:buChar char="-"/>
            </a:pPr>
            <a:endParaRPr lang="cs-CZ" sz="1800" dirty="0">
              <a:latin typeface="Abadi" panose="020B0604020104020204" pitchFamily="34" charset="0"/>
              <a:cs typeface="Arial" pitchFamily="34" charset="0"/>
            </a:endParaRPr>
          </a:p>
          <a:p>
            <a:pPr marL="0" indent="0">
              <a:lnSpc>
                <a:spcPts val="2500"/>
              </a:lnSpc>
              <a:spcBef>
                <a:spcPts val="0"/>
              </a:spcBef>
              <a:buFontTx/>
              <a:buChar char="-"/>
            </a:pPr>
            <a:r>
              <a:rPr lang="cs-CZ" sz="1800" dirty="0">
                <a:latin typeface="Abadi" panose="020B0604020104020204" pitchFamily="34" charset="0"/>
                <a:cs typeface="Arial" pitchFamily="34" charset="0"/>
              </a:rPr>
              <a:t> nejasné hranice mezi poruchami osobnosti</a:t>
            </a:r>
          </a:p>
          <a:p>
            <a:pPr marL="0" indent="0">
              <a:lnSpc>
                <a:spcPts val="2500"/>
              </a:lnSpc>
              <a:spcBef>
                <a:spcPts val="0"/>
              </a:spcBef>
              <a:buFontTx/>
              <a:buChar char="-"/>
            </a:pPr>
            <a:endParaRPr lang="cs-CZ" sz="1800" dirty="0">
              <a:latin typeface="Abadi" panose="020B0604020104020204" pitchFamily="34" charset="0"/>
              <a:cs typeface="Arial" pitchFamily="34" charset="0"/>
            </a:endParaRPr>
          </a:p>
          <a:p>
            <a:pPr marL="0" indent="0">
              <a:lnSpc>
                <a:spcPts val="2500"/>
              </a:lnSpc>
              <a:spcBef>
                <a:spcPts val="0"/>
              </a:spcBef>
              <a:buNone/>
            </a:pPr>
            <a:r>
              <a:rPr lang="cs-CZ" sz="1800" dirty="0">
                <a:latin typeface="Abadi" panose="020B0604020104020204" pitchFamily="34" charset="0"/>
                <a:cs typeface="Arial" pitchFamily="34" charset="0"/>
              </a:rPr>
              <a:t>	DSM – IV		TRS A		podivíni</a:t>
            </a:r>
          </a:p>
          <a:p>
            <a:pPr marL="0" indent="0">
              <a:lnSpc>
                <a:spcPts val="2500"/>
              </a:lnSpc>
              <a:spcBef>
                <a:spcPts val="0"/>
              </a:spcBef>
              <a:buNone/>
            </a:pPr>
            <a:r>
              <a:rPr lang="cs-CZ" sz="1800" dirty="0">
                <a:latin typeface="Abadi" panose="020B0604020104020204" pitchFamily="34" charset="0"/>
                <a:cs typeface="Arial" pitchFamily="34" charset="0"/>
              </a:rPr>
              <a:t>				TRS B		afektovaní</a:t>
            </a:r>
          </a:p>
          <a:p>
            <a:pPr marL="0" indent="0">
              <a:lnSpc>
                <a:spcPts val="2500"/>
              </a:lnSpc>
              <a:spcBef>
                <a:spcPts val="0"/>
              </a:spcBef>
              <a:buNone/>
            </a:pPr>
            <a:r>
              <a:rPr lang="cs-CZ" sz="1800" dirty="0">
                <a:latin typeface="Abadi" panose="020B0604020104020204" pitchFamily="34" charset="0"/>
                <a:cs typeface="Arial" pitchFamily="34" charset="0"/>
              </a:rPr>
              <a:t>				TRS C	úzkostní</a:t>
            </a:r>
          </a:p>
          <a:p>
            <a:pPr marL="0" indent="0">
              <a:lnSpc>
                <a:spcPts val="2500"/>
              </a:lnSpc>
              <a:spcBef>
                <a:spcPts val="0"/>
              </a:spcBef>
              <a:buNone/>
            </a:pPr>
            <a:endParaRPr lang="cs-CZ" sz="1800" dirty="0">
              <a:latin typeface="Abadi" panose="020B0604020104020204" pitchFamily="34" charset="0"/>
              <a:cs typeface="Arial"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dirty="0">
                <a:latin typeface="Abadi" panose="020B0604020104020204" pitchFamily="34" charset="0"/>
                <a:cs typeface="Arial" pitchFamily="34" charset="0"/>
              </a:rPr>
              <a:t>Problémy klasifikace poruch osobnosti</a:t>
            </a:r>
          </a:p>
        </p:txBody>
      </p:sp>
      <p:sp>
        <p:nvSpPr>
          <p:cNvPr id="3" name="Zástupný symbol pro obsah 2"/>
          <p:cNvSpPr>
            <a:spLocks noGrp="1"/>
          </p:cNvSpPr>
          <p:nvPr>
            <p:ph idx="1"/>
          </p:nvPr>
        </p:nvSpPr>
        <p:spPr/>
        <p:txBody>
          <a:bodyPr>
            <a:normAutofit/>
          </a:bodyPr>
          <a:lstStyle/>
          <a:p>
            <a:pPr marL="0" indent="0">
              <a:lnSpc>
                <a:spcPts val="2500"/>
              </a:lnSpc>
              <a:spcBef>
                <a:spcPts val="0"/>
              </a:spcBef>
              <a:buFontTx/>
              <a:buChar char="-"/>
            </a:pPr>
            <a:r>
              <a:rPr lang="cs-CZ" sz="2400" dirty="0">
                <a:latin typeface="Abadi" panose="020B0604020104020204" pitchFamily="34" charset="0"/>
                <a:cs typeface="Arial" pitchFamily="34" charset="0"/>
              </a:rPr>
              <a:t> které poruchy patří nutně mezi poruchy O.?</a:t>
            </a:r>
          </a:p>
          <a:p>
            <a:pPr marL="0" indent="0">
              <a:lnSpc>
                <a:spcPts val="2500"/>
              </a:lnSpc>
              <a:spcBef>
                <a:spcPts val="0"/>
              </a:spcBef>
              <a:buFontTx/>
              <a:buChar char="-"/>
            </a:pPr>
            <a:endParaRPr lang="cs-CZ" sz="2400" dirty="0">
              <a:latin typeface="Abadi" panose="020B0604020104020204" pitchFamily="34" charset="0"/>
              <a:cs typeface="Arial" pitchFamily="34" charset="0"/>
            </a:endParaRPr>
          </a:p>
          <a:p>
            <a:pPr marL="0" indent="0">
              <a:lnSpc>
                <a:spcPts val="2500"/>
              </a:lnSpc>
              <a:spcBef>
                <a:spcPts val="0"/>
              </a:spcBef>
              <a:buNone/>
            </a:pPr>
            <a:r>
              <a:rPr lang="cs-CZ" sz="2400" dirty="0">
                <a:latin typeface="Abadi" panose="020B0604020104020204" pitchFamily="34" charset="0"/>
                <a:cs typeface="Arial" pitchFamily="34" charset="0"/>
              </a:rPr>
              <a:t>- generalizace kritérií (ženy- </a:t>
            </a:r>
            <a:r>
              <a:rPr lang="cs-CZ" sz="2400" dirty="0" err="1">
                <a:latin typeface="Abadi" panose="020B0604020104020204" pitchFamily="34" charset="0"/>
                <a:cs typeface="Arial" pitchFamily="34" charset="0"/>
              </a:rPr>
              <a:t>histrionská</a:t>
            </a:r>
            <a:r>
              <a:rPr lang="cs-CZ" sz="2400" dirty="0">
                <a:latin typeface="Abadi" panose="020B0604020104020204" pitchFamily="34" charset="0"/>
                <a:cs typeface="Arial" pitchFamily="34" charset="0"/>
              </a:rPr>
              <a:t> P.O.)</a:t>
            </a:r>
          </a:p>
          <a:p>
            <a:pPr marL="0" indent="0">
              <a:lnSpc>
                <a:spcPts val="2500"/>
              </a:lnSpc>
              <a:spcBef>
                <a:spcPts val="0"/>
              </a:spcBef>
              <a:buNone/>
            </a:pPr>
            <a:r>
              <a:rPr lang="cs-CZ" sz="2400" dirty="0">
                <a:latin typeface="Abadi" panose="020B0604020104020204" pitchFamily="34" charset="0"/>
                <a:cs typeface="Arial" pitchFamily="34" charset="0"/>
              </a:rPr>
              <a:t> </a:t>
            </a:r>
          </a:p>
          <a:p>
            <a:pPr marL="0" indent="0">
              <a:lnSpc>
                <a:spcPts val="2500"/>
              </a:lnSpc>
              <a:spcBef>
                <a:spcPts val="0"/>
              </a:spcBef>
              <a:buNone/>
            </a:pPr>
            <a:endParaRPr lang="cs-CZ" sz="2400" dirty="0">
              <a:latin typeface="Abadi" panose="020B0604020104020204" pitchFamily="34" charset="0"/>
              <a:cs typeface="Arial" pitchFamily="34" charset="0"/>
            </a:endParaRPr>
          </a:p>
          <a:p>
            <a:pPr marL="0" indent="0">
              <a:lnSpc>
                <a:spcPts val="2500"/>
              </a:lnSpc>
              <a:spcBef>
                <a:spcPts val="0"/>
              </a:spcBef>
              <a:buNone/>
            </a:pPr>
            <a:endParaRPr lang="cs-CZ" sz="2400" dirty="0">
              <a:latin typeface="Abadi" panose="020B0604020104020204" pitchFamily="34" charset="0"/>
              <a:cs typeface="Arial"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3795" y="301687"/>
            <a:ext cx="10353762" cy="970450"/>
          </a:xfrm>
        </p:spPr>
        <p:txBody>
          <a:bodyPr>
            <a:normAutofit/>
          </a:bodyPr>
          <a:lstStyle/>
          <a:p>
            <a:pPr algn="l"/>
            <a:r>
              <a:rPr lang="cs-CZ" dirty="0">
                <a:latin typeface="Abadi" panose="020B0604020104020204" pitchFamily="34" charset="0"/>
                <a:cs typeface="Arial" pitchFamily="34" charset="0"/>
              </a:rPr>
              <a:t>Epidemiologie poruch osobnosti</a:t>
            </a:r>
          </a:p>
        </p:txBody>
      </p:sp>
      <p:sp>
        <p:nvSpPr>
          <p:cNvPr id="3" name="Zástupný symbol pro obsah 2"/>
          <p:cNvSpPr>
            <a:spLocks noGrp="1"/>
          </p:cNvSpPr>
          <p:nvPr>
            <p:ph idx="1"/>
          </p:nvPr>
        </p:nvSpPr>
        <p:spPr>
          <a:xfrm>
            <a:off x="913795" y="1209929"/>
            <a:ext cx="10353762" cy="4798980"/>
          </a:xfrm>
        </p:spPr>
        <p:txBody>
          <a:bodyPr>
            <a:noAutofit/>
          </a:bodyPr>
          <a:lstStyle/>
          <a:p>
            <a:pPr marL="0" indent="0">
              <a:lnSpc>
                <a:spcPts val="2500"/>
              </a:lnSpc>
              <a:spcBef>
                <a:spcPts val="0"/>
              </a:spcBef>
              <a:buNone/>
            </a:pPr>
            <a:r>
              <a:rPr lang="cs-CZ" dirty="0">
                <a:latin typeface="Abadi" panose="020B0604020104020204" pitchFamily="34" charset="0"/>
                <a:cs typeface="Arial" pitchFamily="34" charset="0"/>
              </a:rPr>
              <a:t>odhady prevalence – 11-23%</a:t>
            </a:r>
          </a:p>
          <a:p>
            <a:pPr marL="0" indent="0">
              <a:lnSpc>
                <a:spcPts val="2500"/>
              </a:lnSpc>
              <a:spcBef>
                <a:spcPts val="0"/>
              </a:spcBef>
              <a:buNone/>
            </a:pPr>
            <a:r>
              <a:rPr lang="cs-CZ" dirty="0">
                <a:latin typeface="Abadi" panose="020B0604020104020204" pitchFamily="34" charset="0"/>
                <a:cs typeface="Arial" pitchFamily="34" charset="0"/>
              </a:rPr>
              <a:t>symetricky mezi pohlavími (?)</a:t>
            </a:r>
          </a:p>
          <a:p>
            <a:pPr marL="0" indent="0">
              <a:lnSpc>
                <a:spcPts val="2500"/>
              </a:lnSpc>
              <a:spcBef>
                <a:spcPts val="0"/>
              </a:spcBef>
              <a:buNone/>
            </a:pPr>
            <a:r>
              <a:rPr lang="cs-CZ" dirty="0">
                <a:latin typeface="Abadi" panose="020B0604020104020204" pitchFamily="34" charset="0"/>
                <a:cs typeface="Arial" pitchFamily="34" charset="0"/>
              </a:rPr>
              <a:t> </a:t>
            </a:r>
          </a:p>
          <a:p>
            <a:pPr marL="0" indent="0">
              <a:lnSpc>
                <a:spcPts val="2500"/>
              </a:lnSpc>
              <a:spcBef>
                <a:spcPts val="0"/>
              </a:spcBef>
              <a:buNone/>
            </a:pPr>
            <a:r>
              <a:rPr lang="cs-CZ" dirty="0">
                <a:latin typeface="Abadi" panose="020B0604020104020204" pitchFamily="34" charset="0"/>
                <a:cs typeface="Arial" pitchFamily="34" charset="0"/>
              </a:rPr>
              <a:t>muži – častěji diagnostikována</a:t>
            </a:r>
          </a:p>
          <a:p>
            <a:pPr marL="0" indent="0">
              <a:lnSpc>
                <a:spcPts val="2500"/>
              </a:lnSpc>
              <a:spcBef>
                <a:spcPts val="0"/>
              </a:spcBef>
              <a:buNone/>
            </a:pPr>
            <a:r>
              <a:rPr lang="cs-CZ" dirty="0">
                <a:latin typeface="Abadi" panose="020B0604020104020204" pitchFamily="34" charset="0"/>
                <a:cs typeface="Arial" pitchFamily="34" charset="0"/>
              </a:rPr>
              <a:t>		- paranoidní</a:t>
            </a:r>
          </a:p>
          <a:p>
            <a:pPr marL="0" indent="0">
              <a:lnSpc>
                <a:spcPts val="2500"/>
              </a:lnSpc>
              <a:spcBef>
                <a:spcPts val="0"/>
              </a:spcBef>
              <a:buNone/>
            </a:pPr>
            <a:r>
              <a:rPr lang="cs-CZ" dirty="0">
                <a:latin typeface="Abadi" panose="020B0604020104020204" pitchFamily="34" charset="0"/>
                <a:cs typeface="Arial" pitchFamily="34" charset="0"/>
              </a:rPr>
              <a:t>		- schizoidní</a:t>
            </a:r>
          </a:p>
          <a:p>
            <a:pPr marL="0" indent="0">
              <a:lnSpc>
                <a:spcPts val="2500"/>
              </a:lnSpc>
              <a:spcBef>
                <a:spcPts val="0"/>
              </a:spcBef>
              <a:buNone/>
            </a:pPr>
            <a:r>
              <a:rPr lang="cs-CZ" dirty="0">
                <a:latin typeface="Abadi" panose="020B0604020104020204" pitchFamily="34" charset="0"/>
                <a:cs typeface="Arial" pitchFamily="34" charset="0"/>
              </a:rPr>
              <a:t>		- antisociální</a:t>
            </a:r>
          </a:p>
          <a:p>
            <a:pPr marL="0" indent="0">
              <a:lnSpc>
                <a:spcPts val="2500"/>
              </a:lnSpc>
              <a:spcBef>
                <a:spcPts val="0"/>
              </a:spcBef>
              <a:buNone/>
            </a:pPr>
            <a:r>
              <a:rPr lang="cs-CZ" dirty="0">
                <a:latin typeface="Abadi" panose="020B0604020104020204" pitchFamily="34" charset="0"/>
                <a:cs typeface="Arial" pitchFamily="34" charset="0"/>
              </a:rPr>
              <a:t>		- narcistická</a:t>
            </a:r>
          </a:p>
          <a:p>
            <a:pPr marL="0" indent="0">
              <a:lnSpc>
                <a:spcPts val="2500"/>
              </a:lnSpc>
              <a:spcBef>
                <a:spcPts val="0"/>
              </a:spcBef>
              <a:buNone/>
            </a:pPr>
            <a:r>
              <a:rPr lang="cs-CZ" dirty="0">
                <a:latin typeface="Abadi" panose="020B0604020104020204" pitchFamily="34" charset="0"/>
                <a:cs typeface="Arial" pitchFamily="34" charset="0"/>
              </a:rPr>
              <a:t>		- obsedantně – kompulsivní</a:t>
            </a:r>
          </a:p>
          <a:p>
            <a:pPr marL="0" indent="0">
              <a:lnSpc>
                <a:spcPts val="2500"/>
              </a:lnSpc>
              <a:spcBef>
                <a:spcPts val="0"/>
              </a:spcBef>
              <a:buNone/>
            </a:pPr>
            <a:r>
              <a:rPr lang="cs-CZ" dirty="0">
                <a:latin typeface="Abadi" panose="020B0604020104020204" pitchFamily="34" charset="0"/>
                <a:cs typeface="Arial" pitchFamily="34" charset="0"/>
              </a:rPr>
              <a:t>ženy </a:t>
            </a:r>
          </a:p>
          <a:p>
            <a:pPr marL="0" indent="0">
              <a:lnSpc>
                <a:spcPts val="2500"/>
              </a:lnSpc>
              <a:spcBef>
                <a:spcPts val="0"/>
              </a:spcBef>
              <a:buNone/>
            </a:pPr>
            <a:r>
              <a:rPr lang="cs-CZ" dirty="0">
                <a:latin typeface="Abadi" panose="020B0604020104020204" pitchFamily="34" charset="0"/>
                <a:cs typeface="Arial" pitchFamily="34" charset="0"/>
              </a:rPr>
              <a:t>		- hraniční</a:t>
            </a:r>
          </a:p>
          <a:p>
            <a:pPr marL="0" indent="0">
              <a:lnSpc>
                <a:spcPts val="2500"/>
              </a:lnSpc>
              <a:spcBef>
                <a:spcPts val="0"/>
              </a:spcBef>
              <a:buNone/>
            </a:pPr>
            <a:r>
              <a:rPr lang="cs-CZ" dirty="0">
                <a:latin typeface="Abadi" panose="020B0604020104020204" pitchFamily="34" charset="0"/>
                <a:cs typeface="Arial" pitchFamily="34" charset="0"/>
              </a:rPr>
              <a:t>		- </a:t>
            </a:r>
            <a:r>
              <a:rPr lang="cs-CZ" dirty="0" err="1">
                <a:latin typeface="Abadi" panose="020B0604020104020204" pitchFamily="34" charset="0"/>
                <a:cs typeface="Arial" pitchFamily="34" charset="0"/>
              </a:rPr>
              <a:t>histrionská</a:t>
            </a:r>
            <a:endParaRPr lang="cs-CZ" dirty="0">
              <a:latin typeface="Abadi" panose="020B0604020104020204" pitchFamily="34" charset="0"/>
              <a:cs typeface="Arial" pitchFamily="34" charset="0"/>
            </a:endParaRPr>
          </a:p>
          <a:p>
            <a:pPr marL="0" indent="0">
              <a:lnSpc>
                <a:spcPts val="2500"/>
              </a:lnSpc>
              <a:spcBef>
                <a:spcPts val="0"/>
              </a:spcBef>
              <a:buNone/>
            </a:pPr>
            <a:r>
              <a:rPr lang="cs-CZ" dirty="0">
                <a:latin typeface="Abadi" panose="020B0604020104020204" pitchFamily="34" charset="0"/>
                <a:cs typeface="Arial" pitchFamily="34" charset="0"/>
              </a:rPr>
              <a:t>		- vyhýbavá</a:t>
            </a:r>
          </a:p>
          <a:p>
            <a:pPr marL="0" indent="0">
              <a:lnSpc>
                <a:spcPts val="2500"/>
              </a:lnSpc>
              <a:spcBef>
                <a:spcPts val="0"/>
              </a:spcBef>
              <a:buNone/>
            </a:pPr>
            <a:r>
              <a:rPr lang="cs-CZ" dirty="0">
                <a:latin typeface="Abadi" panose="020B0604020104020204" pitchFamily="34" charset="0"/>
                <a:cs typeface="Arial" pitchFamily="34" charset="0"/>
              </a:rPr>
              <a:t>		- závislá</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dirty="0">
                <a:latin typeface="Abadi" panose="020B0604020104020204" pitchFamily="34" charset="0"/>
                <a:cs typeface="Arial" pitchFamily="34" charset="0"/>
              </a:rPr>
              <a:t>Epidemiologie poruch osobnosti</a:t>
            </a:r>
          </a:p>
        </p:txBody>
      </p:sp>
      <p:sp>
        <p:nvSpPr>
          <p:cNvPr id="3" name="Zástupný symbol pro obsah 2"/>
          <p:cNvSpPr>
            <a:spLocks noGrp="1"/>
          </p:cNvSpPr>
          <p:nvPr>
            <p:ph idx="1"/>
          </p:nvPr>
        </p:nvSpPr>
        <p:spPr/>
        <p:txBody>
          <a:bodyPr>
            <a:noAutofit/>
          </a:bodyPr>
          <a:lstStyle/>
          <a:p>
            <a:pPr marL="0" indent="0">
              <a:lnSpc>
                <a:spcPts val="2500"/>
              </a:lnSpc>
              <a:spcBef>
                <a:spcPts val="0"/>
              </a:spcBef>
              <a:buNone/>
            </a:pPr>
            <a:r>
              <a:rPr lang="cs-CZ" sz="2400" dirty="0">
                <a:latin typeface="Abadi" panose="020B0604020104020204" pitchFamily="34" charset="0"/>
                <a:cs typeface="Arial" pitchFamily="34" charset="0"/>
              </a:rPr>
              <a:t>- multifaktoriální</a:t>
            </a:r>
          </a:p>
          <a:p>
            <a:pPr marL="0" indent="0">
              <a:lnSpc>
                <a:spcPts val="2500"/>
              </a:lnSpc>
              <a:spcBef>
                <a:spcPts val="0"/>
              </a:spcBef>
              <a:buFontTx/>
              <a:buChar char="-"/>
            </a:pPr>
            <a:r>
              <a:rPr lang="cs-CZ" sz="2400" dirty="0">
                <a:latin typeface="Abadi" panose="020B0604020104020204" pitchFamily="34" charset="0"/>
                <a:cs typeface="Arial" pitchFamily="34" charset="0"/>
              </a:rPr>
              <a:t> biologické (genetická zátěž, prenatální/perinatální </a:t>
            </a:r>
          </a:p>
          <a:p>
            <a:pPr marL="0" indent="0">
              <a:lnSpc>
                <a:spcPts val="2500"/>
              </a:lnSpc>
              <a:spcBef>
                <a:spcPts val="0"/>
              </a:spcBef>
              <a:buNone/>
            </a:pPr>
            <a:r>
              <a:rPr lang="cs-CZ" sz="2400" dirty="0">
                <a:latin typeface="Abadi" panose="020B0604020104020204" pitchFamily="34" charset="0"/>
                <a:cs typeface="Arial" pitchFamily="34" charset="0"/>
              </a:rPr>
              <a:t>  poškození, úrazy hlavy, infekční a jiná onemocnění mozku </a:t>
            </a:r>
          </a:p>
          <a:p>
            <a:pPr marL="0" indent="0">
              <a:lnSpc>
                <a:spcPts val="2500"/>
              </a:lnSpc>
              <a:spcBef>
                <a:spcPts val="0"/>
              </a:spcBef>
              <a:buNone/>
            </a:pPr>
            <a:r>
              <a:rPr lang="cs-CZ" sz="2400" dirty="0">
                <a:latin typeface="Abadi" panose="020B0604020104020204" pitchFamily="34" charset="0"/>
                <a:cs typeface="Arial" pitchFamily="34" charset="0"/>
              </a:rPr>
              <a:t>  v dětství)</a:t>
            </a:r>
          </a:p>
          <a:p>
            <a:pPr marL="0" indent="0">
              <a:lnSpc>
                <a:spcPts val="2500"/>
              </a:lnSpc>
              <a:spcBef>
                <a:spcPts val="0"/>
              </a:spcBef>
              <a:buFontTx/>
              <a:buChar char="-"/>
            </a:pPr>
            <a:r>
              <a:rPr lang="cs-CZ" sz="2400" dirty="0">
                <a:latin typeface="Abadi" panose="020B0604020104020204" pitchFamily="34" charset="0"/>
                <a:cs typeface="Arial" pitchFamily="34" charset="0"/>
              </a:rPr>
              <a:t> psychologické (vývojové obtíže, sex. zneužívání, incest, </a:t>
            </a:r>
          </a:p>
          <a:p>
            <a:pPr marL="0" indent="0">
              <a:lnSpc>
                <a:spcPts val="2500"/>
              </a:lnSpc>
              <a:spcBef>
                <a:spcPts val="0"/>
              </a:spcBef>
              <a:buNone/>
            </a:pPr>
            <a:r>
              <a:rPr lang="cs-CZ" sz="2400" dirty="0">
                <a:latin typeface="Abadi" panose="020B0604020104020204" pitchFamily="34" charset="0"/>
                <a:cs typeface="Arial" pitchFamily="34" charset="0"/>
              </a:rPr>
              <a:t>  rodinné problémy, používají obranné mechanismy, </a:t>
            </a:r>
          </a:p>
          <a:p>
            <a:pPr marL="0" indent="0">
              <a:lnSpc>
                <a:spcPts val="2500"/>
              </a:lnSpc>
              <a:spcBef>
                <a:spcPts val="0"/>
              </a:spcBef>
              <a:buNone/>
            </a:pPr>
            <a:r>
              <a:rPr lang="cs-CZ" sz="2400" dirty="0">
                <a:latin typeface="Abadi" panose="020B0604020104020204" pitchFamily="34" charset="0"/>
                <a:cs typeface="Arial" pitchFamily="34" charset="0"/>
              </a:rPr>
              <a:t>  patologicky zafixované)</a:t>
            </a:r>
          </a:p>
          <a:p>
            <a:pPr marL="0" indent="0">
              <a:lnSpc>
                <a:spcPts val="2500"/>
              </a:lnSpc>
              <a:spcBef>
                <a:spcPts val="0"/>
              </a:spcBef>
              <a:buNone/>
            </a:pPr>
            <a:r>
              <a:rPr lang="cs-CZ" sz="2400" dirty="0">
                <a:latin typeface="Abadi" panose="020B0604020104020204" pitchFamily="34" charset="0"/>
                <a:cs typeface="Arial" pitchFamily="34" charset="0"/>
              </a:rPr>
              <a:t>- </a:t>
            </a:r>
            <a:r>
              <a:rPr lang="cs-CZ" sz="2400" dirty="0" err="1">
                <a:latin typeface="Abadi" panose="020B0604020104020204" pitchFamily="34" charset="0"/>
                <a:cs typeface="Arial" pitchFamily="34" charset="0"/>
              </a:rPr>
              <a:t>temperamentové</a:t>
            </a:r>
            <a:endParaRPr lang="cs-CZ" sz="2400" dirty="0">
              <a:latin typeface="Abadi" panose="020B0604020104020204" pitchFamily="34" charset="0"/>
              <a:cs typeface="Arial" pitchFamily="34" charset="0"/>
            </a:endParaRPr>
          </a:p>
          <a:p>
            <a:pPr marL="0" indent="0">
              <a:lnSpc>
                <a:spcPts val="2500"/>
              </a:lnSpc>
              <a:spcBef>
                <a:spcPts val="0"/>
              </a:spcBef>
              <a:buNone/>
            </a:pPr>
            <a:r>
              <a:rPr lang="cs-CZ" sz="2400" dirty="0">
                <a:latin typeface="Abadi" panose="020B0604020104020204" pitchFamily="34" charset="0"/>
                <a:cs typeface="Arial" pitchFamily="34" charset="0"/>
              </a:rPr>
              <a:t>- rodinné</a:t>
            </a:r>
          </a:p>
          <a:p>
            <a:pPr marL="0" indent="0">
              <a:lnSpc>
                <a:spcPts val="2500"/>
              </a:lnSpc>
              <a:spcBef>
                <a:spcPts val="0"/>
              </a:spcBef>
              <a:buNone/>
            </a:pPr>
            <a:r>
              <a:rPr lang="cs-CZ" sz="2400" dirty="0">
                <a:latin typeface="Abadi" panose="020B0604020104020204" pitchFamily="34" charset="0"/>
                <a:cs typeface="Arial" pitchFamily="34" charset="0"/>
              </a:rPr>
              <a:t>- kulturní a environmentální</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981200" y="1196753"/>
            <a:ext cx="8229600" cy="4525963"/>
          </a:xfrm>
        </p:spPr>
        <p:txBody>
          <a:bodyPr>
            <a:noAutofit/>
          </a:bodyPr>
          <a:lstStyle/>
          <a:p>
            <a:pPr marL="0" indent="0">
              <a:lnSpc>
                <a:spcPts val="2500"/>
              </a:lnSpc>
              <a:spcBef>
                <a:spcPts val="0"/>
              </a:spcBef>
              <a:buNone/>
            </a:pPr>
            <a:r>
              <a:rPr lang="cs-CZ" dirty="0">
                <a:latin typeface="Abadi" panose="020B0604020104020204" pitchFamily="34" charset="0"/>
                <a:cs typeface="Arial" pitchFamily="34" charset="0"/>
              </a:rPr>
              <a:t>příklad: hraniční porucha osobnosti</a:t>
            </a:r>
          </a:p>
          <a:p>
            <a:pPr marL="0" indent="0">
              <a:lnSpc>
                <a:spcPts val="2500"/>
              </a:lnSpc>
              <a:spcBef>
                <a:spcPts val="0"/>
              </a:spcBef>
              <a:buNone/>
            </a:pPr>
            <a:endParaRPr lang="cs-CZ" dirty="0">
              <a:latin typeface="Abadi" panose="020B0604020104020204" pitchFamily="34" charset="0"/>
              <a:cs typeface="Arial" pitchFamily="34" charset="0"/>
            </a:endParaRPr>
          </a:p>
          <a:p>
            <a:pPr marL="0" indent="0">
              <a:lnSpc>
                <a:spcPts val="2500"/>
              </a:lnSpc>
              <a:spcBef>
                <a:spcPts val="0"/>
              </a:spcBef>
              <a:buNone/>
            </a:pPr>
            <a:r>
              <a:rPr lang="cs-CZ" dirty="0">
                <a:latin typeface="Abadi" panose="020B0604020104020204" pitchFamily="34" charset="0"/>
                <a:cs typeface="Arial" pitchFamily="34" charset="0"/>
              </a:rPr>
              <a:t>biologická </a:t>
            </a:r>
            <a:r>
              <a:rPr lang="cs-CZ" dirty="0" err="1">
                <a:latin typeface="Abadi" panose="020B0604020104020204" pitchFamily="34" charset="0"/>
                <a:cs typeface="Arial" pitchFamily="34" charset="0"/>
              </a:rPr>
              <a:t>e</a:t>
            </a:r>
            <a:r>
              <a:rPr lang="cs-CZ" dirty="0">
                <a:latin typeface="Abadi" panose="020B0604020104020204" pitchFamily="34" charset="0"/>
                <a:cs typeface="Arial" pitchFamily="34" charset="0"/>
              </a:rPr>
              <a:t>.		– zděděná vulnerabilita či náchylnost 			   						k poruchám nálady</a:t>
            </a:r>
          </a:p>
          <a:p>
            <a:pPr marL="0" indent="0">
              <a:lnSpc>
                <a:spcPts val="2500"/>
              </a:lnSpc>
              <a:spcBef>
                <a:spcPts val="0"/>
              </a:spcBef>
              <a:buNone/>
            </a:pPr>
            <a:endParaRPr lang="cs-CZ" dirty="0">
              <a:latin typeface="Abadi" panose="020B0604020104020204" pitchFamily="34" charset="0"/>
              <a:cs typeface="Arial" pitchFamily="34" charset="0"/>
            </a:endParaRPr>
          </a:p>
          <a:p>
            <a:pPr marL="0" indent="0">
              <a:lnSpc>
                <a:spcPts val="2500"/>
              </a:lnSpc>
              <a:spcBef>
                <a:spcPts val="0"/>
              </a:spcBef>
              <a:buNone/>
            </a:pPr>
            <a:r>
              <a:rPr lang="cs-CZ" dirty="0">
                <a:latin typeface="Abadi" panose="020B0604020104020204" pitchFamily="34" charset="0"/>
                <a:cs typeface="Arial" pitchFamily="34" charset="0"/>
              </a:rPr>
              <a:t>psychologická </a:t>
            </a:r>
            <a:r>
              <a:rPr lang="cs-CZ" dirty="0" err="1">
                <a:latin typeface="Abadi" panose="020B0604020104020204" pitchFamily="34" charset="0"/>
                <a:cs typeface="Arial" pitchFamily="34" charset="0"/>
              </a:rPr>
              <a:t>e</a:t>
            </a:r>
            <a:r>
              <a:rPr lang="cs-CZ" dirty="0">
                <a:latin typeface="Abadi" panose="020B0604020104020204" pitchFamily="34" charset="0"/>
                <a:cs typeface="Arial" pitchFamily="34" charset="0"/>
              </a:rPr>
              <a:t>. 	– trauma v dětství (zneužívání)</a:t>
            </a:r>
          </a:p>
          <a:p>
            <a:pPr marL="0" indent="0">
              <a:lnSpc>
                <a:spcPts val="2500"/>
              </a:lnSpc>
              <a:spcBef>
                <a:spcPts val="0"/>
              </a:spcBef>
              <a:buNone/>
            </a:pPr>
            <a:r>
              <a:rPr lang="cs-CZ" dirty="0">
                <a:latin typeface="Abadi" panose="020B0604020104020204" pitchFamily="34" charset="0"/>
                <a:cs typeface="Arial" pitchFamily="34" charset="0"/>
              </a:rPr>
              <a:t>příklad: závislá porucha osobnosti</a:t>
            </a:r>
          </a:p>
          <a:p>
            <a:pPr marL="0" indent="0">
              <a:lnSpc>
                <a:spcPts val="2500"/>
              </a:lnSpc>
              <a:spcBef>
                <a:spcPts val="0"/>
              </a:spcBef>
              <a:buNone/>
            </a:pPr>
            <a:endParaRPr lang="cs-CZ" dirty="0">
              <a:latin typeface="Abadi" panose="020B0604020104020204" pitchFamily="34" charset="0"/>
              <a:cs typeface="Arial" pitchFamily="34" charset="0"/>
            </a:endParaRPr>
          </a:p>
          <a:p>
            <a:pPr marL="0" indent="0">
              <a:lnSpc>
                <a:spcPts val="2500"/>
              </a:lnSpc>
              <a:spcBef>
                <a:spcPts val="0"/>
              </a:spcBef>
              <a:buNone/>
            </a:pPr>
            <a:r>
              <a:rPr lang="cs-CZ" dirty="0">
                <a:latin typeface="Abadi" panose="020B0604020104020204" pitchFamily="34" charset="0"/>
                <a:cs typeface="Arial" pitchFamily="34" charset="0"/>
              </a:rPr>
              <a:t>biologická </a:t>
            </a:r>
            <a:r>
              <a:rPr lang="cs-CZ" dirty="0" err="1">
                <a:latin typeface="Abadi" panose="020B0604020104020204" pitchFamily="34" charset="0"/>
                <a:cs typeface="Arial" pitchFamily="34" charset="0"/>
              </a:rPr>
              <a:t>e</a:t>
            </a:r>
            <a:r>
              <a:rPr lang="cs-CZ" dirty="0">
                <a:latin typeface="Abadi" panose="020B0604020104020204" pitchFamily="34" charset="0"/>
                <a:cs typeface="Arial" pitchFamily="34" charset="0"/>
              </a:rPr>
              <a:t>.		– závažná tělesná onemocnění v </a:t>
            </a:r>
          </a:p>
          <a:p>
            <a:pPr marL="0" indent="0">
              <a:lnSpc>
                <a:spcPts val="2500"/>
              </a:lnSpc>
              <a:spcBef>
                <a:spcPts val="0"/>
              </a:spcBef>
              <a:buNone/>
            </a:pPr>
            <a:r>
              <a:rPr lang="cs-CZ" dirty="0">
                <a:latin typeface="Abadi" panose="020B0604020104020204" pitchFamily="34" charset="0"/>
                <a:cs typeface="Arial" pitchFamily="34" charset="0"/>
              </a:rPr>
              <a:t>			   	dětství</a:t>
            </a:r>
          </a:p>
          <a:p>
            <a:pPr marL="0" indent="0">
              <a:lnSpc>
                <a:spcPts val="2500"/>
              </a:lnSpc>
              <a:spcBef>
                <a:spcPts val="0"/>
              </a:spcBef>
              <a:buNone/>
            </a:pPr>
            <a:endParaRPr lang="cs-CZ" dirty="0">
              <a:latin typeface="Abadi" panose="020B0604020104020204" pitchFamily="34" charset="0"/>
              <a:cs typeface="Arial" pitchFamily="34" charset="0"/>
            </a:endParaRPr>
          </a:p>
          <a:p>
            <a:pPr marL="0" indent="0">
              <a:lnSpc>
                <a:spcPts val="2500"/>
              </a:lnSpc>
              <a:spcBef>
                <a:spcPts val="0"/>
              </a:spcBef>
              <a:buNone/>
            </a:pPr>
            <a:r>
              <a:rPr lang="cs-CZ" dirty="0">
                <a:latin typeface="Abadi" panose="020B0604020104020204" pitchFamily="34" charset="0"/>
                <a:cs typeface="Arial" pitchFamily="34" charset="0"/>
              </a:rPr>
              <a:t>psychologická </a:t>
            </a:r>
            <a:r>
              <a:rPr lang="cs-CZ" dirty="0" err="1">
                <a:latin typeface="Abadi" panose="020B0604020104020204" pitchFamily="34" charset="0"/>
                <a:cs typeface="Arial" pitchFamily="34" charset="0"/>
              </a:rPr>
              <a:t>e</a:t>
            </a:r>
            <a:r>
              <a:rPr lang="cs-CZ" dirty="0">
                <a:latin typeface="Abadi" panose="020B0604020104020204" pitchFamily="34" charset="0"/>
                <a:cs typeface="Arial" pitchFamily="34" charset="0"/>
              </a:rPr>
              <a:t>. 	– separační úzkost v dětství</a:t>
            </a:r>
          </a:p>
          <a:p>
            <a:pPr marL="0" indent="0">
              <a:lnSpc>
                <a:spcPts val="2500"/>
              </a:lnSpc>
              <a:spcBef>
                <a:spcPts val="0"/>
              </a:spcBef>
            </a:pPr>
            <a:endParaRPr lang="cs-CZ" dirty="0">
              <a:latin typeface="Abadi" panose="020B0604020104020204" pitchFamily="34" charset="0"/>
              <a:cs typeface="Arial"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Abadi" panose="020B0604020104020204" pitchFamily="34" charset="0"/>
              </a:rPr>
              <a:t>Diagnostika poruch osobnosti</a:t>
            </a:r>
          </a:p>
        </p:txBody>
      </p:sp>
      <p:sp>
        <p:nvSpPr>
          <p:cNvPr id="3" name="Zástupný symbol pro obsah 2"/>
          <p:cNvSpPr>
            <a:spLocks noGrp="1"/>
          </p:cNvSpPr>
          <p:nvPr>
            <p:ph idx="1"/>
          </p:nvPr>
        </p:nvSpPr>
        <p:spPr/>
        <p:txBody>
          <a:bodyPr>
            <a:noAutofit/>
          </a:bodyPr>
          <a:lstStyle/>
          <a:p>
            <a:pPr marL="0" indent="0">
              <a:lnSpc>
                <a:spcPts val="2500"/>
              </a:lnSpc>
              <a:spcBef>
                <a:spcPts val="0"/>
              </a:spcBef>
              <a:buNone/>
            </a:pPr>
            <a:r>
              <a:rPr lang="cs-CZ" sz="2400" dirty="0">
                <a:latin typeface="Abadi" panose="020B0604020104020204" pitchFamily="34" charset="0"/>
                <a:cs typeface="Arial" pitchFamily="34" charset="0"/>
              </a:rPr>
              <a:t>- nelze jen na základě projevu</a:t>
            </a:r>
          </a:p>
          <a:p>
            <a:pPr marL="0" indent="0">
              <a:lnSpc>
                <a:spcPts val="2500"/>
              </a:lnSpc>
              <a:spcBef>
                <a:spcPts val="0"/>
              </a:spcBef>
              <a:buNone/>
            </a:pPr>
            <a:r>
              <a:rPr lang="cs-CZ" sz="2400" dirty="0">
                <a:latin typeface="Abadi" panose="020B0604020104020204" pitchFamily="34" charset="0"/>
                <a:cs typeface="Arial" pitchFamily="34" charset="0"/>
              </a:rPr>
              <a:t>- v současnosti je dávána přednost diagnostice</a:t>
            </a:r>
          </a:p>
          <a:p>
            <a:pPr marL="0" indent="0">
              <a:lnSpc>
                <a:spcPts val="2500"/>
              </a:lnSpc>
              <a:spcBef>
                <a:spcPts val="0"/>
              </a:spcBef>
              <a:buFontTx/>
              <a:buChar char="-"/>
            </a:pPr>
            <a:r>
              <a:rPr lang="cs-CZ" sz="2400" dirty="0">
                <a:latin typeface="Abadi" panose="020B0604020104020204" pitchFamily="34" charset="0"/>
                <a:cs typeface="Arial" pitchFamily="34" charset="0"/>
              </a:rPr>
              <a:t> na základě zjištění kognitivních schémat a dynamiky </a:t>
            </a:r>
          </a:p>
          <a:p>
            <a:pPr marL="0" indent="0">
              <a:lnSpc>
                <a:spcPts val="2500"/>
              </a:lnSpc>
              <a:spcBef>
                <a:spcPts val="0"/>
              </a:spcBef>
              <a:buNone/>
            </a:pPr>
            <a:r>
              <a:rPr lang="cs-CZ" sz="2400" dirty="0">
                <a:latin typeface="Abadi" panose="020B0604020104020204" pitchFamily="34" charset="0"/>
                <a:cs typeface="Arial" pitchFamily="34" charset="0"/>
              </a:rPr>
              <a:t>  osobnosti</a:t>
            </a:r>
          </a:p>
          <a:p>
            <a:pPr marL="0" indent="0">
              <a:lnSpc>
                <a:spcPts val="2500"/>
              </a:lnSpc>
              <a:spcBef>
                <a:spcPts val="0"/>
              </a:spcBef>
              <a:buNone/>
            </a:pPr>
            <a:r>
              <a:rPr lang="cs-CZ" sz="2400" dirty="0">
                <a:latin typeface="Abadi" panose="020B0604020104020204" pitchFamily="34" charset="0"/>
                <a:cs typeface="Arial" pitchFamily="34" charset="0"/>
              </a:rPr>
              <a:t> </a:t>
            </a:r>
          </a:p>
          <a:p>
            <a:pPr marL="0" indent="0">
              <a:lnSpc>
                <a:spcPts val="2500"/>
              </a:lnSpc>
              <a:spcBef>
                <a:spcPts val="0"/>
              </a:spcBef>
              <a:buNone/>
            </a:pPr>
            <a:r>
              <a:rPr lang="cs-CZ" sz="2400" dirty="0">
                <a:latin typeface="Abadi" panose="020B0604020104020204" pitchFamily="34" charset="0"/>
                <a:cs typeface="Arial" pitchFamily="34" charset="0"/>
              </a:rPr>
              <a:t>diagnostické nástroje</a:t>
            </a:r>
          </a:p>
          <a:p>
            <a:pPr marL="0" indent="0">
              <a:lnSpc>
                <a:spcPts val="2500"/>
              </a:lnSpc>
              <a:spcBef>
                <a:spcPts val="0"/>
              </a:spcBef>
              <a:buNone/>
            </a:pPr>
            <a:r>
              <a:rPr lang="cs-CZ" sz="2400" dirty="0">
                <a:latin typeface="Abadi" panose="020B0604020104020204" pitchFamily="34" charset="0"/>
                <a:cs typeface="Arial" pitchFamily="34" charset="0"/>
              </a:rPr>
              <a:t>	1) psychiatrické vyšetření</a:t>
            </a:r>
          </a:p>
          <a:p>
            <a:pPr marL="0" indent="0">
              <a:lnSpc>
                <a:spcPts val="2500"/>
              </a:lnSpc>
              <a:spcBef>
                <a:spcPts val="0"/>
              </a:spcBef>
              <a:buNone/>
            </a:pPr>
            <a:r>
              <a:rPr lang="cs-CZ" sz="2400" dirty="0">
                <a:latin typeface="Abadi" panose="020B0604020104020204" pitchFamily="34" charset="0"/>
                <a:cs typeface="Arial" pitchFamily="34" charset="0"/>
              </a:rPr>
              <a:t>		- se zaměřením na klinický obraz s důrazem </a:t>
            </a:r>
          </a:p>
          <a:p>
            <a:pPr marL="0" indent="0">
              <a:lnSpc>
                <a:spcPts val="2500"/>
              </a:lnSpc>
              <a:spcBef>
                <a:spcPts val="0"/>
              </a:spcBef>
              <a:buNone/>
            </a:pPr>
            <a:r>
              <a:rPr lang="cs-CZ" sz="2400" dirty="0">
                <a:latin typeface="Abadi" panose="020B0604020104020204" pitchFamily="34" charset="0"/>
                <a:cs typeface="Arial" pitchFamily="34" charset="0"/>
              </a:rPr>
              <a:t>		  na osobní a sociální anamnézu</a:t>
            </a:r>
          </a:p>
          <a:p>
            <a:pPr marL="0" indent="0">
              <a:lnSpc>
                <a:spcPts val="2500"/>
              </a:lnSpc>
              <a:spcBef>
                <a:spcPts val="0"/>
              </a:spcBef>
              <a:buNone/>
            </a:pPr>
            <a:r>
              <a:rPr lang="cs-CZ" sz="2400" dirty="0">
                <a:latin typeface="Abadi" panose="020B0604020104020204" pitchFamily="34" charset="0"/>
                <a:cs typeface="Arial" pitchFamily="34" charset="0"/>
              </a:rPr>
              <a:t>		- strukturovaná diagnostická interview</a:t>
            </a:r>
          </a:p>
          <a:p>
            <a:pPr marL="0" indent="0">
              <a:lnSpc>
                <a:spcPts val="2500"/>
              </a:lnSpc>
              <a:spcBef>
                <a:spcPts val="0"/>
              </a:spcBef>
              <a:buNone/>
            </a:pPr>
            <a:r>
              <a:rPr lang="cs-CZ" sz="2400" dirty="0">
                <a:latin typeface="Abadi" panose="020B0604020104020204" pitchFamily="34" charset="0"/>
                <a:cs typeface="Arial" pitchFamily="34" charset="0"/>
              </a:rPr>
              <a:t>		- zhodnocení kontaktu s pacientem a jeho </a:t>
            </a:r>
          </a:p>
          <a:p>
            <a:pPr marL="0" indent="0">
              <a:lnSpc>
                <a:spcPts val="2500"/>
              </a:lnSpc>
              <a:spcBef>
                <a:spcPts val="0"/>
              </a:spcBef>
              <a:buNone/>
            </a:pPr>
            <a:r>
              <a:rPr lang="cs-CZ" sz="2400" dirty="0">
                <a:latin typeface="Abadi" panose="020B0604020104020204" pitchFamily="34" charset="0"/>
                <a:cs typeface="Arial" pitchFamily="34" charset="0"/>
              </a:rPr>
              <a:t>		  obranných mechanismů</a:t>
            </a:r>
          </a:p>
          <a:p>
            <a:pPr marL="0" indent="0">
              <a:lnSpc>
                <a:spcPts val="2500"/>
              </a:lnSpc>
              <a:spcBef>
                <a:spcPts val="0"/>
              </a:spcBef>
              <a:buNone/>
            </a:pPr>
            <a:endParaRPr lang="cs-CZ" sz="2400" dirty="0">
              <a:latin typeface="Abadi" panose="020B0604020104020204" pitchFamily="34" charset="0"/>
              <a:cs typeface="Arial"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981200" y="2464296"/>
            <a:ext cx="8229600" cy="1684784"/>
          </a:xfrm>
        </p:spPr>
        <p:txBody>
          <a:bodyPr>
            <a:normAutofit/>
          </a:bodyPr>
          <a:lstStyle/>
          <a:p>
            <a:pPr marL="0" indent="0">
              <a:lnSpc>
                <a:spcPts val="2500"/>
              </a:lnSpc>
              <a:spcBef>
                <a:spcPts val="0"/>
              </a:spcBef>
              <a:buNone/>
            </a:pPr>
            <a:r>
              <a:rPr lang="cs-CZ" sz="2400" dirty="0">
                <a:latin typeface="Abadi" panose="020B0604020104020204" pitchFamily="34" charset="0"/>
                <a:cs typeface="Arial" pitchFamily="34" charset="0"/>
              </a:rPr>
              <a:t>	2) objektivní anamnéza, informace z okolí</a:t>
            </a:r>
          </a:p>
          <a:p>
            <a:pPr marL="0" indent="0">
              <a:lnSpc>
                <a:spcPts val="2500"/>
              </a:lnSpc>
              <a:spcBef>
                <a:spcPts val="0"/>
              </a:spcBef>
              <a:buNone/>
            </a:pPr>
            <a:r>
              <a:rPr lang="cs-CZ" sz="2400" dirty="0">
                <a:latin typeface="Abadi" panose="020B0604020104020204" pitchFamily="34" charset="0"/>
                <a:cs typeface="Arial" pitchFamily="34" charset="0"/>
              </a:rPr>
              <a:t>	3) psychologické vyšetřování</a:t>
            </a:r>
          </a:p>
          <a:p>
            <a:pPr marL="0" indent="0">
              <a:lnSpc>
                <a:spcPts val="2500"/>
              </a:lnSpc>
              <a:spcBef>
                <a:spcPts val="0"/>
              </a:spcBef>
              <a:buNone/>
            </a:pPr>
            <a:r>
              <a:rPr lang="cs-CZ" sz="2400" dirty="0">
                <a:latin typeface="Abadi" panose="020B0604020104020204" pitchFamily="34" charset="0"/>
                <a:cs typeface="Arial" pitchFamily="34" charset="0"/>
              </a:rPr>
              <a:t>		- dotazníkové metody</a:t>
            </a:r>
          </a:p>
          <a:p>
            <a:pPr marL="0" indent="0">
              <a:lnSpc>
                <a:spcPts val="2500"/>
              </a:lnSpc>
              <a:spcBef>
                <a:spcPts val="0"/>
              </a:spcBef>
              <a:buNone/>
            </a:pPr>
            <a:r>
              <a:rPr lang="cs-CZ" sz="2400" dirty="0">
                <a:latin typeface="Abadi" panose="020B0604020104020204" pitchFamily="34" charset="0"/>
                <a:cs typeface="Arial" pitchFamily="34" charset="0"/>
              </a:rPr>
              <a:t>		- projektivní testy</a:t>
            </a:r>
          </a:p>
          <a:p>
            <a:pPr marL="0" indent="0">
              <a:lnSpc>
                <a:spcPts val="2500"/>
              </a:lnSpc>
              <a:spcBef>
                <a:spcPts val="0"/>
              </a:spcBef>
            </a:pPr>
            <a:endParaRPr lang="cs-CZ" sz="2400" dirty="0">
              <a:latin typeface="Abadi" panose="020B0604020104020204"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Autofit/>
          </a:bodyPr>
          <a:lstStyle/>
          <a:p>
            <a:pPr algn="l"/>
            <a:r>
              <a:rPr lang="en-US" altLang="en-US" sz="4200">
                <a:latin typeface="Abadi" panose="020B0604020104020204" pitchFamily="34" charset="0"/>
                <a:ea typeface="Arial" charset="0"/>
                <a:cs typeface="Arial" charset="0"/>
              </a:rPr>
              <a:t>Péče o duševně nemocné v </a:t>
            </a:r>
            <a:r>
              <a:rPr lang="cs-CZ" altLang="en-US" sz="4200">
                <a:latin typeface="Abadi" panose="020B0604020104020204" pitchFamily="34" charset="0"/>
                <a:ea typeface="Arial" charset="0"/>
                <a:cs typeface="Arial" charset="0"/>
              </a:rPr>
              <a:t>ČR</a:t>
            </a:r>
            <a:endParaRPr lang="en-US" altLang="en-US" sz="4200">
              <a:latin typeface="Abadi" panose="020B0604020104020204" pitchFamily="34" charset="0"/>
              <a:ea typeface="Arial" charset="0"/>
              <a:cs typeface="Arial" charset="0"/>
            </a:endParaRPr>
          </a:p>
        </p:txBody>
      </p:sp>
      <p:sp>
        <p:nvSpPr>
          <p:cNvPr id="3" name="Content Placeholder 2"/>
          <p:cNvSpPr>
            <a:spLocks noGrp="1"/>
          </p:cNvSpPr>
          <p:nvPr>
            <p:ph idx="1"/>
          </p:nvPr>
        </p:nvSpPr>
        <p:spPr>
          <a:xfrm>
            <a:off x="913795" y="1732449"/>
            <a:ext cx="5182205" cy="4798980"/>
          </a:xfrm>
        </p:spPr>
        <p:txBody>
          <a:bodyPr rtlCol="0">
            <a:normAutofit/>
          </a:bodyPr>
          <a:lstStyle/>
          <a:p>
            <a:pPr>
              <a:buFont typeface="Arial" charset="0"/>
              <a:buChar char="•"/>
              <a:defRPr/>
            </a:pPr>
            <a:r>
              <a:rPr lang="en-US" sz="1800" dirty="0" err="1">
                <a:latin typeface="Abadi" panose="020B0604020104020204" pitchFamily="34" charset="0"/>
                <a:ea typeface="Arial" charset="0"/>
                <a:cs typeface="Arial" charset="0"/>
              </a:rPr>
              <a:t>Ambulanc</a:t>
            </a:r>
            <a:r>
              <a:rPr lang="cs-CZ" sz="1800" dirty="0">
                <a:latin typeface="Abadi" panose="020B0604020104020204" pitchFamily="34" charset="0"/>
                <a:ea typeface="Arial" charset="0"/>
                <a:cs typeface="Arial" charset="0"/>
              </a:rPr>
              <a:t>e</a:t>
            </a:r>
          </a:p>
          <a:p>
            <a:pPr lvl="2">
              <a:buFont typeface="Arial" charset="0"/>
              <a:buChar char="•"/>
              <a:defRPr/>
            </a:pPr>
            <a:r>
              <a:rPr lang="cs-CZ" sz="1400" dirty="0">
                <a:latin typeface="Abadi" panose="020B0604020104020204" pitchFamily="34" charset="0"/>
                <a:ea typeface="Arial" charset="0"/>
                <a:cs typeface="Arial" charset="0"/>
              </a:rPr>
              <a:t>p</a:t>
            </a:r>
            <a:r>
              <a:rPr lang="en-US" sz="1400" dirty="0" err="1">
                <a:latin typeface="Abadi" panose="020B0604020104020204" pitchFamily="34" charset="0"/>
                <a:ea typeface="Arial" charset="0"/>
                <a:cs typeface="Arial" charset="0"/>
              </a:rPr>
              <a:t>sychiatrické</a:t>
            </a:r>
            <a:endParaRPr lang="cs-CZ" sz="1400" dirty="0">
              <a:latin typeface="Abadi" panose="020B0604020104020204" pitchFamily="34" charset="0"/>
              <a:ea typeface="Arial" charset="0"/>
              <a:cs typeface="Arial" charset="0"/>
            </a:endParaRPr>
          </a:p>
          <a:p>
            <a:pPr lvl="2">
              <a:buFont typeface="Arial" charset="0"/>
              <a:buChar char="•"/>
              <a:defRPr/>
            </a:pPr>
            <a:r>
              <a:rPr lang="cs-CZ" sz="1400" dirty="0">
                <a:latin typeface="Abadi" panose="020B0604020104020204" pitchFamily="34" charset="0"/>
                <a:ea typeface="Arial" charset="0"/>
                <a:cs typeface="Arial" charset="0"/>
              </a:rPr>
              <a:t>psychologické</a:t>
            </a:r>
          </a:p>
          <a:p>
            <a:pPr lvl="2">
              <a:buFont typeface="Arial" charset="0"/>
              <a:buChar char="•"/>
              <a:defRPr/>
            </a:pPr>
            <a:r>
              <a:rPr lang="cs-CZ" sz="1400" dirty="0" err="1">
                <a:latin typeface="Abadi" panose="020B0604020104020204" pitchFamily="34" charset="0"/>
                <a:ea typeface="Arial" charset="0"/>
                <a:cs typeface="Arial" charset="0"/>
              </a:rPr>
              <a:t>adiktologické</a:t>
            </a:r>
            <a:endParaRPr lang="en-US" sz="1800" dirty="0">
              <a:latin typeface="Abadi" panose="020B0604020104020204" pitchFamily="34" charset="0"/>
              <a:ea typeface="Arial" charset="0"/>
              <a:cs typeface="Arial" charset="0"/>
            </a:endParaRPr>
          </a:p>
          <a:p>
            <a:pPr marL="0" indent="0">
              <a:buNone/>
              <a:defRPr/>
            </a:pPr>
            <a:endParaRPr lang="en-US" sz="1800" dirty="0">
              <a:latin typeface="Abadi" panose="020B0604020104020204" pitchFamily="34" charset="0"/>
              <a:ea typeface="Arial" charset="0"/>
              <a:cs typeface="Arial" charset="0"/>
            </a:endParaRPr>
          </a:p>
          <a:p>
            <a:pPr>
              <a:buFont typeface="Arial" charset="0"/>
              <a:buChar char="•"/>
              <a:defRPr/>
            </a:pPr>
            <a:r>
              <a:rPr lang="en-US" sz="1800" dirty="0" err="1">
                <a:latin typeface="Abadi" panose="020B0604020104020204" pitchFamily="34" charset="0"/>
                <a:ea typeface="Arial" charset="0"/>
                <a:cs typeface="Arial" charset="0"/>
              </a:rPr>
              <a:t>Lůžka</a:t>
            </a:r>
            <a:r>
              <a:rPr lang="en-US" sz="1800" dirty="0">
                <a:latin typeface="Abadi" panose="020B0604020104020204" pitchFamily="34" charset="0"/>
                <a:ea typeface="Arial" charset="0"/>
                <a:cs typeface="Arial" charset="0"/>
              </a:rPr>
              <a:t>	</a:t>
            </a:r>
            <a:endParaRPr lang="cs-CZ" sz="1800" dirty="0">
              <a:latin typeface="Abadi" panose="020B0604020104020204" pitchFamily="34" charset="0"/>
              <a:ea typeface="Arial" charset="0"/>
              <a:cs typeface="Arial" charset="0"/>
            </a:endParaRPr>
          </a:p>
          <a:p>
            <a:pPr lvl="2">
              <a:buFont typeface="Arial" charset="0"/>
              <a:buChar char="•"/>
              <a:defRPr/>
            </a:pPr>
            <a:r>
              <a:rPr lang="en-US" sz="1400" dirty="0" err="1">
                <a:latin typeface="Abadi" panose="020B0604020104020204" pitchFamily="34" charset="0"/>
                <a:ea typeface="Arial" charset="0"/>
                <a:cs typeface="Arial" charset="0"/>
              </a:rPr>
              <a:t>Psychiatrické</a:t>
            </a:r>
            <a:r>
              <a:rPr lang="en-US" sz="1400" dirty="0">
                <a:latin typeface="Abadi" panose="020B0604020104020204" pitchFamily="34" charset="0"/>
                <a:ea typeface="Arial" charset="0"/>
                <a:cs typeface="Arial" charset="0"/>
              </a:rPr>
              <a:t> </a:t>
            </a:r>
            <a:r>
              <a:rPr lang="en-US" sz="1400" dirty="0" err="1">
                <a:latin typeface="Abadi" panose="020B0604020104020204" pitchFamily="34" charset="0"/>
                <a:ea typeface="Arial" charset="0"/>
                <a:cs typeface="Arial" charset="0"/>
              </a:rPr>
              <a:t>nemocnice</a:t>
            </a:r>
            <a:endParaRPr lang="cs-CZ" sz="1400" dirty="0">
              <a:latin typeface="Abadi" panose="020B0604020104020204" pitchFamily="34" charset="0"/>
              <a:ea typeface="Arial" charset="0"/>
              <a:cs typeface="Arial" charset="0"/>
            </a:endParaRPr>
          </a:p>
          <a:p>
            <a:pPr lvl="2">
              <a:buFont typeface="Arial" charset="0"/>
              <a:buChar char="•"/>
              <a:defRPr/>
            </a:pPr>
            <a:r>
              <a:rPr lang="en-US" sz="1400" dirty="0" err="1">
                <a:latin typeface="Abadi" panose="020B0604020104020204" pitchFamily="34" charset="0"/>
                <a:ea typeface="Arial" charset="0"/>
                <a:cs typeface="Arial" charset="0"/>
              </a:rPr>
              <a:t>Psychiatrická</a:t>
            </a:r>
            <a:r>
              <a:rPr lang="en-US" sz="1400" dirty="0">
                <a:latin typeface="Abadi" panose="020B0604020104020204" pitchFamily="34" charset="0"/>
                <a:ea typeface="Arial" charset="0"/>
                <a:cs typeface="Arial" charset="0"/>
              </a:rPr>
              <a:t> </a:t>
            </a:r>
            <a:r>
              <a:rPr lang="en-US" sz="1400" dirty="0" err="1">
                <a:latin typeface="Abadi" panose="020B0604020104020204" pitchFamily="34" charset="0"/>
                <a:ea typeface="Arial" charset="0"/>
                <a:cs typeface="Arial" charset="0"/>
              </a:rPr>
              <a:t>oddělení</a:t>
            </a:r>
            <a:r>
              <a:rPr lang="en-US" sz="1400" dirty="0">
                <a:latin typeface="Abadi" panose="020B0604020104020204" pitchFamily="34" charset="0"/>
                <a:ea typeface="Arial" charset="0"/>
                <a:cs typeface="Arial" charset="0"/>
              </a:rPr>
              <a:t> </a:t>
            </a:r>
            <a:r>
              <a:rPr lang="en-US" sz="1400" dirty="0" err="1">
                <a:latin typeface="Abadi" panose="020B0604020104020204" pitchFamily="34" charset="0"/>
                <a:ea typeface="Arial" charset="0"/>
                <a:cs typeface="Arial" charset="0"/>
              </a:rPr>
              <a:t>nemocnic</a:t>
            </a:r>
            <a:endParaRPr lang="en-US" sz="1400" dirty="0">
              <a:latin typeface="Abadi" panose="020B0604020104020204" pitchFamily="34" charset="0"/>
              <a:ea typeface="Arial" charset="0"/>
              <a:cs typeface="Arial" charset="0"/>
            </a:endParaRPr>
          </a:p>
        </p:txBody>
      </p:sp>
      <p:sp>
        <p:nvSpPr>
          <p:cNvPr id="2" name="TextovéPole 1">
            <a:extLst>
              <a:ext uri="{FF2B5EF4-FFF2-40B4-BE49-F238E27FC236}">
                <a16:creationId xmlns:a16="http://schemas.microsoft.com/office/drawing/2014/main" id="{386B80D4-8D17-43F7-A454-7321D21334A3}"/>
              </a:ext>
            </a:extLst>
          </p:cNvPr>
          <p:cNvSpPr txBox="1"/>
          <p:nvPr/>
        </p:nvSpPr>
        <p:spPr>
          <a:xfrm>
            <a:off x="5825056" y="1580050"/>
            <a:ext cx="5505062" cy="3834896"/>
          </a:xfrm>
          <a:prstGeom prst="rect">
            <a:avLst/>
          </a:prstGeom>
          <a:noFill/>
        </p:spPr>
        <p:txBody>
          <a:bodyPr wrap="square" rtlCol="0">
            <a:spAutoFit/>
          </a:bodyPr>
          <a:lstStyle/>
          <a:p>
            <a:pPr marL="342900" marR="0" lvl="0" indent="-306000" algn="l" defTabSz="457200" rtl="0" eaLnBrk="1" fontAlgn="auto" latinLnBrk="0" hangingPunct="1">
              <a:lnSpc>
                <a:spcPct val="100000"/>
              </a:lnSpc>
              <a:spcBef>
                <a:spcPct val="20000"/>
              </a:spcBef>
              <a:spcAft>
                <a:spcPts val="600"/>
              </a:spcAft>
              <a:buClr>
                <a:srgbClr val="DADADA"/>
              </a:buClr>
              <a:buSzPct val="70000"/>
              <a:buFont typeface="Arial" charset="0"/>
              <a:buChar char="•"/>
              <a:tabLst/>
              <a:defRPr/>
            </a:pPr>
            <a:r>
              <a:rPr kumimoji="0" lang="en-US" sz="1800" b="0" i="0" u="none" strike="noStrike" kern="1200" cap="none" spc="0" normalizeH="0" baseline="0" noProof="0" dirty="0" err="1">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Abadi" panose="020B0604020104020204" pitchFamily="34" charset="0"/>
                <a:ea typeface="Arial" charset="0"/>
                <a:cs typeface="Arial" charset="0"/>
              </a:rPr>
              <a:t>Komunitní</a:t>
            </a:r>
            <a:r>
              <a:rPr kumimoji="0" lang="en-US" sz="18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Abadi" panose="020B0604020104020204" pitchFamily="34" charset="0"/>
                <a:ea typeface="Arial" charset="0"/>
                <a:cs typeface="Arial" charset="0"/>
              </a:rPr>
              <a:t> </a:t>
            </a:r>
            <a:r>
              <a:rPr kumimoji="0" lang="en-US" sz="1800" b="0" i="0" u="none" strike="noStrike" kern="1200" cap="none" spc="0" normalizeH="0" baseline="0" noProof="0" dirty="0" err="1">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Abadi" panose="020B0604020104020204" pitchFamily="34" charset="0"/>
                <a:ea typeface="Arial" charset="0"/>
                <a:cs typeface="Arial" charset="0"/>
              </a:rPr>
              <a:t>péče</a:t>
            </a:r>
            <a:endParaRPr kumimoji="0" lang="cs-CZ" sz="18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Abadi" panose="020B0604020104020204" pitchFamily="34" charset="0"/>
              <a:ea typeface="Arial" charset="0"/>
              <a:cs typeface="Arial" charset="0"/>
            </a:endParaRPr>
          </a:p>
          <a:p>
            <a:pPr marL="1257300" lvl="2" indent="-306000">
              <a:spcBef>
                <a:spcPct val="20000"/>
              </a:spcBef>
              <a:spcAft>
                <a:spcPts val="600"/>
              </a:spcAft>
              <a:buClr>
                <a:srgbClr val="DADADA"/>
              </a:buClr>
              <a:buSzPct val="70000"/>
              <a:buFont typeface="Arial" charset="0"/>
              <a:buChar char="•"/>
              <a:defRPr/>
            </a:pPr>
            <a:r>
              <a:rPr lang="cs-CZ" sz="14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Abadi" panose="020B0604020104020204" pitchFamily="34" charset="0"/>
                <a:ea typeface="Arial" charset="0"/>
                <a:cs typeface="Arial" charset="0"/>
              </a:rPr>
              <a:t>denní stacionáře</a:t>
            </a:r>
          </a:p>
          <a:p>
            <a:pPr marL="1257300" lvl="2" indent="-306000">
              <a:spcBef>
                <a:spcPct val="20000"/>
              </a:spcBef>
              <a:spcAft>
                <a:spcPts val="600"/>
              </a:spcAft>
              <a:buClr>
                <a:srgbClr val="DADADA"/>
              </a:buClr>
              <a:buSzPct val="70000"/>
              <a:buFont typeface="Arial" charset="0"/>
              <a:buChar char="•"/>
              <a:defRPr/>
            </a:pPr>
            <a:r>
              <a:rPr lang="cs-CZ" sz="14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Abadi" panose="020B0604020104020204" pitchFamily="34" charset="0"/>
                <a:ea typeface="Arial" charset="0"/>
                <a:cs typeface="Arial" charset="0"/>
              </a:rPr>
              <a:t>chráněné dílny, pracoviště, pracovně-tréninková centra</a:t>
            </a:r>
          </a:p>
          <a:p>
            <a:pPr marL="1257300" lvl="2" indent="-306000">
              <a:spcBef>
                <a:spcPct val="20000"/>
              </a:spcBef>
              <a:spcAft>
                <a:spcPts val="600"/>
              </a:spcAft>
              <a:buClr>
                <a:srgbClr val="DADADA"/>
              </a:buClr>
              <a:buSzPct val="70000"/>
              <a:buFont typeface="Arial" charset="0"/>
              <a:buChar char="•"/>
              <a:defRPr/>
            </a:pPr>
            <a:r>
              <a:rPr lang="cs-CZ" sz="14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Abadi" panose="020B0604020104020204" pitchFamily="34" charset="0"/>
                <a:ea typeface="Arial" charset="0"/>
                <a:cs typeface="Arial" charset="0"/>
              </a:rPr>
              <a:t>c</a:t>
            </a:r>
            <a:r>
              <a:rPr kumimoji="0" lang="cs-CZ" sz="1400" b="0" i="0" u="none" strike="noStrike" kern="1200" cap="none" spc="0" normalizeH="0" baseline="0" noProof="0" dirty="0" err="1">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Abadi" panose="020B0604020104020204" pitchFamily="34" charset="0"/>
                <a:ea typeface="Arial" charset="0"/>
                <a:cs typeface="Arial" charset="0"/>
              </a:rPr>
              <a:t>hráněné</a:t>
            </a:r>
            <a:r>
              <a:rPr kumimoji="0" lang="cs-CZ" sz="14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Abadi" panose="020B0604020104020204" pitchFamily="34" charset="0"/>
                <a:ea typeface="Arial" charset="0"/>
                <a:cs typeface="Arial" charset="0"/>
              </a:rPr>
              <a:t> bydlení</a:t>
            </a:r>
          </a:p>
          <a:p>
            <a:pPr marL="1257300" lvl="2" indent="-306000">
              <a:spcBef>
                <a:spcPct val="20000"/>
              </a:spcBef>
              <a:spcAft>
                <a:spcPts val="600"/>
              </a:spcAft>
              <a:buClr>
                <a:srgbClr val="DADADA"/>
              </a:buClr>
              <a:buSzPct val="70000"/>
              <a:buFont typeface="Arial" charset="0"/>
              <a:buChar char="•"/>
              <a:defRPr/>
            </a:pPr>
            <a:r>
              <a:rPr lang="cs-CZ" sz="14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Abadi" panose="020B0604020104020204" pitchFamily="34" charset="0"/>
                <a:ea typeface="Arial" charset="0"/>
                <a:cs typeface="Arial" charset="0"/>
              </a:rPr>
              <a:t>dům na půl cesty</a:t>
            </a:r>
          </a:p>
          <a:p>
            <a:pPr marL="1257300" lvl="2" indent="-306000">
              <a:spcBef>
                <a:spcPct val="20000"/>
              </a:spcBef>
              <a:spcAft>
                <a:spcPts val="600"/>
              </a:spcAft>
              <a:buClr>
                <a:srgbClr val="DADADA"/>
              </a:buClr>
              <a:buSzPct val="70000"/>
              <a:buFont typeface="Arial" charset="0"/>
              <a:buChar char="•"/>
              <a:defRPr/>
            </a:pPr>
            <a:r>
              <a:rPr lang="cs-CZ" sz="14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Abadi" panose="020B0604020104020204" pitchFamily="34" charset="0"/>
                <a:ea typeface="Arial" charset="0"/>
                <a:cs typeface="Arial" charset="0"/>
              </a:rPr>
              <a:t>d</a:t>
            </a:r>
            <a:r>
              <a:rPr kumimoji="0" lang="cs-CZ" sz="1400" b="0" i="0" u="none" strike="noStrike" kern="1200" cap="none" spc="0" normalizeH="0" baseline="0" noProof="0" dirty="0" err="1">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Abadi" panose="020B0604020104020204" pitchFamily="34" charset="0"/>
                <a:ea typeface="Arial" charset="0"/>
                <a:cs typeface="Arial" charset="0"/>
              </a:rPr>
              <a:t>omov</a:t>
            </a:r>
            <a:r>
              <a:rPr kumimoji="0" lang="cs-CZ" sz="14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Abadi" panose="020B0604020104020204" pitchFamily="34" charset="0"/>
                <a:ea typeface="Arial" charset="0"/>
                <a:cs typeface="Arial" charset="0"/>
              </a:rPr>
              <a:t> se zvláštním režimem</a:t>
            </a:r>
          </a:p>
          <a:p>
            <a:pPr marL="1257300" lvl="2" indent="-306000">
              <a:spcBef>
                <a:spcPct val="20000"/>
              </a:spcBef>
              <a:spcAft>
                <a:spcPts val="600"/>
              </a:spcAft>
              <a:buClr>
                <a:srgbClr val="DADADA"/>
              </a:buClr>
              <a:buSzPct val="70000"/>
              <a:buFont typeface="Arial" charset="0"/>
              <a:buChar char="•"/>
              <a:defRPr/>
            </a:pPr>
            <a:r>
              <a:rPr lang="cs-CZ" sz="14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Abadi" panose="020B0604020104020204" pitchFamily="34" charset="0"/>
                <a:ea typeface="Arial" charset="0"/>
                <a:cs typeface="Arial" charset="0"/>
              </a:rPr>
              <a:t>terapeutické kluby</a:t>
            </a:r>
          </a:p>
          <a:p>
            <a:pPr marL="1257300" lvl="2" indent="-306000">
              <a:spcBef>
                <a:spcPct val="20000"/>
              </a:spcBef>
              <a:spcAft>
                <a:spcPts val="600"/>
              </a:spcAft>
              <a:buClr>
                <a:srgbClr val="DADADA"/>
              </a:buClr>
              <a:buSzPct val="70000"/>
              <a:buFont typeface="Arial" charset="0"/>
              <a:buChar char="•"/>
              <a:defRPr/>
            </a:pPr>
            <a:r>
              <a:rPr lang="cs-CZ" sz="14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Abadi" panose="020B0604020104020204" pitchFamily="34" charset="0"/>
                <a:ea typeface="Arial" charset="0"/>
                <a:cs typeface="Arial" charset="0"/>
              </a:rPr>
              <a:t>s</a:t>
            </a:r>
            <a:r>
              <a:rPr kumimoji="0" lang="cs-CZ" sz="1400" b="0" i="0" u="none" strike="noStrike" kern="1200" cap="none" spc="0" normalizeH="0" baseline="0" noProof="0" dirty="0" err="1">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Abadi" panose="020B0604020104020204" pitchFamily="34" charset="0"/>
                <a:ea typeface="Arial" charset="0"/>
                <a:cs typeface="Arial" charset="0"/>
              </a:rPr>
              <a:t>vépomocné</a:t>
            </a:r>
            <a:r>
              <a:rPr kumimoji="0" lang="cs-CZ" sz="14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Abadi" panose="020B0604020104020204" pitchFamily="34" charset="0"/>
                <a:ea typeface="Arial" charset="0"/>
                <a:cs typeface="Arial" charset="0"/>
              </a:rPr>
              <a:t> skupiny nemocných a/nebo jejich rod. Příslušníků</a:t>
            </a:r>
          </a:p>
          <a:p>
            <a:pPr marL="342900" indent="-306000">
              <a:spcBef>
                <a:spcPct val="20000"/>
              </a:spcBef>
              <a:spcAft>
                <a:spcPts val="600"/>
              </a:spcAft>
              <a:buClr>
                <a:srgbClr val="DADADA"/>
              </a:buClr>
              <a:buSzPct val="70000"/>
              <a:buFont typeface="Arial" charset="0"/>
              <a:buChar char="•"/>
              <a:defRPr/>
            </a:pPr>
            <a:r>
              <a:rPr lang="cs-CZ"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Abadi" panose="020B0604020104020204" pitchFamily="34" charset="0"/>
                <a:ea typeface="Arial" charset="0"/>
                <a:cs typeface="Arial" charset="0"/>
              </a:rPr>
              <a:t>Reorganizace psychiatrické péče (podpůrná funkční síť psychiatr – psycholog - sociální)</a:t>
            </a:r>
            <a:endParaRPr kumimoji="0" lang="en-US"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Abadi" panose="020B0604020104020204" pitchFamily="34" charset="0"/>
              <a:ea typeface="Arial" charset="0"/>
              <a:cs typeface="Arial" charset="0"/>
            </a:endParaRPr>
          </a:p>
        </p:txBody>
      </p:sp>
    </p:spTree>
    <p:extLst>
      <p:ext uri="{BB962C8B-B14F-4D97-AF65-F5344CB8AC3E}">
        <p14:creationId xmlns:p14="http://schemas.microsoft.com/office/powerpoint/2010/main" val="11991967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dirty="0">
                <a:latin typeface="Abadi" panose="020B0604020104020204" pitchFamily="34" charset="0"/>
                <a:cs typeface="Arial" pitchFamily="34" charset="0"/>
              </a:rPr>
              <a:t>Paranoidní porucha osobnosti</a:t>
            </a:r>
          </a:p>
        </p:txBody>
      </p:sp>
      <p:sp>
        <p:nvSpPr>
          <p:cNvPr id="3" name="Zástupný symbol pro obsah 2"/>
          <p:cNvSpPr>
            <a:spLocks noGrp="1"/>
          </p:cNvSpPr>
          <p:nvPr>
            <p:ph idx="1"/>
          </p:nvPr>
        </p:nvSpPr>
        <p:spPr/>
        <p:txBody>
          <a:bodyPr>
            <a:noAutofit/>
          </a:bodyPr>
          <a:lstStyle/>
          <a:p>
            <a:pPr marL="0" indent="0">
              <a:lnSpc>
                <a:spcPts val="2500"/>
              </a:lnSpc>
              <a:spcBef>
                <a:spcPts val="0"/>
              </a:spcBef>
              <a:buNone/>
            </a:pPr>
            <a:r>
              <a:rPr lang="cs-CZ" dirty="0">
                <a:latin typeface="Abadi" panose="020B0604020104020204" pitchFamily="34" charset="0"/>
                <a:cs typeface="Arial" pitchFamily="34" charset="0"/>
              </a:rPr>
              <a:t>jádrové přesvědčení 	– jsem zranitelný, svět je zkažené místo</a:t>
            </a:r>
          </a:p>
          <a:p>
            <a:pPr marL="0" indent="0">
              <a:lnSpc>
                <a:spcPts val="2500"/>
              </a:lnSpc>
              <a:spcBef>
                <a:spcPts val="0"/>
              </a:spcBef>
              <a:buNone/>
            </a:pPr>
            <a:r>
              <a:rPr lang="cs-CZ" dirty="0">
                <a:latin typeface="Abadi" panose="020B0604020104020204" pitchFamily="34" charset="0"/>
                <a:cs typeface="Arial" pitchFamily="34" charset="0"/>
              </a:rPr>
              <a:t>rozvinuté strategie 		– ostražitost, nedůvěřivost, podezíravost</a:t>
            </a:r>
          </a:p>
          <a:p>
            <a:pPr marL="0" indent="0">
              <a:lnSpc>
                <a:spcPts val="2500"/>
              </a:lnSpc>
              <a:spcBef>
                <a:spcPts val="0"/>
              </a:spcBef>
              <a:buNone/>
            </a:pPr>
            <a:r>
              <a:rPr lang="cs-CZ" dirty="0">
                <a:latin typeface="Abadi" panose="020B0604020104020204" pitchFamily="34" charset="0"/>
                <a:cs typeface="Arial" pitchFamily="34" charset="0"/>
              </a:rPr>
              <a:t>nedostatečně rozvinuté strategie  – důvěra, přijetí, smysl pro humor, přiblížení</a:t>
            </a:r>
          </a:p>
          <a:p>
            <a:pPr marL="0" indent="0">
              <a:lnSpc>
                <a:spcPts val="2500"/>
              </a:lnSpc>
              <a:spcBef>
                <a:spcPts val="0"/>
              </a:spcBef>
              <a:buNone/>
            </a:pPr>
            <a:r>
              <a:rPr lang="cs-CZ" dirty="0">
                <a:latin typeface="Abadi" panose="020B0604020104020204" pitchFamily="34" charset="0"/>
                <a:cs typeface="Arial" pitchFamily="34" charset="0"/>
              </a:rPr>
              <a:t> </a:t>
            </a:r>
          </a:p>
          <a:p>
            <a:pPr marL="0" indent="0">
              <a:lnSpc>
                <a:spcPts val="2500"/>
              </a:lnSpc>
              <a:spcBef>
                <a:spcPts val="0"/>
              </a:spcBef>
              <a:buFontTx/>
              <a:buChar char="-"/>
            </a:pPr>
            <a:r>
              <a:rPr lang="cs-CZ" dirty="0">
                <a:latin typeface="Abadi" panose="020B0604020104020204" pitchFamily="34" charset="0"/>
                <a:cs typeface="Arial" pitchFamily="34" charset="0"/>
              </a:rPr>
              <a:t> náboženští fanatici, žárliví manželé, kverulující sudiči, </a:t>
            </a:r>
          </a:p>
          <a:p>
            <a:pPr marL="0" indent="0">
              <a:lnSpc>
                <a:spcPts val="2500"/>
              </a:lnSpc>
              <a:spcBef>
                <a:spcPts val="0"/>
              </a:spcBef>
              <a:buNone/>
            </a:pPr>
            <a:r>
              <a:rPr lang="cs-CZ" dirty="0">
                <a:latin typeface="Abadi" panose="020B0604020104020204" pitchFamily="34" charset="0"/>
                <a:cs typeface="Arial" pitchFamily="34" charset="0"/>
              </a:rPr>
              <a:t>  zdatní obchodníci</a:t>
            </a:r>
          </a:p>
          <a:p>
            <a:pPr marL="0" indent="0">
              <a:lnSpc>
                <a:spcPts val="2500"/>
              </a:lnSpc>
              <a:spcBef>
                <a:spcPts val="0"/>
              </a:spcBef>
              <a:buFontTx/>
              <a:buChar char="-"/>
            </a:pPr>
            <a:r>
              <a:rPr lang="cs-CZ" dirty="0">
                <a:latin typeface="Abadi" panose="020B0604020104020204" pitchFamily="34" charset="0"/>
                <a:cs typeface="Arial" pitchFamily="34" charset="0"/>
              </a:rPr>
              <a:t> nadměrné citliví na nezdar, tendence k trvalé zášti, </a:t>
            </a:r>
          </a:p>
          <a:p>
            <a:pPr marL="0" indent="0">
              <a:lnSpc>
                <a:spcPts val="2500"/>
              </a:lnSpc>
              <a:spcBef>
                <a:spcPts val="0"/>
              </a:spcBef>
              <a:buNone/>
            </a:pPr>
            <a:r>
              <a:rPr lang="cs-CZ" dirty="0">
                <a:latin typeface="Abadi" panose="020B0604020104020204" pitchFamily="34" charset="0"/>
                <a:cs typeface="Arial" pitchFamily="34" charset="0"/>
              </a:rPr>
              <a:t>  výrazný smysl pro osobní práva,zdůraznění </a:t>
            </a:r>
            <a:r>
              <a:rPr lang="cs-CZ" dirty="0" err="1">
                <a:latin typeface="Abadi" panose="020B0604020104020204" pitchFamily="34" charset="0"/>
                <a:cs typeface="Arial" pitchFamily="34" charset="0"/>
              </a:rPr>
              <a:t>vl</a:t>
            </a:r>
            <a:r>
              <a:rPr lang="cs-CZ" dirty="0">
                <a:latin typeface="Abadi" panose="020B0604020104020204" pitchFamily="34" charset="0"/>
                <a:cs typeface="Arial" pitchFamily="34" charset="0"/>
              </a:rPr>
              <a:t>. důležitosti</a:t>
            </a:r>
          </a:p>
          <a:p>
            <a:pPr>
              <a:buNone/>
            </a:pPr>
            <a:endParaRPr lang="cs-CZ" dirty="0">
              <a:latin typeface="Abadi" panose="020B0604020104020204"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3795" y="273698"/>
            <a:ext cx="10353762" cy="970450"/>
          </a:xfrm>
        </p:spPr>
        <p:txBody>
          <a:bodyPr>
            <a:normAutofit/>
          </a:bodyPr>
          <a:lstStyle/>
          <a:p>
            <a:pPr algn="l"/>
            <a:r>
              <a:rPr lang="cs-CZ" dirty="0">
                <a:latin typeface="Abadi" panose="020B0604020104020204" pitchFamily="34" charset="0"/>
                <a:cs typeface="Arial" pitchFamily="34" charset="0"/>
              </a:rPr>
              <a:t>Schizoidní porucha osobnosti</a:t>
            </a:r>
          </a:p>
        </p:txBody>
      </p:sp>
      <p:sp>
        <p:nvSpPr>
          <p:cNvPr id="3" name="Zástupný symbol pro obsah 2"/>
          <p:cNvSpPr>
            <a:spLocks noGrp="1"/>
          </p:cNvSpPr>
          <p:nvPr>
            <p:ph idx="1"/>
          </p:nvPr>
        </p:nvSpPr>
        <p:spPr>
          <a:xfrm>
            <a:off x="913795" y="1424531"/>
            <a:ext cx="10353762" cy="4058751"/>
          </a:xfrm>
        </p:spPr>
        <p:txBody>
          <a:bodyPr>
            <a:noAutofit/>
          </a:bodyPr>
          <a:lstStyle/>
          <a:p>
            <a:pPr marL="0" indent="0">
              <a:lnSpc>
                <a:spcPts val="2500"/>
              </a:lnSpc>
              <a:spcBef>
                <a:spcPts val="0"/>
              </a:spcBef>
              <a:buNone/>
            </a:pPr>
            <a:r>
              <a:rPr lang="cs-CZ" sz="1800" dirty="0">
                <a:latin typeface="Abadi" panose="020B0604020104020204" pitchFamily="34" charset="0"/>
                <a:cs typeface="Arial" pitchFamily="34" charset="0"/>
              </a:rPr>
              <a:t>jádrové přesvědčení – jsem zranitelný a druzí jsou zlí</a:t>
            </a:r>
          </a:p>
          <a:p>
            <a:pPr marL="0" indent="0">
              <a:lnSpc>
                <a:spcPts val="2500"/>
              </a:lnSpc>
              <a:spcBef>
                <a:spcPts val="0"/>
              </a:spcBef>
              <a:buNone/>
            </a:pPr>
            <a:r>
              <a:rPr lang="cs-CZ" sz="1800" dirty="0">
                <a:latin typeface="Abadi" panose="020B0604020104020204" pitchFamily="34" charset="0"/>
                <a:cs typeface="Arial" pitchFamily="34" charset="0"/>
              </a:rPr>
              <a:t>rozvinuté strategie 	 – autonomie</a:t>
            </a:r>
          </a:p>
          <a:p>
            <a:pPr marL="0" indent="0">
              <a:lnSpc>
                <a:spcPts val="2500"/>
              </a:lnSpc>
              <a:spcBef>
                <a:spcPts val="0"/>
              </a:spcBef>
              <a:buNone/>
            </a:pPr>
            <a:r>
              <a:rPr lang="cs-CZ" sz="1800" dirty="0">
                <a:latin typeface="Abadi" panose="020B0604020104020204" pitchFamily="34" charset="0"/>
                <a:cs typeface="Arial" pitchFamily="34" charset="0"/>
              </a:rPr>
              <a:t>nedostatečně rozvinuté strategie – vzájemnost, intimita</a:t>
            </a:r>
          </a:p>
          <a:p>
            <a:pPr marL="0" indent="0">
              <a:lnSpc>
                <a:spcPts val="2500"/>
              </a:lnSpc>
              <a:spcBef>
                <a:spcPts val="0"/>
              </a:spcBef>
              <a:buNone/>
            </a:pPr>
            <a:r>
              <a:rPr lang="cs-CZ" sz="1800" dirty="0">
                <a:latin typeface="Abadi" panose="020B0604020104020204" pitchFamily="34" charset="0"/>
                <a:cs typeface="Arial" pitchFamily="34" charset="0"/>
              </a:rPr>
              <a:t> </a:t>
            </a:r>
          </a:p>
          <a:p>
            <a:pPr marL="0" indent="0">
              <a:lnSpc>
                <a:spcPts val="2500"/>
              </a:lnSpc>
              <a:spcBef>
                <a:spcPts val="0"/>
              </a:spcBef>
              <a:buFontTx/>
              <a:buChar char="-"/>
            </a:pPr>
            <a:r>
              <a:rPr lang="cs-CZ" sz="1800" dirty="0">
                <a:latin typeface="Abadi" panose="020B0604020104020204" pitchFamily="34" charset="0"/>
                <a:cs typeface="Arial" pitchFamily="34" charset="0"/>
              </a:rPr>
              <a:t> zaměstnání s co nejmenším kontaktem, samotáři, </a:t>
            </a:r>
          </a:p>
          <a:p>
            <a:pPr marL="0" indent="0">
              <a:lnSpc>
                <a:spcPts val="2500"/>
              </a:lnSpc>
              <a:spcBef>
                <a:spcPts val="0"/>
              </a:spcBef>
              <a:buNone/>
            </a:pPr>
            <a:r>
              <a:rPr lang="cs-CZ" sz="1800" dirty="0">
                <a:latin typeface="Abadi" panose="020B0604020104020204" pitchFamily="34" charset="0"/>
                <a:cs typeface="Arial" pitchFamily="34" charset="0"/>
              </a:rPr>
              <a:t>  excentrici</a:t>
            </a:r>
          </a:p>
          <a:p>
            <a:pPr marL="0" indent="0">
              <a:lnSpc>
                <a:spcPts val="2500"/>
              </a:lnSpc>
              <a:spcBef>
                <a:spcPts val="0"/>
              </a:spcBef>
              <a:buNone/>
            </a:pPr>
            <a:endParaRPr lang="cs-CZ" sz="1800" dirty="0">
              <a:latin typeface="Abadi" panose="020B0604020104020204" pitchFamily="34" charset="0"/>
              <a:cs typeface="Arial" pitchFamily="34" charset="0"/>
            </a:endParaRPr>
          </a:p>
          <a:p>
            <a:pPr marL="0" indent="0">
              <a:lnSpc>
                <a:spcPts val="2500"/>
              </a:lnSpc>
              <a:spcBef>
                <a:spcPts val="0"/>
              </a:spcBef>
              <a:buFontTx/>
              <a:buChar char="-"/>
            </a:pPr>
            <a:r>
              <a:rPr lang="cs-CZ" sz="1800" dirty="0">
                <a:latin typeface="Abadi" panose="020B0604020104020204" pitchFamily="34" charset="0"/>
                <a:cs typeface="Arial" pitchFamily="34" charset="0"/>
              </a:rPr>
              <a:t> celoživotní stažení, sociální izolace, netečnost, emoční </a:t>
            </a:r>
          </a:p>
          <a:p>
            <a:pPr marL="0" indent="0">
              <a:lnSpc>
                <a:spcPts val="2500"/>
              </a:lnSpc>
              <a:spcBef>
                <a:spcPts val="0"/>
              </a:spcBef>
              <a:buNone/>
            </a:pPr>
            <a:r>
              <a:rPr lang="cs-CZ" sz="1800" dirty="0">
                <a:latin typeface="Abadi" panose="020B0604020104020204" pitchFamily="34" charset="0"/>
                <a:cs typeface="Arial" pitchFamily="34" charset="0"/>
              </a:rPr>
              <a:t>  chlad, občasná přecitlivělost a zranitelnost, plachost, </a:t>
            </a:r>
          </a:p>
          <a:p>
            <a:pPr marL="0" indent="0">
              <a:lnSpc>
                <a:spcPts val="2500"/>
              </a:lnSpc>
              <a:spcBef>
                <a:spcPts val="0"/>
              </a:spcBef>
              <a:buNone/>
            </a:pPr>
            <a:r>
              <a:rPr lang="cs-CZ" sz="1800" dirty="0">
                <a:latin typeface="Abadi" panose="020B0604020104020204" pitchFamily="34" charset="0"/>
                <a:cs typeface="Arial" pitchFamily="34" charset="0"/>
              </a:rPr>
              <a:t>  intolerance, chování toporné až bizarní</a:t>
            </a:r>
          </a:p>
          <a:p>
            <a:pPr marL="0" indent="0">
              <a:lnSpc>
                <a:spcPts val="2500"/>
              </a:lnSpc>
              <a:spcBef>
                <a:spcPts val="0"/>
              </a:spcBef>
              <a:buNone/>
            </a:pPr>
            <a:endParaRPr lang="cs-CZ" sz="1800" dirty="0">
              <a:latin typeface="Abadi" panose="020B0604020104020204" pitchFamily="34" charset="0"/>
              <a:cs typeface="Arial" pitchFamily="34" charset="0"/>
            </a:endParaRPr>
          </a:p>
          <a:p>
            <a:pPr marL="0" indent="0">
              <a:lnSpc>
                <a:spcPts val="2500"/>
              </a:lnSpc>
              <a:spcBef>
                <a:spcPts val="0"/>
              </a:spcBef>
              <a:buNone/>
            </a:pPr>
            <a:r>
              <a:rPr lang="cs-CZ" sz="1800" dirty="0">
                <a:latin typeface="Abadi" panose="020B0604020104020204" pitchFamily="34" charset="0"/>
                <a:cs typeface="Arial" pitchFamily="34" charset="0"/>
              </a:rPr>
              <a:t>- činnost jim nepřináší potěšení</a:t>
            </a:r>
          </a:p>
          <a:p>
            <a:pPr marL="0" indent="0">
              <a:lnSpc>
                <a:spcPts val="2500"/>
              </a:lnSpc>
              <a:spcBef>
                <a:spcPts val="0"/>
              </a:spcBef>
              <a:buNone/>
            </a:pPr>
            <a:r>
              <a:rPr lang="cs-CZ" sz="1800" dirty="0">
                <a:latin typeface="Abadi" panose="020B0604020104020204" pitchFamily="34" charset="0"/>
                <a:cs typeface="Arial" pitchFamily="34" charset="0"/>
              </a:rPr>
              <a:t>- omezená schopnost vyjadřovat city</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dirty="0" err="1">
                <a:latin typeface="Abadi" panose="020B0604020104020204" pitchFamily="34" charset="0"/>
                <a:cs typeface="Arial" pitchFamily="34" charset="0"/>
              </a:rPr>
              <a:t>Schizotypální</a:t>
            </a:r>
            <a:r>
              <a:rPr lang="cs-CZ" dirty="0">
                <a:latin typeface="Abadi" panose="020B0604020104020204" pitchFamily="34" charset="0"/>
                <a:cs typeface="Arial" pitchFamily="34" charset="0"/>
              </a:rPr>
              <a:t> porucha osobnosti</a:t>
            </a:r>
          </a:p>
        </p:txBody>
      </p:sp>
      <p:sp>
        <p:nvSpPr>
          <p:cNvPr id="3" name="Zástupný symbol pro obsah 2"/>
          <p:cNvSpPr>
            <a:spLocks noGrp="1"/>
          </p:cNvSpPr>
          <p:nvPr>
            <p:ph idx="1"/>
          </p:nvPr>
        </p:nvSpPr>
        <p:spPr>
          <a:xfrm>
            <a:off x="1981200" y="1600201"/>
            <a:ext cx="8435280" cy="4525963"/>
          </a:xfrm>
        </p:spPr>
        <p:txBody>
          <a:bodyPr>
            <a:normAutofit/>
          </a:bodyPr>
          <a:lstStyle/>
          <a:p>
            <a:pPr marL="0" indent="0">
              <a:lnSpc>
                <a:spcPts val="2500"/>
              </a:lnSpc>
              <a:spcBef>
                <a:spcPts val="0"/>
              </a:spcBef>
              <a:buNone/>
            </a:pPr>
            <a:r>
              <a:rPr lang="cs-CZ" sz="2400" dirty="0">
                <a:latin typeface="Abadi" panose="020B0604020104020204" pitchFamily="34" charset="0"/>
                <a:cs typeface="Arial" pitchFamily="34" charset="0"/>
              </a:rPr>
              <a:t>jádrové přesvědčení – jsem vadný a druzí mě ohrožují</a:t>
            </a:r>
          </a:p>
          <a:p>
            <a:pPr marL="0" indent="0">
              <a:lnSpc>
                <a:spcPts val="2500"/>
              </a:lnSpc>
              <a:spcBef>
                <a:spcPts val="0"/>
              </a:spcBef>
              <a:buNone/>
            </a:pPr>
            <a:r>
              <a:rPr lang="cs-CZ" sz="2400" dirty="0">
                <a:latin typeface="Abadi" panose="020B0604020104020204" pitchFamily="34" charset="0"/>
                <a:cs typeface="Arial" pitchFamily="34" charset="0"/>
              </a:rPr>
              <a:t>rozvinuté strategie 	 – předpokládá skryté motivy</a:t>
            </a:r>
          </a:p>
          <a:p>
            <a:pPr marL="0" indent="0">
              <a:lnSpc>
                <a:spcPts val="2500"/>
              </a:lnSpc>
              <a:spcBef>
                <a:spcPts val="0"/>
              </a:spcBef>
              <a:buNone/>
            </a:pPr>
            <a:r>
              <a:rPr lang="cs-CZ" sz="2400" dirty="0">
                <a:latin typeface="Abadi" panose="020B0604020104020204" pitchFamily="34" charset="0"/>
                <a:cs typeface="Arial" pitchFamily="34" charset="0"/>
              </a:rPr>
              <a:t> </a:t>
            </a:r>
          </a:p>
          <a:p>
            <a:pPr marL="0" indent="0">
              <a:lnSpc>
                <a:spcPts val="2500"/>
              </a:lnSpc>
              <a:spcBef>
                <a:spcPts val="0"/>
              </a:spcBef>
              <a:buFontTx/>
              <a:buChar char="-"/>
            </a:pPr>
            <a:r>
              <a:rPr lang="cs-CZ" sz="2400" dirty="0">
                <a:latin typeface="Abadi" panose="020B0604020104020204" pitchFamily="34" charset="0"/>
                <a:cs typeface="Arial" pitchFamily="34" charset="0"/>
              </a:rPr>
              <a:t> magické myšlení, vztahovačnost, podivné myšlení a </a:t>
            </a:r>
          </a:p>
          <a:p>
            <a:pPr marL="0" indent="0">
              <a:lnSpc>
                <a:spcPts val="2500"/>
              </a:lnSpc>
              <a:spcBef>
                <a:spcPts val="0"/>
              </a:spcBef>
              <a:buNone/>
            </a:pPr>
            <a:r>
              <a:rPr lang="cs-CZ" sz="2400" dirty="0">
                <a:latin typeface="Abadi" panose="020B0604020104020204" pitchFamily="34" charset="0"/>
                <a:cs typeface="Arial" pitchFamily="34" charset="0"/>
              </a:rPr>
              <a:t>  vyjadřování, výstřední chování, nadměrná úzkost </a:t>
            </a:r>
          </a:p>
          <a:p>
            <a:pPr marL="0" indent="0">
              <a:lnSpc>
                <a:spcPts val="2500"/>
              </a:lnSpc>
              <a:spcBef>
                <a:spcPts val="0"/>
              </a:spcBef>
              <a:buNone/>
            </a:pPr>
            <a:r>
              <a:rPr lang="cs-CZ" sz="2400" dirty="0">
                <a:latin typeface="Abadi" panose="020B0604020104020204" pitchFamily="34" charset="0"/>
                <a:cs typeface="Arial" pitchFamily="34" charset="0"/>
              </a:rPr>
              <a:t>  v sociálních situacích , neobvyklé percepční zážitky, iluze, </a:t>
            </a:r>
          </a:p>
          <a:p>
            <a:pPr marL="0" indent="0">
              <a:lnSpc>
                <a:spcPts val="2500"/>
              </a:lnSpc>
              <a:spcBef>
                <a:spcPts val="0"/>
              </a:spcBef>
              <a:buNone/>
            </a:pPr>
            <a:r>
              <a:rPr lang="cs-CZ" sz="2400" dirty="0">
                <a:latin typeface="Abadi" panose="020B0604020104020204" pitchFamily="34" charset="0"/>
                <a:cs typeface="Arial" pitchFamily="34" charset="0"/>
              </a:rPr>
              <a:t>  občasné jakoby psychotické epizody</a:t>
            </a:r>
          </a:p>
          <a:p>
            <a:pPr marL="0" indent="0">
              <a:lnSpc>
                <a:spcPts val="2500"/>
              </a:lnSpc>
              <a:spcBef>
                <a:spcPts val="0"/>
              </a:spcBef>
              <a:buNone/>
            </a:pPr>
            <a:endParaRPr lang="cs-CZ" sz="2400" dirty="0">
              <a:latin typeface="Abadi" panose="020B0604020104020204" pitchFamily="34" charset="0"/>
              <a:cs typeface="Arial" pitchFamily="34" charset="0"/>
            </a:endParaRPr>
          </a:p>
          <a:p>
            <a:pPr marL="0" indent="0">
              <a:lnSpc>
                <a:spcPts val="2500"/>
              </a:lnSpc>
              <a:spcBef>
                <a:spcPts val="0"/>
              </a:spcBef>
              <a:buFontTx/>
              <a:buChar char="-"/>
            </a:pPr>
            <a:r>
              <a:rPr lang="cs-CZ" sz="2400" dirty="0">
                <a:latin typeface="Abadi" panose="020B0604020104020204" pitchFamily="34" charset="0"/>
                <a:cs typeface="Arial" pitchFamily="34" charset="0"/>
              </a:rPr>
              <a:t> vnitřní svět je vyplněn fantaziemi a imaginárními vztahy a </a:t>
            </a:r>
          </a:p>
          <a:p>
            <a:pPr marL="0" indent="0">
              <a:lnSpc>
                <a:spcPts val="2500"/>
              </a:lnSpc>
              <a:spcBef>
                <a:spcPts val="0"/>
              </a:spcBef>
              <a:buNone/>
            </a:pPr>
            <a:r>
              <a:rPr lang="cs-CZ" sz="2400" dirty="0">
                <a:latin typeface="Abadi" panose="020B0604020104020204" pitchFamily="34" charset="0"/>
                <a:cs typeface="Arial" pitchFamily="34" charset="0"/>
              </a:rPr>
              <a:t>  strachy</a:t>
            </a:r>
          </a:p>
          <a:p>
            <a:pPr marL="0" indent="0">
              <a:lnSpc>
                <a:spcPts val="2500"/>
              </a:lnSpc>
              <a:spcBef>
                <a:spcPts val="0"/>
              </a:spcBef>
              <a:buNone/>
            </a:pPr>
            <a:endParaRPr lang="cs-CZ" sz="2400" dirty="0">
              <a:latin typeface="Abadi" panose="020B0604020104020204" pitchFamily="34" charset="0"/>
              <a:cs typeface="Arial"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l"/>
            <a:r>
              <a:rPr lang="cs-CZ" dirty="0">
                <a:latin typeface="Abadi" panose="020B0604020104020204" pitchFamily="34" charset="0"/>
                <a:cs typeface="Arial" pitchFamily="34" charset="0"/>
              </a:rPr>
              <a:t>Antisociální (DSM-IV), disociační (MKN-10) porucha osobnosti</a:t>
            </a:r>
          </a:p>
        </p:txBody>
      </p:sp>
      <p:sp>
        <p:nvSpPr>
          <p:cNvPr id="3" name="Zástupný symbol pro obsah 2"/>
          <p:cNvSpPr>
            <a:spLocks noGrp="1"/>
          </p:cNvSpPr>
          <p:nvPr>
            <p:ph idx="1"/>
          </p:nvPr>
        </p:nvSpPr>
        <p:spPr>
          <a:xfrm>
            <a:off x="913795" y="1600201"/>
            <a:ext cx="10198964" cy="4525963"/>
          </a:xfrm>
        </p:spPr>
        <p:txBody>
          <a:bodyPr>
            <a:noAutofit/>
          </a:bodyPr>
          <a:lstStyle/>
          <a:p>
            <a:pPr marL="0" indent="0">
              <a:lnSpc>
                <a:spcPts val="2500"/>
              </a:lnSpc>
              <a:spcBef>
                <a:spcPts val="0"/>
              </a:spcBef>
              <a:buNone/>
            </a:pPr>
            <a:r>
              <a:rPr lang="cs-CZ" dirty="0">
                <a:latin typeface="Abadi" panose="020B0604020104020204" pitchFamily="34" charset="0"/>
                <a:cs typeface="Arial" pitchFamily="34" charset="0"/>
              </a:rPr>
              <a:t>jádrové přesvědčení – jsem zranitelný, pokud nebudu silnější a chytřejší než ostatní</a:t>
            </a:r>
          </a:p>
          <a:p>
            <a:pPr marL="0" indent="0">
              <a:lnSpc>
                <a:spcPts val="2500"/>
              </a:lnSpc>
              <a:spcBef>
                <a:spcPts val="0"/>
              </a:spcBef>
              <a:buNone/>
            </a:pPr>
            <a:r>
              <a:rPr lang="cs-CZ" dirty="0">
                <a:latin typeface="Abadi" panose="020B0604020104020204" pitchFamily="34" charset="0"/>
                <a:cs typeface="Arial" pitchFamily="34" charset="0"/>
              </a:rPr>
              <a:t>rozvinuté strategie 	 – bojovnost, expanzivita, využívání druhých</a:t>
            </a:r>
          </a:p>
          <a:p>
            <a:pPr marL="0" indent="0">
              <a:lnSpc>
                <a:spcPts val="2500"/>
              </a:lnSpc>
              <a:spcBef>
                <a:spcPts val="0"/>
              </a:spcBef>
              <a:buNone/>
            </a:pPr>
            <a:r>
              <a:rPr lang="cs-CZ" dirty="0">
                <a:latin typeface="Abadi" panose="020B0604020104020204" pitchFamily="34" charset="0"/>
                <a:cs typeface="Arial" pitchFamily="34" charset="0"/>
              </a:rPr>
              <a:t>nedostatečně rozvinuté strategie – empatie, sociální </a:t>
            </a:r>
          </a:p>
          <a:p>
            <a:pPr marL="0" indent="0">
              <a:lnSpc>
                <a:spcPts val="2500"/>
              </a:lnSpc>
              <a:spcBef>
                <a:spcPts val="0"/>
              </a:spcBef>
              <a:buNone/>
            </a:pPr>
            <a:r>
              <a:rPr lang="cs-CZ" dirty="0">
                <a:latin typeface="Abadi" panose="020B0604020104020204" pitchFamily="34" charset="0"/>
                <a:cs typeface="Arial" pitchFamily="34" charset="0"/>
              </a:rPr>
              <a:t>					  citlivost, schopnost </a:t>
            </a:r>
          </a:p>
          <a:p>
            <a:pPr marL="0" indent="0">
              <a:lnSpc>
                <a:spcPts val="2500"/>
              </a:lnSpc>
              <a:spcBef>
                <a:spcPts val="0"/>
              </a:spcBef>
              <a:buNone/>
            </a:pPr>
            <a:r>
              <a:rPr lang="cs-CZ" dirty="0">
                <a:latin typeface="Abadi" panose="020B0604020104020204" pitchFamily="34" charset="0"/>
                <a:cs typeface="Arial" pitchFamily="34" charset="0"/>
              </a:rPr>
              <a:t>					  zakoušet vinu, schopnost </a:t>
            </a:r>
          </a:p>
          <a:p>
            <a:pPr marL="0" indent="0">
              <a:lnSpc>
                <a:spcPts val="2500"/>
              </a:lnSpc>
              <a:spcBef>
                <a:spcPts val="0"/>
              </a:spcBef>
              <a:buNone/>
            </a:pPr>
            <a:r>
              <a:rPr lang="cs-CZ" dirty="0">
                <a:latin typeface="Abadi" panose="020B0604020104020204" pitchFamily="34" charset="0"/>
                <a:cs typeface="Arial" pitchFamily="34" charset="0"/>
              </a:rPr>
              <a:t>					  odložit uspokojení</a:t>
            </a:r>
          </a:p>
          <a:p>
            <a:pPr marL="0" indent="0">
              <a:lnSpc>
                <a:spcPts val="2500"/>
              </a:lnSpc>
              <a:spcBef>
                <a:spcPts val="0"/>
              </a:spcBef>
              <a:buFontTx/>
              <a:buChar char="-"/>
            </a:pPr>
            <a:r>
              <a:rPr lang="cs-CZ" dirty="0">
                <a:latin typeface="Abadi" panose="020B0604020104020204" pitchFamily="34" charset="0"/>
                <a:cs typeface="Arial" pitchFamily="34" charset="0"/>
              </a:rPr>
              <a:t> porušují práva a zájmy druhých, nepřizpůsobí se společenským pravidlům, chybí jim empatie, schopnost litovat, agresivní, sadističtí, prolhaní, nečestní, nezodpovědní, lhostejní k citům druhých, nízká tolerance k frustraci, svádí vinu na druhé</a:t>
            </a:r>
          </a:p>
          <a:p>
            <a:pPr marL="0" indent="0">
              <a:lnSpc>
                <a:spcPts val="2500"/>
              </a:lnSpc>
              <a:spcBef>
                <a:spcPts val="0"/>
              </a:spcBef>
              <a:buNone/>
            </a:pPr>
            <a:r>
              <a:rPr lang="cs-CZ" dirty="0">
                <a:latin typeface="Abadi" panose="020B0604020104020204" pitchFamily="34" charset="0"/>
                <a:cs typeface="Arial" pitchFamily="34" charset="0"/>
              </a:rPr>
              <a:t> </a:t>
            </a:r>
          </a:p>
          <a:p>
            <a:pPr marL="0" indent="0">
              <a:lnSpc>
                <a:spcPts val="2500"/>
              </a:lnSpc>
              <a:spcBef>
                <a:spcPts val="0"/>
              </a:spcBef>
              <a:buNone/>
            </a:pPr>
            <a:r>
              <a:rPr lang="cs-CZ" dirty="0">
                <a:latin typeface="Abadi" panose="020B0604020104020204" pitchFamily="34" charset="0"/>
                <a:cs typeface="Arial" pitchFamily="34" charset="0"/>
              </a:rPr>
              <a:t>75% vězňů</a:t>
            </a:r>
          </a:p>
          <a:p>
            <a:pPr marL="0" indent="0">
              <a:lnSpc>
                <a:spcPts val="2500"/>
              </a:lnSpc>
              <a:spcBef>
                <a:spcPts val="0"/>
              </a:spcBef>
              <a:buNone/>
            </a:pPr>
            <a:endParaRPr lang="cs-CZ" dirty="0">
              <a:latin typeface="Abadi" panose="020B0604020104020204" pitchFamily="34" charset="0"/>
              <a:cs typeface="Arial"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dirty="0">
                <a:latin typeface="Abadi" panose="020B0604020104020204" pitchFamily="34" charset="0"/>
                <a:cs typeface="Arial" pitchFamily="34" charset="0"/>
              </a:rPr>
              <a:t>Hraniční porucha osobnosti</a:t>
            </a:r>
          </a:p>
        </p:txBody>
      </p:sp>
      <p:sp>
        <p:nvSpPr>
          <p:cNvPr id="3" name="Zástupný symbol pro obsah 2"/>
          <p:cNvSpPr>
            <a:spLocks noGrp="1"/>
          </p:cNvSpPr>
          <p:nvPr>
            <p:ph idx="1"/>
          </p:nvPr>
        </p:nvSpPr>
        <p:spPr>
          <a:xfrm>
            <a:off x="924443" y="1279302"/>
            <a:ext cx="10206977" cy="4525963"/>
          </a:xfrm>
        </p:spPr>
        <p:txBody>
          <a:bodyPr>
            <a:noAutofit/>
          </a:bodyPr>
          <a:lstStyle/>
          <a:p>
            <a:pPr marL="0" indent="0">
              <a:lnSpc>
                <a:spcPts val="2500"/>
              </a:lnSpc>
              <a:spcBef>
                <a:spcPts val="0"/>
              </a:spcBef>
              <a:buNone/>
            </a:pPr>
            <a:r>
              <a:rPr lang="cs-CZ" sz="2400" dirty="0">
                <a:latin typeface="Abadi" panose="020B0604020104020204" pitchFamily="34" charset="0"/>
                <a:cs typeface="Arial" pitchFamily="34" charset="0"/>
              </a:rPr>
              <a:t>		- emočně nestabilní p., hraniční typ</a:t>
            </a:r>
          </a:p>
          <a:p>
            <a:pPr marL="0" indent="0">
              <a:lnSpc>
                <a:spcPts val="2500"/>
              </a:lnSpc>
              <a:spcBef>
                <a:spcPts val="0"/>
              </a:spcBef>
              <a:buNone/>
            </a:pPr>
            <a:r>
              <a:rPr lang="cs-CZ" sz="2400" dirty="0">
                <a:latin typeface="Abadi" panose="020B0604020104020204" pitchFamily="34" charset="0"/>
                <a:cs typeface="Arial" pitchFamily="34" charset="0"/>
              </a:rPr>
              <a:t>		- emočně nestabilní p., impulsivní typ</a:t>
            </a:r>
          </a:p>
          <a:p>
            <a:pPr marL="0" indent="0">
              <a:lnSpc>
                <a:spcPts val="2500"/>
              </a:lnSpc>
              <a:spcBef>
                <a:spcPts val="0"/>
              </a:spcBef>
              <a:buNone/>
            </a:pPr>
            <a:r>
              <a:rPr lang="cs-CZ" sz="2400" dirty="0">
                <a:latin typeface="Abadi" panose="020B0604020104020204" pitchFamily="34" charset="0"/>
                <a:cs typeface="Arial" pitchFamily="34" charset="0"/>
              </a:rPr>
              <a:t>jádrové přesvědčení – jsem špatný a zranitelný, lidé mě opustí</a:t>
            </a:r>
          </a:p>
          <a:p>
            <a:pPr marL="0" indent="0">
              <a:lnSpc>
                <a:spcPts val="2500"/>
              </a:lnSpc>
              <a:spcBef>
                <a:spcPts val="0"/>
              </a:spcBef>
              <a:buNone/>
            </a:pPr>
            <a:r>
              <a:rPr lang="cs-CZ" sz="2400" dirty="0">
                <a:latin typeface="Abadi" panose="020B0604020104020204" pitchFamily="34" charset="0"/>
                <a:cs typeface="Arial" pitchFamily="34" charset="0"/>
              </a:rPr>
              <a:t>rozvinuté strategie 	 – upoutávání pozornosti, testování okolí, manipulace</a:t>
            </a:r>
          </a:p>
          <a:p>
            <a:pPr marL="0" indent="0">
              <a:lnSpc>
                <a:spcPts val="2500"/>
              </a:lnSpc>
              <a:spcBef>
                <a:spcPts val="0"/>
              </a:spcBef>
              <a:buNone/>
            </a:pPr>
            <a:r>
              <a:rPr lang="cs-CZ" sz="2400" dirty="0">
                <a:latin typeface="Abadi" panose="020B0604020104020204" pitchFamily="34" charset="0"/>
                <a:cs typeface="Arial" pitchFamily="34" charset="0"/>
              </a:rPr>
              <a:t>nedostatečně rozvinuté strategie – zvládání emocí, 						  tolerance samoty, vzájemnost</a:t>
            </a:r>
          </a:p>
          <a:p>
            <a:pPr marL="0" indent="0">
              <a:lnSpc>
                <a:spcPts val="2500"/>
              </a:lnSpc>
              <a:spcBef>
                <a:spcPts val="0"/>
              </a:spcBef>
              <a:buFontTx/>
              <a:buChar char="-"/>
            </a:pPr>
            <a:r>
              <a:rPr lang="cs-CZ" sz="2400" dirty="0">
                <a:latin typeface="Abadi" panose="020B0604020104020204" pitchFamily="34" charset="0"/>
                <a:cs typeface="Arial" pitchFamily="34" charset="0"/>
              </a:rPr>
              <a:t> emoční nestálost, labilita, porucha vnímání sama sebe, </a:t>
            </a:r>
          </a:p>
          <a:p>
            <a:pPr marL="0" indent="0">
              <a:lnSpc>
                <a:spcPts val="2500"/>
              </a:lnSpc>
              <a:spcBef>
                <a:spcPts val="0"/>
              </a:spcBef>
              <a:buNone/>
            </a:pPr>
            <a:r>
              <a:rPr lang="cs-CZ" sz="2400" dirty="0">
                <a:latin typeface="Abadi" panose="020B0604020104020204" pitchFamily="34" charset="0"/>
                <a:cs typeface="Arial" pitchFamily="34" charset="0"/>
              </a:rPr>
              <a:t>  narušené mezilidské vztahy, časté myšlenky na </a:t>
            </a:r>
          </a:p>
          <a:p>
            <a:pPr marL="0" indent="0">
              <a:lnSpc>
                <a:spcPts val="2500"/>
              </a:lnSpc>
              <a:spcBef>
                <a:spcPts val="0"/>
              </a:spcBef>
              <a:buNone/>
            </a:pPr>
            <a:r>
              <a:rPr lang="cs-CZ" sz="2400" dirty="0">
                <a:latin typeface="Abadi" panose="020B0604020104020204" pitchFamily="34" charset="0"/>
                <a:cs typeface="Arial" pitchFamily="34" charset="0"/>
              </a:rPr>
              <a:t>  sebevraždu, s. pokusy, sebepoškozování, </a:t>
            </a:r>
          </a:p>
          <a:p>
            <a:pPr marL="0" indent="0">
              <a:lnSpc>
                <a:spcPts val="2500"/>
              </a:lnSpc>
              <a:spcBef>
                <a:spcPts val="0"/>
              </a:spcBef>
              <a:buNone/>
            </a:pPr>
            <a:r>
              <a:rPr lang="cs-CZ" sz="2400" dirty="0">
                <a:latin typeface="Abadi" panose="020B0604020104020204" pitchFamily="34" charset="0"/>
                <a:cs typeface="Arial" pitchFamily="34" charset="0"/>
              </a:rPr>
              <a:t>  nepředvídatelné a nevyzpytatelné chování, strach </a:t>
            </a:r>
          </a:p>
          <a:p>
            <a:pPr marL="0" indent="0">
              <a:lnSpc>
                <a:spcPts val="2500"/>
              </a:lnSpc>
              <a:spcBef>
                <a:spcPts val="0"/>
              </a:spcBef>
              <a:buNone/>
            </a:pPr>
            <a:r>
              <a:rPr lang="cs-CZ" sz="2400" dirty="0">
                <a:latin typeface="Abadi" panose="020B0604020104020204" pitchFamily="34" charset="0"/>
                <a:cs typeface="Arial" pitchFamily="34" charset="0"/>
              </a:rPr>
              <a:t>  z opuštění, agresivita, nenávidí x milují, vyvolávají </a:t>
            </a:r>
          </a:p>
          <a:p>
            <a:pPr marL="0" indent="0">
              <a:lnSpc>
                <a:spcPts val="2500"/>
              </a:lnSpc>
              <a:spcBef>
                <a:spcPts val="0"/>
              </a:spcBef>
              <a:buNone/>
            </a:pPr>
            <a:r>
              <a:rPr lang="cs-CZ" sz="2400" dirty="0">
                <a:latin typeface="Abadi" panose="020B0604020104020204" pitchFamily="34" charset="0"/>
                <a:cs typeface="Arial" pitchFamily="34" charset="0"/>
              </a:rPr>
              <a:t>  konflikty, nestálá a vrtošivá nálada, trvalý pocit prázdnoty, </a:t>
            </a:r>
          </a:p>
          <a:p>
            <a:pPr marL="0" indent="0">
              <a:lnSpc>
                <a:spcPts val="2500"/>
              </a:lnSpc>
              <a:spcBef>
                <a:spcPts val="0"/>
              </a:spcBef>
              <a:buNone/>
            </a:pPr>
            <a:r>
              <a:rPr lang="cs-CZ" sz="2400" dirty="0">
                <a:latin typeface="Abadi" panose="020B0604020104020204" pitchFamily="34" charset="0"/>
                <a:cs typeface="Arial" pitchFamily="34" charset="0"/>
              </a:rPr>
              <a:t>  </a:t>
            </a:r>
            <a:r>
              <a:rPr lang="cs-CZ" sz="2400" dirty="0" err="1">
                <a:latin typeface="Abadi" panose="020B0604020104020204" pitchFamily="34" charset="0"/>
                <a:cs typeface="Arial" pitchFamily="34" charset="0"/>
              </a:rPr>
              <a:t>mikropsychotické</a:t>
            </a:r>
            <a:r>
              <a:rPr lang="cs-CZ" sz="2400" dirty="0">
                <a:latin typeface="Abadi" panose="020B0604020104020204" pitchFamily="34" charset="0"/>
                <a:cs typeface="Arial" pitchFamily="34" charset="0"/>
              </a:rPr>
              <a:t> epizody</a:t>
            </a:r>
          </a:p>
          <a:p>
            <a:pPr marL="0" indent="0">
              <a:lnSpc>
                <a:spcPts val="2500"/>
              </a:lnSpc>
              <a:spcBef>
                <a:spcPts val="0"/>
              </a:spcBef>
              <a:buNone/>
            </a:pPr>
            <a:endParaRPr lang="cs-CZ" sz="2400" dirty="0">
              <a:latin typeface="Abadi" panose="020B0604020104020204" pitchFamily="34" charset="0"/>
              <a:cs typeface="Arial"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dirty="0" err="1">
                <a:latin typeface="Abadi" panose="020B0604020104020204" pitchFamily="34" charset="0"/>
                <a:cs typeface="Arial" pitchFamily="34" charset="0"/>
              </a:rPr>
              <a:t>Histriónská</a:t>
            </a:r>
            <a:r>
              <a:rPr lang="cs-CZ" dirty="0">
                <a:latin typeface="Abadi" panose="020B0604020104020204" pitchFamily="34" charset="0"/>
                <a:cs typeface="Arial" pitchFamily="34" charset="0"/>
              </a:rPr>
              <a:t> porucha osobnosti</a:t>
            </a:r>
          </a:p>
        </p:txBody>
      </p:sp>
      <p:sp>
        <p:nvSpPr>
          <p:cNvPr id="3" name="Zástupný symbol pro obsah 2"/>
          <p:cNvSpPr>
            <a:spLocks noGrp="1"/>
          </p:cNvSpPr>
          <p:nvPr>
            <p:ph idx="1"/>
          </p:nvPr>
        </p:nvSpPr>
        <p:spPr/>
        <p:txBody>
          <a:bodyPr>
            <a:noAutofit/>
          </a:bodyPr>
          <a:lstStyle/>
          <a:p>
            <a:pPr marL="0" indent="0">
              <a:lnSpc>
                <a:spcPts val="2500"/>
              </a:lnSpc>
              <a:spcBef>
                <a:spcPts val="0"/>
              </a:spcBef>
              <a:buNone/>
            </a:pPr>
            <a:r>
              <a:rPr lang="cs-CZ" dirty="0">
                <a:latin typeface="Abadi" panose="020B0604020104020204" pitchFamily="34" charset="0"/>
                <a:cs typeface="Arial" pitchFamily="34" charset="0"/>
              </a:rPr>
              <a:t>jádrové přesvědčení – sám o sobě jsem méně než druzí, pokud je zaujmu, budou mě obdivovat</a:t>
            </a:r>
          </a:p>
          <a:p>
            <a:pPr marL="0" indent="0">
              <a:lnSpc>
                <a:spcPts val="2500"/>
              </a:lnSpc>
              <a:spcBef>
                <a:spcPts val="0"/>
              </a:spcBef>
              <a:buNone/>
            </a:pPr>
            <a:r>
              <a:rPr lang="cs-CZ" dirty="0">
                <a:latin typeface="Abadi" panose="020B0604020104020204" pitchFamily="34" charset="0"/>
                <a:cs typeface="Arial" pitchFamily="34" charset="0"/>
              </a:rPr>
              <a:t>rozvinuté strategie 	 – předvádění se, dramatizace, necílená reaktivita</a:t>
            </a:r>
          </a:p>
          <a:p>
            <a:pPr marL="0" indent="0">
              <a:lnSpc>
                <a:spcPts val="2500"/>
              </a:lnSpc>
              <a:spcBef>
                <a:spcPts val="0"/>
              </a:spcBef>
              <a:buNone/>
            </a:pPr>
            <a:r>
              <a:rPr lang="cs-CZ" dirty="0">
                <a:latin typeface="Abadi" panose="020B0604020104020204" pitchFamily="34" charset="0"/>
                <a:cs typeface="Arial" pitchFamily="34" charset="0"/>
              </a:rPr>
              <a:t>nedostatečně rozvinuté strategie – vzájemnost, kontrola, systematičnost, stabilita</a:t>
            </a:r>
          </a:p>
          <a:p>
            <a:pPr marL="0" indent="0">
              <a:lnSpc>
                <a:spcPts val="2500"/>
              </a:lnSpc>
              <a:spcBef>
                <a:spcPts val="0"/>
              </a:spcBef>
              <a:buNone/>
            </a:pPr>
            <a:endParaRPr lang="cs-CZ" dirty="0">
              <a:latin typeface="Abadi" panose="020B0604020104020204" pitchFamily="34" charset="0"/>
              <a:cs typeface="Arial" pitchFamily="34" charset="0"/>
            </a:endParaRPr>
          </a:p>
          <a:p>
            <a:pPr marL="0" indent="0">
              <a:lnSpc>
                <a:spcPts val="2500"/>
              </a:lnSpc>
              <a:spcBef>
                <a:spcPts val="0"/>
              </a:spcBef>
              <a:buFontTx/>
              <a:buChar char="-"/>
            </a:pPr>
            <a:r>
              <a:rPr lang="cs-CZ" dirty="0">
                <a:latin typeface="Abadi" panose="020B0604020104020204" pitchFamily="34" charset="0"/>
                <a:cs typeface="Arial" pitchFamily="34" charset="0"/>
              </a:rPr>
              <a:t> egocentričtí, nenávist je jim přednější než </a:t>
            </a:r>
          </a:p>
          <a:p>
            <a:pPr marL="0" indent="0">
              <a:lnSpc>
                <a:spcPts val="2500"/>
              </a:lnSpc>
              <a:spcBef>
                <a:spcPts val="0"/>
              </a:spcBef>
              <a:buNone/>
            </a:pPr>
            <a:r>
              <a:rPr lang="cs-CZ" dirty="0">
                <a:latin typeface="Abadi" panose="020B0604020104020204" pitchFamily="34" charset="0"/>
                <a:cs typeface="Arial" pitchFamily="34" charset="0"/>
              </a:rPr>
              <a:t>  bezvýznamnost, přehánějí chování, je dramatické,  </a:t>
            </a:r>
          </a:p>
          <a:p>
            <a:pPr marL="0" indent="0">
              <a:lnSpc>
                <a:spcPts val="2500"/>
              </a:lnSpc>
              <a:spcBef>
                <a:spcPts val="0"/>
              </a:spcBef>
              <a:buNone/>
            </a:pPr>
            <a:r>
              <a:rPr lang="cs-CZ" dirty="0">
                <a:latin typeface="Abadi" panose="020B0604020104020204" pitchFamily="34" charset="0"/>
                <a:cs typeface="Arial" pitchFamily="34" charset="0"/>
              </a:rPr>
              <a:t>  afektované, teatrální, okázalé, vyžadují pozornost okolí, s. </a:t>
            </a:r>
          </a:p>
          <a:p>
            <a:pPr marL="0" indent="0">
              <a:lnSpc>
                <a:spcPts val="2500"/>
              </a:lnSpc>
              <a:spcBef>
                <a:spcPts val="0"/>
              </a:spcBef>
              <a:buNone/>
            </a:pPr>
            <a:r>
              <a:rPr lang="cs-CZ" dirty="0">
                <a:latin typeface="Abadi" panose="020B0604020104020204" pitchFamily="34" charset="0"/>
                <a:cs typeface="Arial" pitchFamily="34" charset="0"/>
              </a:rPr>
              <a:t>  pokusy a vyhrožování, vztahy nestálé – neschopnost </a:t>
            </a:r>
          </a:p>
          <a:p>
            <a:pPr marL="0" indent="0">
              <a:lnSpc>
                <a:spcPts val="2500"/>
              </a:lnSpc>
              <a:spcBef>
                <a:spcPts val="0"/>
              </a:spcBef>
              <a:buNone/>
            </a:pPr>
            <a:r>
              <a:rPr lang="cs-CZ" dirty="0">
                <a:latin typeface="Abadi" panose="020B0604020104020204" pitchFamily="34" charset="0"/>
                <a:cs typeface="Arial" pitchFamily="34" charset="0"/>
              </a:rPr>
              <a:t>  dlouhodobého vztahu, vyhledávání vzrušení, při nichž je </a:t>
            </a:r>
          </a:p>
          <a:p>
            <a:pPr marL="0" indent="0">
              <a:lnSpc>
                <a:spcPts val="2500"/>
              </a:lnSpc>
              <a:spcBef>
                <a:spcPts val="0"/>
              </a:spcBef>
              <a:buNone/>
            </a:pPr>
            <a:r>
              <a:rPr lang="cs-CZ" dirty="0">
                <a:latin typeface="Abadi" panose="020B0604020104020204" pitchFamily="34" charset="0"/>
                <a:cs typeface="Arial" pitchFamily="34" charset="0"/>
              </a:rPr>
              <a:t>  jedinec středem pozornosti, nevhodná svůdnost ve zjevu </a:t>
            </a:r>
          </a:p>
          <a:p>
            <a:pPr marL="0" indent="0">
              <a:lnSpc>
                <a:spcPts val="2500"/>
              </a:lnSpc>
              <a:spcBef>
                <a:spcPts val="0"/>
              </a:spcBef>
              <a:buNone/>
            </a:pPr>
            <a:r>
              <a:rPr lang="cs-CZ" dirty="0">
                <a:latin typeface="Abadi" panose="020B0604020104020204" pitchFamily="34" charset="0"/>
                <a:cs typeface="Arial" pitchFamily="34" charset="0"/>
              </a:rPr>
              <a:t>  nebo chování</a:t>
            </a:r>
          </a:p>
          <a:p>
            <a:pPr marL="0" indent="0">
              <a:lnSpc>
                <a:spcPts val="2500"/>
              </a:lnSpc>
              <a:spcBef>
                <a:spcPts val="0"/>
              </a:spcBef>
              <a:buNone/>
            </a:pPr>
            <a:endParaRPr lang="cs-CZ" sz="2400" dirty="0">
              <a:latin typeface="Abadi" panose="020B0604020104020204" pitchFamily="34" charset="0"/>
              <a:cs typeface="Arial"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dirty="0">
                <a:latin typeface="Abadi" panose="020B0604020104020204" pitchFamily="34" charset="0"/>
                <a:cs typeface="Arial" pitchFamily="34" charset="0"/>
              </a:rPr>
              <a:t>Narcistická porucha osobnosti</a:t>
            </a:r>
          </a:p>
        </p:txBody>
      </p:sp>
      <p:sp>
        <p:nvSpPr>
          <p:cNvPr id="3" name="Zástupný symbol pro obsah 2"/>
          <p:cNvSpPr>
            <a:spLocks noGrp="1"/>
          </p:cNvSpPr>
          <p:nvPr>
            <p:ph idx="1"/>
          </p:nvPr>
        </p:nvSpPr>
        <p:spPr>
          <a:xfrm>
            <a:off x="1017037" y="1600201"/>
            <a:ext cx="9399443" cy="4525963"/>
          </a:xfrm>
        </p:spPr>
        <p:txBody>
          <a:bodyPr>
            <a:noAutofit/>
          </a:bodyPr>
          <a:lstStyle/>
          <a:p>
            <a:pPr marL="0" indent="0">
              <a:lnSpc>
                <a:spcPts val="2500"/>
              </a:lnSpc>
              <a:spcBef>
                <a:spcPts val="0"/>
              </a:spcBef>
              <a:buNone/>
            </a:pPr>
            <a:r>
              <a:rPr lang="cs-CZ" dirty="0">
                <a:latin typeface="Abadi" panose="020B0604020104020204" pitchFamily="34" charset="0"/>
                <a:cs typeface="Arial" pitchFamily="34" charset="0"/>
              </a:rPr>
              <a:t>jádrové přesvědčení – osciluje mezi  jsem méně než druzí a nikdo si mne neváží a jsem lepší než druzí a zasloužím si zvláštní obdiv</a:t>
            </a:r>
          </a:p>
          <a:p>
            <a:pPr marL="0" indent="0">
              <a:lnSpc>
                <a:spcPts val="2500"/>
              </a:lnSpc>
              <a:spcBef>
                <a:spcPts val="0"/>
              </a:spcBef>
              <a:buNone/>
            </a:pPr>
            <a:r>
              <a:rPr lang="cs-CZ" dirty="0">
                <a:latin typeface="Abadi" panose="020B0604020104020204" pitchFamily="34" charset="0"/>
                <a:cs typeface="Arial" pitchFamily="34" charset="0"/>
              </a:rPr>
              <a:t>rozvinuté strategie 	 – soutěživost, prezentace sebe, vytváření image</a:t>
            </a:r>
          </a:p>
          <a:p>
            <a:pPr marL="0" indent="0">
              <a:lnSpc>
                <a:spcPts val="2500"/>
              </a:lnSpc>
              <a:spcBef>
                <a:spcPts val="0"/>
              </a:spcBef>
              <a:buNone/>
            </a:pPr>
            <a:r>
              <a:rPr lang="cs-CZ" dirty="0">
                <a:latin typeface="Abadi" panose="020B0604020104020204" pitchFamily="34" charset="0"/>
                <a:cs typeface="Arial" pitchFamily="34" charset="0"/>
              </a:rPr>
              <a:t>nedostatečně rozvinuté strategie – vzájemnost, sebevědomí, vstřícnost</a:t>
            </a:r>
          </a:p>
          <a:p>
            <a:pPr marL="0" indent="0">
              <a:lnSpc>
                <a:spcPts val="2500"/>
              </a:lnSpc>
              <a:spcBef>
                <a:spcPts val="0"/>
              </a:spcBef>
              <a:buNone/>
            </a:pPr>
            <a:r>
              <a:rPr lang="cs-CZ" dirty="0">
                <a:latin typeface="Abadi" panose="020B0604020104020204" pitchFamily="34" charset="0"/>
                <a:cs typeface="Arial" pitchFamily="34" charset="0"/>
              </a:rPr>
              <a:t> </a:t>
            </a:r>
          </a:p>
          <a:p>
            <a:pPr marL="0" indent="0">
              <a:lnSpc>
                <a:spcPts val="2500"/>
              </a:lnSpc>
              <a:spcBef>
                <a:spcPts val="0"/>
              </a:spcBef>
              <a:buFontTx/>
              <a:buChar char="-"/>
            </a:pPr>
            <a:r>
              <a:rPr lang="cs-CZ" dirty="0">
                <a:latin typeface="Abadi" panose="020B0604020104020204" pitchFamily="34" charset="0"/>
                <a:cs typeface="Arial" pitchFamily="34" charset="0"/>
              </a:rPr>
              <a:t> zvýšený pocit </a:t>
            </a:r>
            <a:r>
              <a:rPr lang="cs-CZ" dirty="0" err="1">
                <a:latin typeface="Abadi" panose="020B0604020104020204" pitchFamily="34" charset="0"/>
                <a:cs typeface="Arial" pitchFamily="34" charset="0"/>
              </a:rPr>
              <a:t>vl</a:t>
            </a:r>
            <a:r>
              <a:rPr lang="cs-CZ" dirty="0">
                <a:latin typeface="Abadi" panose="020B0604020104020204" pitchFamily="34" charset="0"/>
                <a:cs typeface="Arial" pitchFamily="34" charset="0"/>
              </a:rPr>
              <a:t>. důležitosti, jedinečnosti, vyžadují neustálý </a:t>
            </a:r>
          </a:p>
          <a:p>
            <a:pPr marL="0" indent="0">
              <a:lnSpc>
                <a:spcPts val="2500"/>
              </a:lnSpc>
              <a:spcBef>
                <a:spcPts val="0"/>
              </a:spcBef>
              <a:buNone/>
            </a:pPr>
            <a:r>
              <a:rPr lang="cs-CZ" dirty="0">
                <a:latin typeface="Abadi" panose="020B0604020104020204" pitchFamily="34" charset="0"/>
                <a:cs typeface="Arial" pitchFamily="34" charset="0"/>
              </a:rPr>
              <a:t>  obdiv, zmítání nenávistí, špatně snášejí kritiku, často </a:t>
            </a:r>
          </a:p>
          <a:p>
            <a:pPr marL="0" indent="0">
              <a:lnSpc>
                <a:spcPts val="2500"/>
              </a:lnSpc>
              <a:spcBef>
                <a:spcPts val="0"/>
              </a:spcBef>
              <a:buNone/>
            </a:pPr>
            <a:r>
              <a:rPr lang="cs-CZ" dirty="0">
                <a:latin typeface="Abadi" panose="020B0604020104020204" pitchFamily="34" charset="0"/>
                <a:cs typeface="Arial" pitchFamily="34" charset="0"/>
              </a:rPr>
              <a:t>  talentovaní, inteligentní, jejich problémy jsou výjimečné, </a:t>
            </a:r>
          </a:p>
          <a:p>
            <a:pPr marL="0" indent="0">
              <a:lnSpc>
                <a:spcPts val="2500"/>
              </a:lnSpc>
              <a:spcBef>
                <a:spcPts val="0"/>
              </a:spcBef>
              <a:buNone/>
            </a:pPr>
            <a:r>
              <a:rPr lang="cs-CZ" dirty="0">
                <a:latin typeface="Abadi" panose="020B0604020104020204" pitchFamily="34" charset="0"/>
                <a:cs typeface="Arial" pitchFamily="34" charset="0"/>
              </a:rPr>
              <a:t>  rozumí jim jen výjimeční lidé, nedostatek empatie, </a:t>
            </a:r>
          </a:p>
          <a:p>
            <a:pPr marL="0" indent="0">
              <a:lnSpc>
                <a:spcPts val="2500"/>
              </a:lnSpc>
              <a:spcBef>
                <a:spcPts val="0"/>
              </a:spcBef>
              <a:buNone/>
            </a:pPr>
            <a:r>
              <a:rPr lang="cs-CZ" dirty="0">
                <a:latin typeface="Abadi" panose="020B0604020104020204" pitchFamily="34" charset="0"/>
                <a:cs typeface="Arial" pitchFamily="34" charset="0"/>
              </a:rPr>
              <a:t>  arogance, špatně snášejí stárnutí</a:t>
            </a:r>
          </a:p>
          <a:p>
            <a:pPr marL="0" indent="0">
              <a:lnSpc>
                <a:spcPts val="2500"/>
              </a:lnSpc>
              <a:spcBef>
                <a:spcPts val="0"/>
              </a:spcBef>
              <a:buNone/>
            </a:pPr>
            <a:endParaRPr lang="cs-CZ" dirty="0">
              <a:latin typeface="Abadi" panose="020B0604020104020204" pitchFamily="34" charset="0"/>
              <a:cs typeface="Arial"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l"/>
            <a:r>
              <a:rPr lang="cs-CZ" sz="3200" dirty="0">
                <a:latin typeface="Abadi" panose="020B0604020104020204" pitchFamily="34" charset="0"/>
                <a:cs typeface="Arial" pitchFamily="34" charset="0"/>
              </a:rPr>
              <a:t>Vyhýbavá porucha osobnosti (DSM - IV)</a:t>
            </a:r>
            <a:br>
              <a:rPr lang="cs-CZ" sz="3200" dirty="0">
                <a:latin typeface="Abadi" panose="020B0604020104020204" pitchFamily="34" charset="0"/>
                <a:cs typeface="Arial" pitchFamily="34" charset="0"/>
              </a:rPr>
            </a:br>
            <a:r>
              <a:rPr lang="cs-CZ" sz="3200" dirty="0">
                <a:latin typeface="Abadi" panose="020B0604020104020204" pitchFamily="34" charset="0"/>
                <a:cs typeface="Arial" pitchFamily="34" charset="0"/>
              </a:rPr>
              <a:t>Anxiózní porucha osobnosti (MKN – 10)</a:t>
            </a:r>
          </a:p>
        </p:txBody>
      </p:sp>
      <p:sp>
        <p:nvSpPr>
          <p:cNvPr id="3" name="Zástupný symbol pro obsah 2"/>
          <p:cNvSpPr>
            <a:spLocks noGrp="1"/>
          </p:cNvSpPr>
          <p:nvPr>
            <p:ph idx="1"/>
          </p:nvPr>
        </p:nvSpPr>
        <p:spPr/>
        <p:txBody>
          <a:bodyPr>
            <a:noAutofit/>
          </a:bodyPr>
          <a:lstStyle/>
          <a:p>
            <a:pPr marL="0" indent="0">
              <a:lnSpc>
                <a:spcPts val="2500"/>
              </a:lnSpc>
              <a:spcBef>
                <a:spcPts val="0"/>
              </a:spcBef>
              <a:buNone/>
            </a:pPr>
            <a:r>
              <a:rPr lang="cs-CZ" dirty="0">
                <a:latin typeface="Abadi" panose="020B0604020104020204" pitchFamily="34" charset="0"/>
                <a:cs typeface="Arial" pitchFamily="34" charset="0"/>
              </a:rPr>
              <a:t>jádrové přesvědčení – jsem nešikovný, nevyznám se a lidé mne odmítnou</a:t>
            </a:r>
          </a:p>
          <a:p>
            <a:pPr marL="0" indent="0">
              <a:lnSpc>
                <a:spcPts val="2500"/>
              </a:lnSpc>
              <a:spcBef>
                <a:spcPts val="0"/>
              </a:spcBef>
              <a:buNone/>
            </a:pPr>
            <a:r>
              <a:rPr lang="cs-CZ" dirty="0">
                <a:latin typeface="Abadi" panose="020B0604020104020204" pitchFamily="34" charset="0"/>
                <a:cs typeface="Arial" pitchFamily="34" charset="0"/>
              </a:rPr>
              <a:t>rozvinuté strategie 	 – vyhýbání se agresivitě, senzitivita k potřebám ostatních, vstřícnost</a:t>
            </a:r>
          </a:p>
          <a:p>
            <a:pPr marL="0" indent="0">
              <a:lnSpc>
                <a:spcPts val="2500"/>
              </a:lnSpc>
              <a:spcBef>
                <a:spcPts val="0"/>
              </a:spcBef>
              <a:buNone/>
            </a:pPr>
            <a:r>
              <a:rPr lang="cs-CZ" dirty="0">
                <a:latin typeface="Abadi" panose="020B0604020104020204" pitchFamily="34" charset="0"/>
                <a:cs typeface="Arial" pitchFamily="34" charset="0"/>
              </a:rPr>
              <a:t>nedostatečně rozvinuté strategie – tolerance ke kritice, asertivita, sebedůvěra iniciativnost</a:t>
            </a:r>
          </a:p>
          <a:p>
            <a:pPr marL="0" indent="0">
              <a:lnSpc>
                <a:spcPts val="2500"/>
              </a:lnSpc>
              <a:spcBef>
                <a:spcPts val="0"/>
              </a:spcBef>
              <a:buNone/>
            </a:pPr>
            <a:endParaRPr lang="cs-CZ" dirty="0">
              <a:latin typeface="Abadi" panose="020B0604020104020204" pitchFamily="34" charset="0"/>
              <a:cs typeface="Arial" pitchFamily="34" charset="0"/>
            </a:endParaRPr>
          </a:p>
          <a:p>
            <a:pPr marL="0" indent="0">
              <a:lnSpc>
                <a:spcPts val="2500"/>
              </a:lnSpc>
              <a:spcBef>
                <a:spcPts val="0"/>
              </a:spcBef>
              <a:buFontTx/>
              <a:buChar char="-"/>
            </a:pPr>
            <a:r>
              <a:rPr lang="cs-CZ" dirty="0">
                <a:latin typeface="Abadi" panose="020B0604020104020204" pitchFamily="34" charset="0"/>
                <a:cs typeface="Arial" pitchFamily="34" charset="0"/>
              </a:rPr>
              <a:t> extrémně citliví k odmítnutí, ústí to do sociální inhibice a </a:t>
            </a:r>
          </a:p>
          <a:p>
            <a:pPr marL="0" indent="0">
              <a:lnSpc>
                <a:spcPts val="2500"/>
              </a:lnSpc>
              <a:spcBef>
                <a:spcPts val="0"/>
              </a:spcBef>
              <a:buNone/>
            </a:pPr>
            <a:r>
              <a:rPr lang="cs-CZ" dirty="0">
                <a:latin typeface="Abadi" panose="020B0604020104020204" pitchFamily="34" charset="0"/>
                <a:cs typeface="Arial" pitchFamily="34" charset="0"/>
              </a:rPr>
              <a:t>  vyhýbání se kontaktům, plaší, ale touží po kontaktu,</a:t>
            </a:r>
          </a:p>
          <a:p>
            <a:pPr marL="0" indent="0">
              <a:lnSpc>
                <a:spcPts val="2500"/>
              </a:lnSpc>
              <a:spcBef>
                <a:spcPts val="0"/>
              </a:spcBef>
              <a:buNone/>
            </a:pPr>
            <a:r>
              <a:rPr lang="cs-CZ" dirty="0">
                <a:latin typeface="Abadi" panose="020B0604020104020204" pitchFamily="34" charset="0"/>
                <a:cs typeface="Arial" pitchFamily="34" charset="0"/>
              </a:rPr>
              <a:t>  vyžadují záruku nekritického přijetí, přesvědčení o vlastní </a:t>
            </a:r>
          </a:p>
          <a:p>
            <a:pPr marL="0" indent="0">
              <a:lnSpc>
                <a:spcPts val="2500"/>
              </a:lnSpc>
              <a:spcBef>
                <a:spcPts val="0"/>
              </a:spcBef>
              <a:buNone/>
            </a:pPr>
            <a:r>
              <a:rPr lang="cs-CZ" dirty="0">
                <a:latin typeface="Abadi" panose="020B0604020104020204" pitchFamily="34" charset="0"/>
                <a:cs typeface="Arial" pitchFamily="34" charset="0"/>
              </a:rPr>
              <a:t>  neschopnosti, nepřitažlivosti, strach ze zesměšnění</a:t>
            </a:r>
            <a:endParaRPr lang="cs-CZ" dirty="0">
              <a:latin typeface="Abadi" panose="020B0604020104020204"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dirty="0">
                <a:latin typeface="Abadi" panose="020B0604020104020204" pitchFamily="34" charset="0"/>
                <a:cs typeface="Arial" pitchFamily="34" charset="0"/>
              </a:rPr>
              <a:t>Závislá porucha osobnosti</a:t>
            </a:r>
          </a:p>
        </p:txBody>
      </p:sp>
      <p:sp>
        <p:nvSpPr>
          <p:cNvPr id="3" name="Zástupný symbol pro obsah 2"/>
          <p:cNvSpPr>
            <a:spLocks noGrp="1"/>
          </p:cNvSpPr>
          <p:nvPr>
            <p:ph idx="1"/>
          </p:nvPr>
        </p:nvSpPr>
        <p:spPr>
          <a:xfrm>
            <a:off x="1981200" y="1600201"/>
            <a:ext cx="8507288" cy="4525963"/>
          </a:xfrm>
        </p:spPr>
        <p:txBody>
          <a:bodyPr>
            <a:noAutofit/>
          </a:bodyPr>
          <a:lstStyle/>
          <a:p>
            <a:pPr marL="0" indent="0">
              <a:lnSpc>
                <a:spcPts val="2500"/>
              </a:lnSpc>
              <a:spcBef>
                <a:spcPts val="0"/>
              </a:spcBef>
              <a:buNone/>
            </a:pPr>
            <a:r>
              <a:rPr lang="cs-CZ" dirty="0">
                <a:latin typeface="Abadi" panose="020B0604020104020204" pitchFamily="34" charset="0"/>
                <a:cs typeface="Arial" pitchFamily="34" charset="0"/>
              </a:rPr>
              <a:t>jádrové přesvědčení – jsem bezmocný, druzí se o mne musejí postarat</a:t>
            </a:r>
          </a:p>
          <a:p>
            <a:pPr marL="0" indent="0">
              <a:lnSpc>
                <a:spcPts val="2500"/>
              </a:lnSpc>
              <a:spcBef>
                <a:spcPts val="0"/>
              </a:spcBef>
              <a:buNone/>
            </a:pPr>
            <a:r>
              <a:rPr lang="cs-CZ" dirty="0">
                <a:latin typeface="Abadi" panose="020B0604020104020204" pitchFamily="34" charset="0"/>
                <a:cs typeface="Arial" pitchFamily="34" charset="0"/>
              </a:rPr>
              <a:t>rozvinuté strategie 	 – vazba, vyhledávání pomoci</a:t>
            </a:r>
          </a:p>
          <a:p>
            <a:pPr marL="0" indent="0">
              <a:lnSpc>
                <a:spcPts val="2500"/>
              </a:lnSpc>
              <a:spcBef>
                <a:spcPts val="0"/>
              </a:spcBef>
              <a:buNone/>
            </a:pPr>
            <a:r>
              <a:rPr lang="cs-CZ" dirty="0">
                <a:latin typeface="Abadi" panose="020B0604020104020204" pitchFamily="34" charset="0"/>
                <a:cs typeface="Arial" pitchFamily="34" charset="0"/>
              </a:rPr>
              <a:t>nedostatečně rozvinuté strategie – soběstačnost, rozhodnost, odpovědnost</a:t>
            </a:r>
          </a:p>
          <a:p>
            <a:pPr marL="0" indent="0">
              <a:lnSpc>
                <a:spcPts val="2500"/>
              </a:lnSpc>
              <a:spcBef>
                <a:spcPts val="0"/>
              </a:spcBef>
              <a:buNone/>
            </a:pPr>
            <a:r>
              <a:rPr lang="cs-CZ" dirty="0">
                <a:latin typeface="Abadi" panose="020B0604020104020204" pitchFamily="34" charset="0"/>
                <a:cs typeface="Arial" pitchFamily="34" charset="0"/>
              </a:rPr>
              <a:t> </a:t>
            </a:r>
          </a:p>
          <a:p>
            <a:pPr marL="0" indent="0">
              <a:lnSpc>
                <a:spcPts val="2500"/>
              </a:lnSpc>
              <a:spcBef>
                <a:spcPts val="0"/>
              </a:spcBef>
              <a:buFontTx/>
              <a:buChar char="-"/>
            </a:pPr>
            <a:r>
              <a:rPr lang="cs-CZ" dirty="0">
                <a:latin typeface="Abadi" panose="020B0604020104020204" pitchFamily="34" charset="0"/>
                <a:cs typeface="Arial" pitchFamily="34" charset="0"/>
              </a:rPr>
              <a:t> potřeba být </a:t>
            </a:r>
            <a:r>
              <a:rPr lang="cs-CZ" dirty="0" err="1">
                <a:latin typeface="Abadi" panose="020B0604020104020204" pitchFamily="34" charset="0"/>
                <a:cs typeface="Arial" pitchFamily="34" charset="0"/>
              </a:rPr>
              <a:t>opečováván</a:t>
            </a:r>
            <a:r>
              <a:rPr lang="cs-CZ" dirty="0">
                <a:latin typeface="Abadi" panose="020B0604020104020204" pitchFamily="34" charset="0"/>
                <a:cs typeface="Arial" pitchFamily="34" charset="0"/>
              </a:rPr>
              <a:t>, podřízené chování, obava </a:t>
            </a:r>
          </a:p>
          <a:p>
            <a:pPr marL="0" indent="0">
              <a:lnSpc>
                <a:spcPts val="2500"/>
              </a:lnSpc>
              <a:spcBef>
                <a:spcPts val="0"/>
              </a:spcBef>
              <a:buNone/>
            </a:pPr>
            <a:r>
              <a:rPr lang="cs-CZ" dirty="0">
                <a:latin typeface="Abadi" panose="020B0604020104020204" pitchFamily="34" charset="0"/>
                <a:cs typeface="Arial" pitchFamily="34" charset="0"/>
              </a:rPr>
              <a:t>  z odloučení, neschopnost učinit rozhodnutí, vyžadují </a:t>
            </a:r>
          </a:p>
          <a:p>
            <a:pPr marL="0" indent="0">
              <a:lnSpc>
                <a:spcPts val="2500"/>
              </a:lnSpc>
              <a:spcBef>
                <a:spcPts val="0"/>
              </a:spcBef>
              <a:buNone/>
            </a:pPr>
            <a:r>
              <a:rPr lang="cs-CZ" dirty="0">
                <a:latin typeface="Abadi" panose="020B0604020104020204" pitchFamily="34" charset="0"/>
                <a:cs typeface="Arial" pitchFamily="34" charset="0"/>
              </a:rPr>
              <a:t>  neustálé rady a ujištění, cítí nepohodu, když jsou sami, úkol </a:t>
            </a:r>
          </a:p>
          <a:p>
            <a:pPr marL="0" indent="0">
              <a:lnSpc>
                <a:spcPts val="2500"/>
              </a:lnSpc>
              <a:spcBef>
                <a:spcPts val="0"/>
              </a:spcBef>
              <a:buNone/>
            </a:pPr>
            <a:r>
              <a:rPr lang="cs-CZ" dirty="0">
                <a:latin typeface="Abadi" panose="020B0604020104020204" pitchFamily="34" charset="0"/>
                <a:cs typeface="Arial" pitchFamily="34" charset="0"/>
              </a:rPr>
              <a:t>  pro druhé dokončí snáz než pro sebe, pasivita, pesimismus, </a:t>
            </a:r>
          </a:p>
          <a:p>
            <a:pPr marL="0" indent="0">
              <a:lnSpc>
                <a:spcPts val="2500"/>
              </a:lnSpc>
              <a:spcBef>
                <a:spcPts val="0"/>
              </a:spcBef>
              <a:buNone/>
            </a:pPr>
            <a:r>
              <a:rPr lang="cs-CZ" dirty="0">
                <a:latin typeface="Abadi" panose="020B0604020104020204" pitchFamily="34" charset="0"/>
                <a:cs typeface="Arial" pitchFamily="34" charset="0"/>
              </a:rPr>
              <a:t>  podřazenost, potíže s vyjadřováním nesouhlasu, obava, že </a:t>
            </a:r>
          </a:p>
          <a:p>
            <a:pPr marL="0" indent="0">
              <a:lnSpc>
                <a:spcPts val="2500"/>
              </a:lnSpc>
              <a:spcBef>
                <a:spcPts val="0"/>
              </a:spcBef>
              <a:buNone/>
            </a:pPr>
            <a:r>
              <a:rPr lang="cs-CZ" dirty="0">
                <a:latin typeface="Abadi" panose="020B0604020104020204" pitchFamily="34" charset="0"/>
                <a:cs typeface="Arial" pitchFamily="34" charset="0"/>
              </a:rPr>
              <a:t>  bude opuštěn</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l"/>
            <a:r>
              <a:rPr lang="cs-CZ" sz="3200" dirty="0">
                <a:latin typeface="Abadi" panose="020B0604020104020204" pitchFamily="34" charset="0"/>
                <a:cs typeface="Arial" pitchFamily="34" charset="0"/>
              </a:rPr>
              <a:t>Obsedantně-kompulsivní porucha osobnosti (DSM - IV)</a:t>
            </a:r>
            <a:br>
              <a:rPr lang="cs-CZ" sz="3200" dirty="0">
                <a:latin typeface="Abadi" panose="020B0604020104020204" pitchFamily="34" charset="0"/>
                <a:cs typeface="Arial" pitchFamily="34" charset="0"/>
              </a:rPr>
            </a:br>
            <a:r>
              <a:rPr lang="cs-CZ" sz="3200" dirty="0" err="1">
                <a:latin typeface="Abadi" panose="020B0604020104020204" pitchFamily="34" charset="0"/>
                <a:cs typeface="Arial" pitchFamily="34" charset="0"/>
              </a:rPr>
              <a:t>Anankastická</a:t>
            </a:r>
            <a:r>
              <a:rPr lang="cs-CZ" sz="3200" dirty="0">
                <a:latin typeface="Abadi" panose="020B0604020104020204" pitchFamily="34" charset="0"/>
                <a:cs typeface="Arial" pitchFamily="34" charset="0"/>
              </a:rPr>
              <a:t> porucha osobnosti (MKN - 10)</a:t>
            </a:r>
          </a:p>
        </p:txBody>
      </p:sp>
      <p:sp>
        <p:nvSpPr>
          <p:cNvPr id="3" name="Zástupný symbol pro obsah 2"/>
          <p:cNvSpPr>
            <a:spLocks noGrp="1"/>
          </p:cNvSpPr>
          <p:nvPr>
            <p:ph idx="1"/>
          </p:nvPr>
        </p:nvSpPr>
        <p:spPr>
          <a:xfrm>
            <a:off x="913795" y="1628801"/>
            <a:ext cx="9574693" cy="4525963"/>
          </a:xfrm>
        </p:spPr>
        <p:txBody>
          <a:bodyPr>
            <a:noAutofit/>
          </a:bodyPr>
          <a:lstStyle/>
          <a:p>
            <a:pPr marL="0" indent="0">
              <a:lnSpc>
                <a:spcPts val="2500"/>
              </a:lnSpc>
              <a:spcBef>
                <a:spcPts val="0"/>
              </a:spcBef>
              <a:buNone/>
            </a:pPr>
            <a:r>
              <a:rPr lang="cs-CZ" dirty="0">
                <a:latin typeface="Abadi" panose="020B0604020104020204" pitchFamily="34" charset="0"/>
                <a:cs typeface="Arial" pitchFamily="34" charset="0"/>
              </a:rPr>
              <a:t>jádrové přesvědčení – když se svět ponechá bez kontroly, skončí to katastrofou, na ostatní nelze spoléhat</a:t>
            </a:r>
          </a:p>
          <a:p>
            <a:pPr marL="0" indent="0">
              <a:lnSpc>
                <a:spcPts val="2500"/>
              </a:lnSpc>
              <a:spcBef>
                <a:spcPts val="0"/>
              </a:spcBef>
              <a:buNone/>
            </a:pPr>
            <a:r>
              <a:rPr lang="cs-CZ" dirty="0">
                <a:latin typeface="Abadi" panose="020B0604020104020204" pitchFamily="34" charset="0"/>
                <a:cs typeface="Arial" pitchFamily="34" charset="0"/>
              </a:rPr>
              <a:t>rozvinuté strategie 	 – kontrola, odpovědnost,systematičnost</a:t>
            </a:r>
          </a:p>
          <a:p>
            <a:pPr marL="0" indent="0">
              <a:lnSpc>
                <a:spcPts val="2500"/>
              </a:lnSpc>
              <a:spcBef>
                <a:spcPts val="0"/>
              </a:spcBef>
              <a:buNone/>
            </a:pPr>
            <a:r>
              <a:rPr lang="cs-CZ" dirty="0">
                <a:latin typeface="Abadi" panose="020B0604020104020204" pitchFamily="34" charset="0"/>
                <a:cs typeface="Arial" pitchFamily="34" charset="0"/>
              </a:rPr>
              <a:t>nedostatečně rozvinuté strategie – spontánnost, flexibilita, </a:t>
            </a:r>
          </a:p>
          <a:p>
            <a:pPr marL="0" indent="0">
              <a:lnSpc>
                <a:spcPts val="2500"/>
              </a:lnSpc>
              <a:spcBef>
                <a:spcPts val="0"/>
              </a:spcBef>
              <a:buNone/>
            </a:pPr>
            <a:r>
              <a:rPr lang="cs-CZ" dirty="0">
                <a:latin typeface="Abadi" panose="020B0604020104020204" pitchFamily="34" charset="0"/>
                <a:cs typeface="Arial" pitchFamily="34" charset="0"/>
              </a:rPr>
              <a:t>					  delegace odpovědnosti, </a:t>
            </a:r>
          </a:p>
          <a:p>
            <a:pPr marL="0" indent="0">
              <a:lnSpc>
                <a:spcPts val="2500"/>
              </a:lnSpc>
              <a:spcBef>
                <a:spcPts val="0"/>
              </a:spcBef>
              <a:buNone/>
            </a:pPr>
            <a:r>
              <a:rPr lang="cs-CZ" dirty="0">
                <a:latin typeface="Abadi" panose="020B0604020104020204" pitchFamily="34" charset="0"/>
                <a:cs typeface="Arial" pitchFamily="34" charset="0"/>
              </a:rPr>
              <a:t>					  tolerance</a:t>
            </a:r>
          </a:p>
          <a:p>
            <a:pPr marL="0" indent="0">
              <a:lnSpc>
                <a:spcPts val="2500"/>
              </a:lnSpc>
              <a:spcBef>
                <a:spcPts val="0"/>
              </a:spcBef>
              <a:buFontTx/>
              <a:buChar char="-"/>
            </a:pPr>
            <a:r>
              <a:rPr lang="cs-CZ" dirty="0">
                <a:latin typeface="Abadi" panose="020B0604020104020204" pitchFamily="34" charset="0"/>
                <a:cs typeface="Arial" pitchFamily="34" charset="0"/>
              </a:rPr>
              <a:t> pořádkumilovnost, emoční rigidita, paličatost, nerozhodnost, nadměrné zaujetí pravidly, regulacemi, pořádkem, trvají na dodržování pravidel, nesnášenliví, netolerují odchylku, nejlépe vykonávají rutinní práce, horliví, ve snaze zalíbit se nadřízeným, obávají se chyb, jsou nerozhodní a donekonečna svá rozhodnutí zvažují, perfekcionismus, puntičkářství, nerozumné vyžadování, aby se druzí podřizovali přesně jeho způsobu práce</a:t>
            </a:r>
          </a:p>
          <a:p>
            <a:pPr marL="0" indent="0">
              <a:lnSpc>
                <a:spcPts val="2500"/>
              </a:lnSpc>
              <a:spcBef>
                <a:spcPts val="0"/>
              </a:spcBef>
              <a:buNone/>
            </a:pPr>
            <a:endParaRPr lang="cs-CZ" dirty="0">
              <a:latin typeface="Abadi" panose="020B0604020104020204"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1884" y="0"/>
            <a:ext cx="9141885" cy="6858000"/>
          </a:xfrm>
        </p:spPr>
      </p:pic>
    </p:spTree>
    <p:extLst>
      <p:ext uri="{BB962C8B-B14F-4D97-AF65-F5344CB8AC3E}">
        <p14:creationId xmlns:p14="http://schemas.microsoft.com/office/powerpoint/2010/main" val="189817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l"/>
            <a:r>
              <a:rPr lang="cs-CZ" dirty="0">
                <a:latin typeface="Abadi" panose="020B0604020104020204" pitchFamily="34" charset="0"/>
                <a:cs typeface="Arial" pitchFamily="34" charset="0"/>
              </a:rPr>
              <a:t>Pasivně agresivní (negativistická) porucha osobnosti</a:t>
            </a:r>
          </a:p>
        </p:txBody>
      </p:sp>
      <p:sp>
        <p:nvSpPr>
          <p:cNvPr id="3" name="Zástupný symbol pro obsah 2"/>
          <p:cNvSpPr>
            <a:spLocks noGrp="1"/>
          </p:cNvSpPr>
          <p:nvPr>
            <p:ph idx="1"/>
          </p:nvPr>
        </p:nvSpPr>
        <p:spPr>
          <a:xfrm>
            <a:off x="913795" y="1600201"/>
            <a:ext cx="9430677" cy="4525963"/>
          </a:xfrm>
        </p:spPr>
        <p:txBody>
          <a:bodyPr>
            <a:normAutofit/>
          </a:bodyPr>
          <a:lstStyle/>
          <a:p>
            <a:pPr marL="0" indent="0">
              <a:lnSpc>
                <a:spcPts val="2500"/>
              </a:lnSpc>
              <a:spcBef>
                <a:spcPts val="0"/>
              </a:spcBef>
              <a:buNone/>
            </a:pPr>
            <a:r>
              <a:rPr lang="cs-CZ" sz="2400" dirty="0">
                <a:latin typeface="Abadi" panose="020B0604020104020204" pitchFamily="34" charset="0"/>
                <a:cs typeface="Arial" pitchFamily="34" charset="0"/>
              </a:rPr>
              <a:t>jádrové přesvědčení – jsem soběstačný, kontrola druhými 			    mne zraňuje</a:t>
            </a:r>
          </a:p>
          <a:p>
            <a:pPr marL="0" indent="0">
              <a:lnSpc>
                <a:spcPts val="2500"/>
              </a:lnSpc>
              <a:spcBef>
                <a:spcPts val="0"/>
              </a:spcBef>
              <a:buNone/>
            </a:pPr>
            <a:endParaRPr lang="cs-CZ" sz="2400" dirty="0">
              <a:latin typeface="Abadi" panose="020B0604020104020204" pitchFamily="34" charset="0"/>
              <a:cs typeface="Arial" pitchFamily="34" charset="0"/>
            </a:endParaRPr>
          </a:p>
          <a:p>
            <a:pPr marL="0" indent="0">
              <a:lnSpc>
                <a:spcPts val="2500"/>
              </a:lnSpc>
              <a:spcBef>
                <a:spcPts val="0"/>
              </a:spcBef>
              <a:buNone/>
            </a:pPr>
            <a:r>
              <a:rPr lang="cs-CZ" sz="2400" dirty="0">
                <a:latin typeface="Abadi" panose="020B0604020104020204" pitchFamily="34" charset="0"/>
                <a:cs typeface="Arial" pitchFamily="34" charset="0"/>
              </a:rPr>
              <a:t>rozvinuté strategie 	 – autonomie, pasivita, vzdor</a:t>
            </a:r>
          </a:p>
          <a:p>
            <a:pPr marL="0" indent="0">
              <a:lnSpc>
                <a:spcPts val="2500"/>
              </a:lnSpc>
              <a:spcBef>
                <a:spcPts val="0"/>
              </a:spcBef>
              <a:buNone/>
            </a:pPr>
            <a:endParaRPr lang="cs-CZ" sz="2400" dirty="0">
              <a:latin typeface="Abadi" panose="020B0604020104020204" pitchFamily="34" charset="0"/>
              <a:cs typeface="Arial" pitchFamily="34" charset="0"/>
            </a:endParaRPr>
          </a:p>
          <a:p>
            <a:pPr marL="0" indent="0">
              <a:lnSpc>
                <a:spcPts val="2500"/>
              </a:lnSpc>
              <a:spcBef>
                <a:spcPts val="0"/>
              </a:spcBef>
              <a:buNone/>
            </a:pPr>
            <a:r>
              <a:rPr lang="cs-CZ" sz="2400" dirty="0">
                <a:latin typeface="Abadi" panose="020B0604020104020204" pitchFamily="34" charset="0"/>
                <a:cs typeface="Arial" pitchFamily="34" charset="0"/>
              </a:rPr>
              <a:t>nedostatečně rozvinuté strategie – asertivita, spolupráce, vzájemnost, konvenčnost</a:t>
            </a:r>
          </a:p>
          <a:p>
            <a:pPr marL="0" indent="0">
              <a:lnSpc>
                <a:spcPts val="2500"/>
              </a:lnSpc>
              <a:spcBef>
                <a:spcPts val="0"/>
              </a:spcBef>
              <a:buNone/>
            </a:pPr>
            <a:endParaRPr lang="cs-CZ" sz="2400" dirty="0">
              <a:latin typeface="Abadi" panose="020B0604020104020204" pitchFamily="34" charset="0"/>
              <a:cs typeface="Arial" pitchFamily="34"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b="1" dirty="0">
                <a:latin typeface="Abadi" panose="020B0604020104020204" pitchFamily="34" charset="0"/>
                <a:ea typeface="Arial" charset="0"/>
                <a:cs typeface="Arial" charset="0"/>
              </a:rPr>
              <a:t>Schizofrenie</a:t>
            </a:r>
            <a:endParaRPr lang="cs-CZ" dirty="0">
              <a:latin typeface="Abadi" panose="020B0604020104020204" pitchFamily="34" charset="0"/>
            </a:endParaRPr>
          </a:p>
        </p:txBody>
      </p:sp>
      <p:sp>
        <p:nvSpPr>
          <p:cNvPr id="3" name="Zástupný symbol pro obsah 2"/>
          <p:cNvSpPr>
            <a:spLocks noGrp="1"/>
          </p:cNvSpPr>
          <p:nvPr>
            <p:ph idx="1"/>
          </p:nvPr>
        </p:nvSpPr>
        <p:spPr>
          <a:xfrm>
            <a:off x="989045" y="1711350"/>
            <a:ext cx="9221755" cy="4525963"/>
          </a:xfrm>
        </p:spPr>
        <p:txBody>
          <a:bodyPr>
            <a:noAutofit/>
          </a:bodyPr>
          <a:lstStyle/>
          <a:p>
            <a:pPr marL="0" indent="0">
              <a:lnSpc>
                <a:spcPts val="2500"/>
              </a:lnSpc>
              <a:spcBef>
                <a:spcPts val="0"/>
              </a:spcBef>
              <a:buNone/>
            </a:pPr>
            <a:r>
              <a:rPr lang="cs-CZ" sz="2400" dirty="0">
                <a:latin typeface="Abadi" panose="020B0604020104020204" pitchFamily="34" charset="0"/>
                <a:cs typeface="Arial" pitchFamily="34" charset="0"/>
              </a:rPr>
              <a:t>1899 </a:t>
            </a:r>
            <a:r>
              <a:rPr lang="mr-IN" sz="2400" dirty="0">
                <a:latin typeface="Abadi" panose="020B0604020104020204" pitchFamily="34" charset="0"/>
                <a:cs typeface="Arial" pitchFamily="34" charset="0"/>
              </a:rPr>
              <a:t>–</a:t>
            </a:r>
            <a:r>
              <a:rPr lang="cs-CZ" sz="2400" dirty="0">
                <a:latin typeface="Abadi" panose="020B0604020104020204" pitchFamily="34" charset="0"/>
                <a:cs typeface="Arial" pitchFamily="34" charset="0"/>
              </a:rPr>
              <a:t> Kraepelin</a:t>
            </a:r>
          </a:p>
          <a:p>
            <a:pPr marL="0" indent="0">
              <a:lnSpc>
                <a:spcPts val="2500"/>
              </a:lnSpc>
              <a:spcBef>
                <a:spcPts val="0"/>
              </a:spcBef>
              <a:buNone/>
            </a:pPr>
            <a:r>
              <a:rPr lang="cs-CZ" sz="2400" dirty="0">
                <a:latin typeface="Abadi" panose="020B0604020104020204" pitchFamily="34" charset="0"/>
                <a:cs typeface="Arial" pitchFamily="34" charset="0"/>
              </a:rPr>
              <a:t>1911 </a:t>
            </a:r>
            <a:r>
              <a:rPr lang="mr-IN" sz="2400" dirty="0">
                <a:latin typeface="Abadi" panose="020B0604020104020204" pitchFamily="34" charset="0"/>
                <a:cs typeface="Arial" pitchFamily="34" charset="0"/>
              </a:rPr>
              <a:t>–</a:t>
            </a:r>
            <a:r>
              <a:rPr lang="cs-CZ" sz="2400" dirty="0">
                <a:latin typeface="Abadi" panose="020B0604020104020204" pitchFamily="34" charset="0"/>
                <a:cs typeface="Arial" pitchFamily="34" charset="0"/>
              </a:rPr>
              <a:t> Bleuler		Schizein </a:t>
            </a:r>
            <a:r>
              <a:rPr lang="mr-IN" sz="2400" dirty="0">
                <a:latin typeface="Abadi" panose="020B0604020104020204" pitchFamily="34" charset="0"/>
                <a:cs typeface="Arial" pitchFamily="34" charset="0"/>
              </a:rPr>
              <a:t>–</a:t>
            </a:r>
            <a:r>
              <a:rPr lang="cs-CZ" sz="2400" dirty="0">
                <a:latin typeface="Abadi" panose="020B0604020104020204" pitchFamily="34" charset="0"/>
                <a:cs typeface="Arial" pitchFamily="34" charset="0"/>
              </a:rPr>
              <a:t> rozštěp</a:t>
            </a:r>
          </a:p>
          <a:p>
            <a:pPr marL="0" indent="0">
              <a:lnSpc>
                <a:spcPts val="2500"/>
              </a:lnSpc>
              <a:spcBef>
                <a:spcPts val="0"/>
              </a:spcBef>
              <a:buNone/>
            </a:pPr>
            <a:r>
              <a:rPr lang="cs-CZ" sz="2400" dirty="0">
                <a:latin typeface="Abadi" panose="020B0604020104020204" pitchFamily="34" charset="0"/>
                <a:cs typeface="Arial" pitchFamily="34" charset="0"/>
              </a:rPr>
              <a:t>						</a:t>
            </a:r>
            <a:r>
              <a:rPr lang="cs-CZ" sz="2400" dirty="0" err="1">
                <a:latin typeface="Abadi" panose="020B0604020104020204" pitchFamily="34" charset="0"/>
                <a:cs typeface="Arial" pitchFamily="34" charset="0"/>
              </a:rPr>
              <a:t>Phren</a:t>
            </a:r>
            <a:r>
              <a:rPr lang="cs-CZ" sz="2400" dirty="0">
                <a:latin typeface="Abadi" panose="020B0604020104020204" pitchFamily="34" charset="0"/>
                <a:cs typeface="Arial" pitchFamily="34" charset="0"/>
              </a:rPr>
              <a:t> </a:t>
            </a:r>
            <a:r>
              <a:rPr lang="mr-IN" sz="2400" dirty="0">
                <a:latin typeface="Abadi" panose="020B0604020104020204" pitchFamily="34" charset="0"/>
                <a:cs typeface="Arial" pitchFamily="34" charset="0"/>
              </a:rPr>
              <a:t>–</a:t>
            </a:r>
            <a:r>
              <a:rPr lang="cs-CZ" sz="2400" dirty="0">
                <a:latin typeface="Abadi" panose="020B0604020104020204" pitchFamily="34" charset="0"/>
                <a:cs typeface="Arial" pitchFamily="34" charset="0"/>
              </a:rPr>
              <a:t> mysl</a:t>
            </a:r>
          </a:p>
          <a:p>
            <a:pPr marL="0" indent="0">
              <a:lnSpc>
                <a:spcPts val="2500"/>
              </a:lnSpc>
              <a:spcBef>
                <a:spcPts val="0"/>
              </a:spcBef>
              <a:buNone/>
            </a:pPr>
            <a:r>
              <a:rPr lang="cs-CZ" sz="2400" dirty="0">
                <a:latin typeface="Abadi" panose="020B0604020104020204" pitchFamily="34" charset="0"/>
                <a:cs typeface="Arial" pitchFamily="34" charset="0"/>
              </a:rPr>
              <a:t>stigmatizace</a:t>
            </a:r>
          </a:p>
          <a:p>
            <a:pPr marL="0" indent="0">
              <a:lnSpc>
                <a:spcPts val="2500"/>
              </a:lnSpc>
              <a:spcBef>
                <a:spcPts val="0"/>
              </a:spcBef>
              <a:buNone/>
            </a:pPr>
            <a:r>
              <a:rPr lang="cs-CZ" sz="2400" dirty="0">
                <a:latin typeface="Abadi" panose="020B0604020104020204" pitchFamily="34" charset="0"/>
                <a:cs typeface="Arial" pitchFamily="34" charset="0"/>
              </a:rPr>
              <a:t>Japonsko </a:t>
            </a:r>
            <a:r>
              <a:rPr lang="mr-IN" sz="2400" dirty="0">
                <a:latin typeface="Abadi" panose="020B0604020104020204" pitchFamily="34" charset="0"/>
                <a:cs typeface="Arial" pitchFamily="34" charset="0"/>
              </a:rPr>
              <a:t>–</a:t>
            </a:r>
            <a:r>
              <a:rPr lang="cs-CZ" sz="2400" dirty="0">
                <a:latin typeface="Abadi" panose="020B0604020104020204" pitchFamily="34" charset="0"/>
                <a:cs typeface="Arial" pitchFamily="34" charset="0"/>
              </a:rPr>
              <a:t> 2002 	</a:t>
            </a:r>
            <a:r>
              <a:rPr lang="mr-IN" sz="2400" dirty="0">
                <a:latin typeface="Abadi" panose="020B0604020104020204" pitchFamily="34" charset="0"/>
                <a:cs typeface="Arial" pitchFamily="34" charset="0"/>
              </a:rPr>
              <a:t>–</a:t>
            </a:r>
            <a:r>
              <a:rPr lang="cs-CZ" sz="2400" dirty="0">
                <a:latin typeface="Abadi" panose="020B0604020104020204" pitchFamily="34" charset="0"/>
                <a:cs typeface="Arial" pitchFamily="34" charset="0"/>
              </a:rPr>
              <a:t> Togo </a:t>
            </a:r>
            <a:r>
              <a:rPr lang="cs-CZ" sz="2400" dirty="0" err="1">
                <a:latin typeface="Abadi" panose="020B0604020104020204" pitchFamily="34" charset="0"/>
                <a:cs typeface="Arial" pitchFamily="34" charset="0"/>
              </a:rPr>
              <a:t>Schitcho</a:t>
            </a:r>
            <a:r>
              <a:rPr lang="cs-CZ" sz="2400" dirty="0">
                <a:latin typeface="Abadi" panose="020B0604020104020204" pitchFamily="34" charset="0"/>
                <a:cs typeface="Arial" pitchFamily="34" charset="0"/>
              </a:rPr>
              <a:t> </a:t>
            </a:r>
            <a:r>
              <a:rPr lang="cs-CZ" sz="2400" dirty="0" err="1">
                <a:latin typeface="Abadi" panose="020B0604020104020204" pitchFamily="34" charset="0"/>
                <a:cs typeface="Arial" pitchFamily="34" charset="0"/>
              </a:rPr>
              <a:t>Sho</a:t>
            </a:r>
            <a:r>
              <a:rPr lang="cs-CZ" sz="2400" dirty="0">
                <a:latin typeface="Abadi" panose="020B0604020104020204" pitchFamily="34" charset="0"/>
                <a:cs typeface="Arial" pitchFamily="34" charset="0"/>
              </a:rPr>
              <a:t> - porucha integrace</a:t>
            </a:r>
          </a:p>
          <a:p>
            <a:pPr marL="0" indent="0">
              <a:lnSpc>
                <a:spcPts val="2500"/>
              </a:lnSpc>
              <a:spcBef>
                <a:spcPts val="0"/>
              </a:spcBef>
              <a:buNone/>
            </a:pPr>
            <a:endParaRPr lang="cs-CZ" sz="2400" dirty="0">
              <a:latin typeface="Abadi" panose="020B0604020104020204" pitchFamily="34" charset="0"/>
              <a:cs typeface="Arial" pitchFamily="34" charset="0"/>
            </a:endParaRPr>
          </a:p>
          <a:p>
            <a:pPr marL="0" indent="0">
              <a:lnSpc>
                <a:spcPts val="2500"/>
              </a:lnSpc>
              <a:spcBef>
                <a:spcPts val="0"/>
              </a:spcBef>
              <a:buNone/>
            </a:pPr>
            <a:r>
              <a:rPr lang="cs-CZ" sz="2400" dirty="0">
                <a:latin typeface="Abadi" panose="020B0604020104020204" pitchFamily="34" charset="0"/>
                <a:cs typeface="Arial" pitchFamily="34" charset="0"/>
              </a:rPr>
              <a:t>porucha významotvornosti podnětu</a:t>
            </a:r>
          </a:p>
          <a:p>
            <a:pPr marL="0" indent="0">
              <a:lnSpc>
                <a:spcPts val="2500"/>
              </a:lnSpc>
              <a:spcBef>
                <a:spcPts val="0"/>
              </a:spcBef>
              <a:buNone/>
            </a:pPr>
            <a:r>
              <a:rPr lang="cs-CZ" sz="2400" dirty="0">
                <a:latin typeface="Abadi" panose="020B0604020104020204" pitchFamily="34" charset="0"/>
                <a:cs typeface="Arial" pitchFamily="34" charset="0"/>
              </a:rPr>
              <a:t>porucha zpracování informace</a:t>
            </a:r>
          </a:p>
          <a:p>
            <a:pPr marL="0" indent="0">
              <a:lnSpc>
                <a:spcPts val="2500"/>
              </a:lnSpc>
              <a:spcBef>
                <a:spcPts val="0"/>
              </a:spcBef>
              <a:buNone/>
            </a:pPr>
            <a:endParaRPr lang="cs-CZ" sz="2400" dirty="0">
              <a:latin typeface="Abadi" panose="020B0604020104020204" pitchFamily="34" charset="0"/>
              <a:cs typeface="Arial"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b="1" dirty="0">
                <a:latin typeface="Abadi" panose="020B0604020104020204" pitchFamily="34" charset="0"/>
                <a:ea typeface="Arial" charset="0"/>
                <a:cs typeface="Arial" charset="0"/>
              </a:rPr>
              <a:t>Symptomy u schizofrenie</a:t>
            </a:r>
          </a:p>
        </p:txBody>
      </p:sp>
      <p:sp>
        <p:nvSpPr>
          <p:cNvPr id="3" name="Zástupný symbol pro obsah 2"/>
          <p:cNvSpPr>
            <a:spLocks noGrp="1"/>
          </p:cNvSpPr>
          <p:nvPr>
            <p:ph idx="1"/>
          </p:nvPr>
        </p:nvSpPr>
        <p:spPr>
          <a:xfrm>
            <a:off x="913795" y="1711350"/>
            <a:ext cx="9297005" cy="4525963"/>
          </a:xfrm>
        </p:spPr>
        <p:txBody>
          <a:bodyPr>
            <a:noAutofit/>
          </a:bodyPr>
          <a:lstStyle/>
          <a:p>
            <a:pPr marL="0" indent="0">
              <a:lnSpc>
                <a:spcPts val="2500"/>
              </a:lnSpc>
              <a:spcBef>
                <a:spcPts val="0"/>
              </a:spcBef>
              <a:buNone/>
            </a:pPr>
            <a:r>
              <a:rPr lang="cs-CZ" sz="2400" dirty="0">
                <a:latin typeface="Abadi" panose="020B0604020104020204" pitchFamily="34" charset="0"/>
                <a:cs typeface="Arial" pitchFamily="34" charset="0"/>
              </a:rPr>
              <a:t>1. psychotické (pozitivní)</a:t>
            </a:r>
          </a:p>
          <a:p>
            <a:pPr marL="0" indent="0">
              <a:lnSpc>
                <a:spcPts val="2500"/>
              </a:lnSpc>
              <a:spcBef>
                <a:spcPts val="0"/>
              </a:spcBef>
              <a:buNone/>
            </a:pPr>
            <a:r>
              <a:rPr lang="cs-CZ" sz="2400" dirty="0">
                <a:latin typeface="Abadi" panose="020B0604020104020204" pitchFamily="34" charset="0"/>
                <a:cs typeface="Arial" pitchFamily="34" charset="0"/>
              </a:rPr>
              <a:t>	- ozvučování, vkládání a odnímání myšlenek</a:t>
            </a:r>
          </a:p>
          <a:p>
            <a:pPr marL="0" indent="0">
              <a:lnSpc>
                <a:spcPts val="2500"/>
              </a:lnSpc>
              <a:spcBef>
                <a:spcPts val="0"/>
              </a:spcBef>
              <a:buNone/>
            </a:pPr>
            <a:r>
              <a:rPr lang="cs-CZ" sz="2400" dirty="0">
                <a:latin typeface="Abadi" panose="020B0604020104020204" pitchFamily="34" charset="0"/>
                <a:cs typeface="Arial" pitchFamily="34" charset="0"/>
              </a:rPr>
              <a:t>	- bludy</a:t>
            </a:r>
          </a:p>
          <a:p>
            <a:pPr marL="0" indent="0">
              <a:lnSpc>
                <a:spcPts val="2500"/>
              </a:lnSpc>
              <a:spcBef>
                <a:spcPts val="0"/>
              </a:spcBef>
              <a:buNone/>
            </a:pPr>
            <a:r>
              <a:rPr lang="cs-CZ" sz="2400" dirty="0">
                <a:latin typeface="Abadi" panose="020B0604020104020204" pitchFamily="34" charset="0"/>
                <a:cs typeface="Arial" pitchFamily="34" charset="0"/>
              </a:rPr>
              <a:t>	- halucinace</a:t>
            </a:r>
          </a:p>
          <a:p>
            <a:pPr marL="0" indent="0">
              <a:lnSpc>
                <a:spcPts val="2500"/>
              </a:lnSpc>
              <a:spcBef>
                <a:spcPts val="0"/>
              </a:spcBef>
              <a:buNone/>
            </a:pPr>
            <a:r>
              <a:rPr lang="cs-CZ" sz="2400" dirty="0">
                <a:latin typeface="Abadi" panose="020B0604020104020204" pitchFamily="34" charset="0"/>
                <a:cs typeface="Arial" pitchFamily="34" charset="0"/>
              </a:rPr>
              <a:t>	- dezorganizace řeči a chování</a:t>
            </a:r>
          </a:p>
          <a:p>
            <a:pPr marL="0" indent="0">
              <a:lnSpc>
                <a:spcPts val="2500"/>
              </a:lnSpc>
              <a:spcBef>
                <a:spcPts val="0"/>
              </a:spcBef>
              <a:buNone/>
            </a:pPr>
            <a:r>
              <a:rPr lang="cs-CZ" sz="2400" dirty="0">
                <a:latin typeface="Abadi" panose="020B0604020104020204" pitchFamily="34" charset="0"/>
                <a:cs typeface="Arial" pitchFamily="34" charset="0"/>
              </a:rPr>
              <a:t>	- poruchy motoriky</a:t>
            </a:r>
          </a:p>
        </p:txBody>
      </p:sp>
    </p:spTree>
    <p:extLst>
      <p:ext uri="{BB962C8B-B14F-4D97-AF65-F5344CB8AC3E}">
        <p14:creationId xmlns:p14="http://schemas.microsoft.com/office/powerpoint/2010/main" val="18087972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b="1" dirty="0">
                <a:latin typeface="Abadi" panose="020B0604020104020204" pitchFamily="34" charset="0"/>
                <a:ea typeface="Arial" charset="0"/>
                <a:cs typeface="Arial" charset="0"/>
              </a:rPr>
              <a:t>Symptomy u schizofrenie</a:t>
            </a:r>
          </a:p>
        </p:txBody>
      </p:sp>
      <p:sp>
        <p:nvSpPr>
          <p:cNvPr id="3" name="Zástupný symbol pro obsah 2"/>
          <p:cNvSpPr>
            <a:spLocks noGrp="1"/>
          </p:cNvSpPr>
          <p:nvPr>
            <p:ph idx="1"/>
          </p:nvPr>
        </p:nvSpPr>
        <p:spPr>
          <a:xfrm>
            <a:off x="913795" y="1711350"/>
            <a:ext cx="9297005" cy="4525963"/>
          </a:xfrm>
        </p:spPr>
        <p:txBody>
          <a:bodyPr>
            <a:noAutofit/>
          </a:bodyPr>
          <a:lstStyle/>
          <a:p>
            <a:pPr marL="0" indent="0">
              <a:lnSpc>
                <a:spcPts val="2500"/>
              </a:lnSpc>
              <a:spcBef>
                <a:spcPts val="0"/>
              </a:spcBef>
              <a:buNone/>
            </a:pPr>
            <a:r>
              <a:rPr lang="cs-CZ" sz="2400" dirty="0">
                <a:latin typeface="Abadi" panose="020B0604020104020204" pitchFamily="34" charset="0"/>
                <a:cs typeface="Arial" pitchFamily="34" charset="0"/>
              </a:rPr>
              <a:t>2. negativní příznaky</a:t>
            </a:r>
          </a:p>
          <a:p>
            <a:pPr marL="0" indent="0">
              <a:lnSpc>
                <a:spcPts val="2500"/>
              </a:lnSpc>
              <a:spcBef>
                <a:spcPts val="0"/>
              </a:spcBef>
              <a:buNone/>
            </a:pPr>
            <a:r>
              <a:rPr lang="cs-CZ" sz="2400" dirty="0">
                <a:latin typeface="Abadi" panose="020B0604020104020204" pitchFamily="34" charset="0"/>
                <a:cs typeface="Arial" pitchFamily="34" charset="0"/>
              </a:rPr>
              <a:t>	- poruchy iniciativy a motivace doprovázené</a:t>
            </a:r>
          </a:p>
          <a:p>
            <a:pPr marL="0" indent="0">
              <a:lnSpc>
                <a:spcPts val="2500"/>
              </a:lnSpc>
              <a:spcBef>
                <a:spcPts val="0"/>
              </a:spcBef>
              <a:buNone/>
            </a:pPr>
            <a:r>
              <a:rPr lang="cs-CZ" sz="2400" dirty="0">
                <a:latin typeface="Abadi" panose="020B0604020104020204" pitchFamily="34" charset="0"/>
                <a:cs typeface="Arial" pitchFamily="34" charset="0"/>
              </a:rPr>
              <a:t>	  sociálním stažením</a:t>
            </a:r>
          </a:p>
          <a:p>
            <a:pPr marL="0" indent="0">
              <a:lnSpc>
                <a:spcPts val="2500"/>
              </a:lnSpc>
              <a:spcBef>
                <a:spcPts val="0"/>
              </a:spcBef>
              <a:buNone/>
            </a:pPr>
            <a:r>
              <a:rPr lang="cs-CZ" sz="2400" dirty="0">
                <a:latin typeface="Abadi" panose="020B0604020104020204" pitchFamily="34" charset="0"/>
                <a:cs typeface="Arial" pitchFamily="34" charset="0"/>
              </a:rPr>
              <a:t>	- alogie </a:t>
            </a:r>
            <a:r>
              <a:rPr lang="mr-IN" sz="2400" dirty="0">
                <a:latin typeface="Abadi" panose="020B0604020104020204" pitchFamily="34" charset="0"/>
                <a:cs typeface="Arial" pitchFamily="34" charset="0"/>
              </a:rPr>
              <a:t>–</a:t>
            </a:r>
            <a:r>
              <a:rPr lang="cs-CZ" sz="2400" dirty="0">
                <a:latin typeface="Abadi" panose="020B0604020104020204" pitchFamily="34" charset="0"/>
                <a:cs typeface="Arial" pitchFamily="34" charset="0"/>
              </a:rPr>
              <a:t> chudost řeči, chudost obsahu řeči, zárazy</a:t>
            </a:r>
          </a:p>
          <a:p>
            <a:pPr marL="0" indent="0">
              <a:lnSpc>
                <a:spcPts val="2500"/>
              </a:lnSpc>
              <a:spcBef>
                <a:spcPts val="0"/>
              </a:spcBef>
              <a:buNone/>
            </a:pPr>
            <a:r>
              <a:rPr lang="cs-CZ" sz="2400" dirty="0">
                <a:latin typeface="Abadi" panose="020B0604020104020204" pitchFamily="34" charset="0"/>
                <a:cs typeface="Arial" pitchFamily="34" charset="0"/>
              </a:rPr>
              <a:t>	- apatie</a:t>
            </a:r>
          </a:p>
          <a:p>
            <a:pPr marL="0" indent="0">
              <a:lnSpc>
                <a:spcPts val="2500"/>
              </a:lnSpc>
              <a:spcBef>
                <a:spcPts val="0"/>
              </a:spcBef>
              <a:buNone/>
            </a:pPr>
            <a:r>
              <a:rPr lang="cs-CZ" sz="2400" dirty="0">
                <a:latin typeface="Abadi" panose="020B0604020104020204" pitchFamily="34" charset="0"/>
                <a:cs typeface="Arial" pitchFamily="34" charset="0"/>
              </a:rPr>
              <a:t>	- anhedonie a sociální stažení</a:t>
            </a:r>
          </a:p>
        </p:txBody>
      </p:sp>
    </p:spTree>
    <p:extLst>
      <p:ext uri="{BB962C8B-B14F-4D97-AF65-F5344CB8AC3E}">
        <p14:creationId xmlns:p14="http://schemas.microsoft.com/office/powerpoint/2010/main" val="12509152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b="1" dirty="0">
                <a:latin typeface="Abadi" panose="020B0604020104020204" pitchFamily="34" charset="0"/>
                <a:ea typeface="Arial" charset="0"/>
                <a:cs typeface="Arial" charset="0"/>
              </a:rPr>
              <a:t>Symptomy u schizofrenie</a:t>
            </a:r>
          </a:p>
        </p:txBody>
      </p:sp>
      <p:sp>
        <p:nvSpPr>
          <p:cNvPr id="3" name="Zástupný symbol pro obsah 2"/>
          <p:cNvSpPr>
            <a:spLocks noGrp="1"/>
          </p:cNvSpPr>
          <p:nvPr>
            <p:ph idx="1"/>
          </p:nvPr>
        </p:nvSpPr>
        <p:spPr>
          <a:xfrm>
            <a:off x="913795" y="1711350"/>
            <a:ext cx="9297005" cy="4525963"/>
          </a:xfrm>
        </p:spPr>
        <p:txBody>
          <a:bodyPr>
            <a:noAutofit/>
          </a:bodyPr>
          <a:lstStyle/>
          <a:p>
            <a:pPr marL="0" indent="0">
              <a:lnSpc>
                <a:spcPts val="2500"/>
              </a:lnSpc>
              <a:spcBef>
                <a:spcPts val="0"/>
              </a:spcBef>
              <a:buNone/>
            </a:pPr>
            <a:r>
              <a:rPr lang="cs-CZ" sz="2400" dirty="0">
                <a:latin typeface="Abadi" panose="020B0604020104020204" pitchFamily="34" charset="0"/>
                <a:cs typeface="Arial" pitchFamily="34" charset="0"/>
              </a:rPr>
              <a:t>3. kognitivní poruchy</a:t>
            </a:r>
          </a:p>
          <a:p>
            <a:pPr marL="0" indent="0">
              <a:lnSpc>
                <a:spcPts val="2500"/>
              </a:lnSpc>
              <a:spcBef>
                <a:spcPts val="0"/>
              </a:spcBef>
              <a:buNone/>
            </a:pPr>
            <a:r>
              <a:rPr lang="cs-CZ" sz="2400" dirty="0">
                <a:latin typeface="Abadi" panose="020B0604020104020204" pitchFamily="34" charset="0"/>
                <a:cs typeface="Arial" pitchFamily="34" charset="0"/>
              </a:rPr>
              <a:t>	- paměti</a:t>
            </a:r>
          </a:p>
          <a:p>
            <a:pPr marL="0" indent="0">
              <a:lnSpc>
                <a:spcPts val="2500"/>
              </a:lnSpc>
              <a:spcBef>
                <a:spcPts val="0"/>
              </a:spcBef>
              <a:buNone/>
            </a:pPr>
            <a:r>
              <a:rPr lang="cs-CZ" sz="2400" dirty="0">
                <a:latin typeface="Abadi" panose="020B0604020104020204" pitchFamily="34" charset="0"/>
                <a:cs typeface="Arial" pitchFamily="34" charset="0"/>
              </a:rPr>
              <a:t>	- pozornosti</a:t>
            </a:r>
          </a:p>
          <a:p>
            <a:pPr marL="0" indent="0">
              <a:lnSpc>
                <a:spcPts val="2500"/>
              </a:lnSpc>
              <a:spcBef>
                <a:spcPts val="0"/>
              </a:spcBef>
              <a:buNone/>
            </a:pPr>
            <a:r>
              <a:rPr lang="cs-CZ" sz="2400" dirty="0">
                <a:latin typeface="Abadi" panose="020B0604020104020204" pitchFamily="34" charset="0"/>
                <a:cs typeface="Arial" pitchFamily="34" charset="0"/>
              </a:rPr>
              <a:t>	- exekutivních funkcí</a:t>
            </a:r>
          </a:p>
          <a:p>
            <a:pPr marL="0" indent="0">
              <a:lnSpc>
                <a:spcPts val="2500"/>
              </a:lnSpc>
              <a:spcBef>
                <a:spcPts val="0"/>
              </a:spcBef>
              <a:buNone/>
            </a:pPr>
            <a:r>
              <a:rPr lang="cs-CZ" sz="2400" dirty="0">
                <a:latin typeface="Abadi" panose="020B0604020104020204" pitchFamily="34" charset="0"/>
                <a:cs typeface="Arial" pitchFamily="34" charset="0"/>
              </a:rPr>
              <a:t>	- abstraktního myšlení</a:t>
            </a:r>
          </a:p>
        </p:txBody>
      </p:sp>
    </p:spTree>
    <p:extLst>
      <p:ext uri="{BB962C8B-B14F-4D97-AF65-F5344CB8AC3E}">
        <p14:creationId xmlns:p14="http://schemas.microsoft.com/office/powerpoint/2010/main" val="16284576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9119" y="620687"/>
            <a:ext cx="10353762" cy="970450"/>
          </a:xfrm>
        </p:spPr>
        <p:txBody>
          <a:bodyPr/>
          <a:lstStyle/>
          <a:p>
            <a:pPr algn="l"/>
            <a:r>
              <a:rPr lang="cs-CZ" b="1" dirty="0">
                <a:latin typeface="Abadi" panose="020B0604020104020204" pitchFamily="34" charset="0"/>
                <a:ea typeface="Arial" charset="0"/>
                <a:cs typeface="Arial" charset="0"/>
              </a:rPr>
              <a:t>Symptomy u schizofrenie</a:t>
            </a:r>
          </a:p>
        </p:txBody>
      </p:sp>
      <p:sp>
        <p:nvSpPr>
          <p:cNvPr id="3" name="Zástupný symbol pro obsah 2"/>
          <p:cNvSpPr>
            <a:spLocks noGrp="1"/>
          </p:cNvSpPr>
          <p:nvPr>
            <p:ph idx="1"/>
          </p:nvPr>
        </p:nvSpPr>
        <p:spPr>
          <a:xfrm>
            <a:off x="919119" y="1711350"/>
            <a:ext cx="9291681" cy="4525963"/>
          </a:xfrm>
        </p:spPr>
        <p:txBody>
          <a:bodyPr>
            <a:noAutofit/>
          </a:bodyPr>
          <a:lstStyle/>
          <a:p>
            <a:pPr marL="0" indent="0">
              <a:lnSpc>
                <a:spcPts val="2500"/>
              </a:lnSpc>
              <a:spcBef>
                <a:spcPts val="0"/>
              </a:spcBef>
              <a:buNone/>
            </a:pPr>
            <a:r>
              <a:rPr lang="cs-CZ" sz="2400" dirty="0">
                <a:latin typeface="Abadi" panose="020B0604020104020204" pitchFamily="34" charset="0"/>
                <a:cs typeface="Arial" pitchFamily="34" charset="0"/>
              </a:rPr>
              <a:t>4. poruchy nálady</a:t>
            </a:r>
          </a:p>
          <a:p>
            <a:pPr marL="0" indent="0">
              <a:lnSpc>
                <a:spcPts val="2500"/>
              </a:lnSpc>
              <a:spcBef>
                <a:spcPts val="0"/>
              </a:spcBef>
              <a:buNone/>
            </a:pPr>
            <a:r>
              <a:rPr lang="cs-CZ" sz="2400" dirty="0">
                <a:latin typeface="Abadi" panose="020B0604020104020204" pitchFamily="34" charset="0"/>
                <a:cs typeface="Arial" pitchFamily="34" charset="0"/>
              </a:rPr>
              <a:t>	- symptomy depresivní</a:t>
            </a:r>
          </a:p>
          <a:p>
            <a:pPr marL="0" indent="0">
              <a:lnSpc>
                <a:spcPts val="2500"/>
              </a:lnSpc>
              <a:spcBef>
                <a:spcPts val="0"/>
              </a:spcBef>
              <a:buNone/>
            </a:pPr>
            <a:r>
              <a:rPr lang="cs-CZ" sz="2400" dirty="0">
                <a:latin typeface="Abadi" panose="020B0604020104020204" pitchFamily="34" charset="0"/>
                <a:cs typeface="Arial" pitchFamily="34" charset="0"/>
              </a:rPr>
              <a:t>	- symptomy manické</a:t>
            </a:r>
          </a:p>
          <a:p>
            <a:pPr marL="0" indent="0">
              <a:lnSpc>
                <a:spcPts val="2500"/>
              </a:lnSpc>
              <a:spcBef>
                <a:spcPts val="0"/>
              </a:spcBef>
              <a:buNone/>
            </a:pPr>
            <a:r>
              <a:rPr lang="cs-CZ" sz="2400" dirty="0">
                <a:latin typeface="Abadi" panose="020B0604020104020204" pitchFamily="34" charset="0"/>
                <a:cs typeface="Arial" pitchFamily="34" charset="0"/>
              </a:rPr>
              <a:t>	- úzkost</a:t>
            </a:r>
          </a:p>
          <a:p>
            <a:pPr marL="0" indent="0">
              <a:lnSpc>
                <a:spcPts val="2500"/>
              </a:lnSpc>
              <a:spcBef>
                <a:spcPts val="0"/>
              </a:spcBef>
              <a:buNone/>
            </a:pPr>
            <a:r>
              <a:rPr lang="cs-CZ" sz="2400" dirty="0">
                <a:latin typeface="Abadi" panose="020B0604020104020204" pitchFamily="34" charset="0"/>
                <a:cs typeface="Arial" pitchFamily="34" charset="0"/>
              </a:rPr>
              <a:t>	- vnitřní napětí</a:t>
            </a:r>
          </a:p>
          <a:p>
            <a:pPr marL="0" indent="0">
              <a:lnSpc>
                <a:spcPts val="2500"/>
              </a:lnSpc>
              <a:spcBef>
                <a:spcPts val="0"/>
              </a:spcBef>
              <a:buNone/>
            </a:pPr>
            <a:r>
              <a:rPr lang="cs-CZ" sz="2400" dirty="0">
                <a:latin typeface="Abadi" panose="020B0604020104020204" pitchFamily="34" charset="0"/>
                <a:cs typeface="Arial" pitchFamily="34" charset="0"/>
              </a:rPr>
              <a:t>	- podrážděnost</a:t>
            </a:r>
          </a:p>
        </p:txBody>
      </p:sp>
    </p:spTree>
    <p:extLst>
      <p:ext uri="{BB962C8B-B14F-4D97-AF65-F5344CB8AC3E}">
        <p14:creationId xmlns:p14="http://schemas.microsoft.com/office/powerpoint/2010/main" val="8769202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b="1" dirty="0">
                <a:latin typeface="Abadi" panose="020B0604020104020204" pitchFamily="34" charset="0"/>
                <a:ea typeface="Arial" charset="0"/>
                <a:cs typeface="Arial" charset="0"/>
              </a:rPr>
              <a:t>Symptomy u schizofrenie</a:t>
            </a:r>
          </a:p>
        </p:txBody>
      </p:sp>
      <p:sp>
        <p:nvSpPr>
          <p:cNvPr id="3" name="Zástupný symbol pro obsah 2"/>
          <p:cNvSpPr>
            <a:spLocks noGrp="1"/>
          </p:cNvSpPr>
          <p:nvPr>
            <p:ph idx="1"/>
          </p:nvPr>
        </p:nvSpPr>
        <p:spPr>
          <a:xfrm>
            <a:off x="913795" y="1722437"/>
            <a:ext cx="9297005" cy="4525963"/>
          </a:xfrm>
        </p:spPr>
        <p:txBody>
          <a:bodyPr>
            <a:noAutofit/>
          </a:bodyPr>
          <a:lstStyle/>
          <a:p>
            <a:pPr marL="0" indent="0">
              <a:lnSpc>
                <a:spcPts val="2500"/>
              </a:lnSpc>
              <a:spcBef>
                <a:spcPts val="0"/>
              </a:spcBef>
              <a:buNone/>
            </a:pPr>
            <a:r>
              <a:rPr lang="cs-CZ" sz="2400" dirty="0">
                <a:latin typeface="Abadi" panose="020B0604020104020204" pitchFamily="34" charset="0"/>
                <a:cs typeface="Arial" pitchFamily="34" charset="0"/>
              </a:rPr>
              <a:t>Nespecifické symptomy</a:t>
            </a:r>
          </a:p>
          <a:p>
            <a:pPr marL="0" indent="0">
              <a:lnSpc>
                <a:spcPts val="2500"/>
              </a:lnSpc>
              <a:spcBef>
                <a:spcPts val="0"/>
              </a:spcBef>
              <a:buNone/>
            </a:pPr>
            <a:r>
              <a:rPr lang="cs-CZ" sz="2400" dirty="0">
                <a:latin typeface="Abadi" panose="020B0604020104020204" pitchFamily="34" charset="0"/>
                <a:cs typeface="Arial" pitchFamily="34" charset="0"/>
              </a:rPr>
              <a:t>	- poruchy spánku</a:t>
            </a:r>
          </a:p>
          <a:p>
            <a:pPr marL="0" indent="0">
              <a:lnSpc>
                <a:spcPts val="2500"/>
              </a:lnSpc>
              <a:spcBef>
                <a:spcPts val="0"/>
              </a:spcBef>
              <a:buNone/>
            </a:pPr>
            <a:r>
              <a:rPr lang="cs-CZ" sz="2400" dirty="0">
                <a:latin typeface="Abadi" panose="020B0604020104020204" pitchFamily="34" charset="0"/>
                <a:cs typeface="Arial" pitchFamily="34" charset="0"/>
              </a:rPr>
              <a:t>	- změny chuti k jídlu</a:t>
            </a:r>
          </a:p>
          <a:p>
            <a:pPr marL="0" indent="0">
              <a:lnSpc>
                <a:spcPts val="2500"/>
              </a:lnSpc>
              <a:spcBef>
                <a:spcPts val="0"/>
              </a:spcBef>
              <a:buNone/>
            </a:pPr>
            <a:r>
              <a:rPr lang="cs-CZ" sz="2400" dirty="0">
                <a:latin typeface="Abadi" panose="020B0604020104020204" pitchFamily="34" charset="0"/>
                <a:cs typeface="Arial" pitchFamily="34" charset="0"/>
              </a:rPr>
              <a:t>	- úzkost</a:t>
            </a:r>
          </a:p>
          <a:p>
            <a:pPr marL="0" indent="0">
              <a:lnSpc>
                <a:spcPts val="2500"/>
              </a:lnSpc>
              <a:spcBef>
                <a:spcPts val="0"/>
              </a:spcBef>
              <a:buNone/>
            </a:pPr>
            <a:r>
              <a:rPr lang="cs-CZ" sz="2400" dirty="0">
                <a:latin typeface="Abadi" panose="020B0604020104020204" pitchFamily="34" charset="0"/>
                <a:cs typeface="Arial" pitchFamily="34" charset="0"/>
              </a:rPr>
              <a:t>	- pocity napětí</a:t>
            </a:r>
          </a:p>
          <a:p>
            <a:pPr marL="0" indent="0">
              <a:lnSpc>
                <a:spcPts val="2500"/>
              </a:lnSpc>
              <a:spcBef>
                <a:spcPts val="0"/>
              </a:spcBef>
              <a:buNone/>
            </a:pPr>
            <a:r>
              <a:rPr lang="cs-CZ" sz="2400" dirty="0">
                <a:latin typeface="Abadi" panose="020B0604020104020204" pitchFamily="34" charset="0"/>
                <a:cs typeface="Arial" pitchFamily="34" charset="0"/>
              </a:rPr>
              <a:t>	- ztráta náhledu</a:t>
            </a:r>
          </a:p>
          <a:p>
            <a:pPr marL="0" indent="0">
              <a:lnSpc>
                <a:spcPts val="2500"/>
              </a:lnSpc>
              <a:spcBef>
                <a:spcPts val="0"/>
              </a:spcBef>
              <a:buNone/>
            </a:pPr>
            <a:r>
              <a:rPr lang="cs-CZ" sz="2400" dirty="0">
                <a:latin typeface="Abadi" panose="020B0604020104020204" pitchFamily="34" charset="0"/>
                <a:cs typeface="Arial" pitchFamily="34" charset="0"/>
              </a:rPr>
              <a:t>	- sebevražedné chování</a:t>
            </a:r>
          </a:p>
        </p:txBody>
      </p:sp>
    </p:spTree>
    <p:extLst>
      <p:ext uri="{BB962C8B-B14F-4D97-AF65-F5344CB8AC3E}">
        <p14:creationId xmlns:p14="http://schemas.microsoft.com/office/powerpoint/2010/main" val="20379496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b="1" dirty="0">
                <a:latin typeface="Abadi" panose="020B0604020104020204" pitchFamily="34" charset="0"/>
                <a:ea typeface="Arial" charset="0"/>
                <a:cs typeface="Arial" charset="0"/>
              </a:rPr>
              <a:t>Schizofrenie</a:t>
            </a:r>
          </a:p>
        </p:txBody>
      </p:sp>
      <p:sp>
        <p:nvSpPr>
          <p:cNvPr id="3" name="Zástupný symbol pro obsah 2"/>
          <p:cNvSpPr>
            <a:spLocks noGrp="1"/>
          </p:cNvSpPr>
          <p:nvPr>
            <p:ph idx="1"/>
          </p:nvPr>
        </p:nvSpPr>
        <p:spPr>
          <a:xfrm>
            <a:off x="913795" y="1711350"/>
            <a:ext cx="9297005" cy="4525963"/>
          </a:xfrm>
        </p:spPr>
        <p:txBody>
          <a:bodyPr>
            <a:noAutofit/>
          </a:bodyPr>
          <a:lstStyle/>
          <a:p>
            <a:pPr marL="0" indent="0">
              <a:lnSpc>
                <a:spcPts val="2500"/>
              </a:lnSpc>
              <a:spcBef>
                <a:spcPts val="0"/>
              </a:spcBef>
              <a:buNone/>
            </a:pPr>
            <a:r>
              <a:rPr lang="cs-CZ" sz="2400" dirty="0">
                <a:latin typeface="Abadi" panose="020B0604020104020204" pitchFamily="34" charset="0"/>
                <a:cs typeface="Arial" pitchFamily="34" charset="0"/>
              </a:rPr>
              <a:t>- psychóza s bizarnímí bludy a negativními příznaky trvající </a:t>
            </a:r>
          </a:p>
          <a:p>
            <a:pPr marL="0" indent="0">
              <a:lnSpc>
                <a:spcPts val="2500"/>
              </a:lnSpc>
              <a:spcBef>
                <a:spcPts val="0"/>
              </a:spcBef>
              <a:buNone/>
            </a:pPr>
            <a:r>
              <a:rPr lang="cs-CZ" sz="2400" dirty="0">
                <a:latin typeface="Abadi" panose="020B0604020104020204" pitchFamily="34" charset="0"/>
                <a:cs typeface="Arial" pitchFamily="34" charset="0"/>
              </a:rPr>
              <a:t>  alespoň 6 měsíců</a:t>
            </a:r>
          </a:p>
          <a:p>
            <a:pPr marL="0" indent="0">
              <a:lnSpc>
                <a:spcPts val="2500"/>
              </a:lnSpc>
              <a:spcBef>
                <a:spcPts val="0"/>
              </a:spcBef>
              <a:buNone/>
            </a:pPr>
            <a:r>
              <a:rPr lang="cs-CZ" sz="2400" dirty="0">
                <a:latin typeface="Abadi" panose="020B0604020104020204" pitchFamily="34" charset="0"/>
                <a:cs typeface="Arial" pitchFamily="34" charset="0"/>
              </a:rPr>
              <a:t>- neexistuje žádná laboratorní metoda prokazující </a:t>
            </a:r>
          </a:p>
          <a:p>
            <a:pPr marL="0" indent="0">
              <a:lnSpc>
                <a:spcPts val="2500"/>
              </a:lnSpc>
              <a:spcBef>
                <a:spcPts val="0"/>
              </a:spcBef>
              <a:buNone/>
            </a:pPr>
            <a:r>
              <a:rPr lang="cs-CZ" sz="2400" dirty="0">
                <a:latin typeface="Abadi" panose="020B0604020104020204" pitchFamily="34" charset="0"/>
                <a:cs typeface="Arial" pitchFamily="34" charset="0"/>
              </a:rPr>
              <a:t>  schizofrenní onemocnění</a:t>
            </a:r>
          </a:p>
          <a:p>
            <a:pPr marL="0" indent="0">
              <a:lnSpc>
                <a:spcPts val="2500"/>
              </a:lnSpc>
              <a:spcBef>
                <a:spcPts val="0"/>
              </a:spcBef>
              <a:buNone/>
            </a:pPr>
            <a:r>
              <a:rPr lang="cs-CZ" sz="2400" dirty="0">
                <a:latin typeface="Abadi" panose="020B0604020104020204" pitchFamily="34" charset="0"/>
                <a:cs typeface="Arial" pitchFamily="34" charset="0"/>
              </a:rPr>
              <a:t>- život ohrožující příznaky (imperativní sluchové </a:t>
            </a:r>
          </a:p>
          <a:p>
            <a:pPr marL="0" indent="0">
              <a:lnSpc>
                <a:spcPts val="2500"/>
              </a:lnSpc>
              <a:spcBef>
                <a:spcPts val="0"/>
              </a:spcBef>
              <a:buNone/>
            </a:pPr>
            <a:r>
              <a:rPr lang="cs-CZ" sz="2400" dirty="0">
                <a:latin typeface="Abadi" panose="020B0604020104020204" pitchFamily="34" charset="0"/>
                <a:cs typeface="Arial" pitchFamily="34" charset="0"/>
              </a:rPr>
              <a:t>  halucinace, katatonní stupor, beznaděj)</a:t>
            </a:r>
          </a:p>
          <a:p>
            <a:pPr marL="0" indent="0">
              <a:lnSpc>
                <a:spcPts val="2500"/>
              </a:lnSpc>
              <a:spcBef>
                <a:spcPts val="0"/>
              </a:spcBef>
              <a:buNone/>
            </a:pPr>
            <a:r>
              <a:rPr lang="cs-CZ" sz="2400" dirty="0">
                <a:latin typeface="Abadi" panose="020B0604020104020204" pitchFamily="34" charset="0"/>
                <a:cs typeface="Arial" pitchFamily="34" charset="0"/>
              </a:rPr>
              <a:t>- absence náhledu komplikuje léčbu</a:t>
            </a:r>
          </a:p>
        </p:txBody>
      </p:sp>
    </p:spTree>
    <p:extLst>
      <p:ext uri="{BB962C8B-B14F-4D97-AF65-F5344CB8AC3E}">
        <p14:creationId xmlns:p14="http://schemas.microsoft.com/office/powerpoint/2010/main" val="9392689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b="1" dirty="0">
                <a:latin typeface="Abadi" panose="020B0604020104020204" pitchFamily="34" charset="0"/>
                <a:ea typeface="Arial" charset="0"/>
                <a:cs typeface="Arial" charset="0"/>
              </a:rPr>
              <a:t>Schizofrenie</a:t>
            </a:r>
          </a:p>
        </p:txBody>
      </p:sp>
      <p:sp>
        <p:nvSpPr>
          <p:cNvPr id="3" name="Zástupný symbol pro obsah 2"/>
          <p:cNvSpPr>
            <a:spLocks noGrp="1"/>
          </p:cNvSpPr>
          <p:nvPr>
            <p:ph idx="1"/>
          </p:nvPr>
        </p:nvSpPr>
        <p:spPr>
          <a:xfrm>
            <a:off x="913795" y="1711350"/>
            <a:ext cx="9297005" cy="4525963"/>
          </a:xfrm>
        </p:spPr>
        <p:txBody>
          <a:bodyPr>
            <a:noAutofit/>
          </a:bodyPr>
          <a:lstStyle/>
          <a:p>
            <a:pPr marL="0" indent="0">
              <a:lnSpc>
                <a:spcPts val="2500"/>
              </a:lnSpc>
              <a:spcBef>
                <a:spcPts val="0"/>
              </a:spcBef>
              <a:buNone/>
            </a:pPr>
            <a:r>
              <a:rPr lang="cs-CZ" dirty="0">
                <a:latin typeface="Abadi" panose="020B0604020104020204" pitchFamily="34" charset="0"/>
                <a:cs typeface="Arial" pitchFamily="34" charset="0"/>
              </a:rPr>
              <a:t>1% populace</a:t>
            </a:r>
          </a:p>
          <a:p>
            <a:pPr marL="0" indent="0">
              <a:lnSpc>
                <a:spcPts val="2500"/>
              </a:lnSpc>
              <a:spcBef>
                <a:spcPts val="0"/>
              </a:spcBef>
              <a:buNone/>
            </a:pPr>
            <a:r>
              <a:rPr lang="cs-CZ" dirty="0">
                <a:latin typeface="Abadi" panose="020B0604020104020204" pitchFamily="34" charset="0"/>
                <a:cs typeface="Arial" pitchFamily="34" charset="0"/>
              </a:rPr>
              <a:t>muži : ženy		 	1,4 : 1</a:t>
            </a:r>
          </a:p>
          <a:p>
            <a:pPr marL="0" indent="0">
              <a:lnSpc>
                <a:spcPts val="2500"/>
              </a:lnSpc>
              <a:spcBef>
                <a:spcPts val="0"/>
              </a:spcBef>
              <a:buNone/>
            </a:pPr>
            <a:r>
              <a:rPr lang="cs-CZ" dirty="0">
                <a:latin typeface="Abadi" panose="020B0604020104020204" pitchFamily="34" charset="0"/>
                <a:cs typeface="Arial" pitchFamily="34" charset="0"/>
              </a:rPr>
              <a:t>incidence na 100 tisíc	15,2</a:t>
            </a:r>
          </a:p>
          <a:p>
            <a:pPr marL="0" indent="0">
              <a:lnSpc>
                <a:spcPts val="2500"/>
              </a:lnSpc>
              <a:spcBef>
                <a:spcPts val="0"/>
              </a:spcBef>
              <a:buNone/>
            </a:pPr>
            <a:r>
              <a:rPr lang="cs-CZ" dirty="0">
                <a:latin typeface="Abadi" panose="020B0604020104020204" pitchFamily="34" charset="0"/>
                <a:cs typeface="Arial" pitchFamily="34" charset="0"/>
              </a:rPr>
              <a:t>město &gt; venkov</a:t>
            </a:r>
          </a:p>
          <a:p>
            <a:pPr marL="0" indent="0">
              <a:lnSpc>
                <a:spcPts val="2500"/>
              </a:lnSpc>
              <a:spcBef>
                <a:spcPts val="0"/>
              </a:spcBef>
              <a:buNone/>
            </a:pPr>
            <a:r>
              <a:rPr lang="cs-CZ" dirty="0">
                <a:latin typeface="Abadi" panose="020B0604020104020204" pitchFamily="34" charset="0"/>
                <a:cs typeface="Arial" pitchFamily="34" charset="0"/>
              </a:rPr>
              <a:t>1/5 hospitalizací na psychiatrických lůžkách za rok</a:t>
            </a:r>
          </a:p>
          <a:p>
            <a:pPr marL="0" indent="0">
              <a:lnSpc>
                <a:spcPts val="2500"/>
              </a:lnSpc>
              <a:spcBef>
                <a:spcPts val="0"/>
              </a:spcBef>
              <a:buNone/>
            </a:pPr>
            <a:endParaRPr lang="cs-CZ" dirty="0">
              <a:latin typeface="Abadi" panose="020B0604020104020204" pitchFamily="34" charset="0"/>
              <a:cs typeface="Arial" pitchFamily="34" charset="0"/>
            </a:endParaRPr>
          </a:p>
          <a:p>
            <a:pPr marL="0" indent="0">
              <a:lnSpc>
                <a:spcPts val="2500"/>
              </a:lnSpc>
              <a:spcBef>
                <a:spcPts val="0"/>
              </a:spcBef>
              <a:buNone/>
            </a:pPr>
            <a:r>
              <a:rPr lang="cs-CZ" dirty="0">
                <a:latin typeface="Abadi" panose="020B0604020104020204" pitchFamily="34" charset="0"/>
                <a:cs typeface="Arial" pitchFamily="34" charset="0"/>
              </a:rPr>
              <a:t>2013 	</a:t>
            </a:r>
            <a:r>
              <a:rPr lang="mr-IN" dirty="0">
                <a:latin typeface="Abadi" panose="020B0604020104020204" pitchFamily="34" charset="0"/>
                <a:cs typeface="Arial" pitchFamily="34" charset="0"/>
              </a:rPr>
              <a:t>–</a:t>
            </a:r>
            <a:r>
              <a:rPr lang="cs-CZ" dirty="0">
                <a:latin typeface="Abadi" panose="020B0604020104020204" pitchFamily="34" charset="0"/>
                <a:cs typeface="Arial" pitchFamily="34" charset="0"/>
              </a:rPr>
              <a:t> 11 057 hospitalizací, 101 den</a:t>
            </a:r>
          </a:p>
          <a:p>
            <a:pPr marL="0" indent="0">
              <a:lnSpc>
                <a:spcPts val="2500"/>
              </a:lnSpc>
              <a:spcBef>
                <a:spcPts val="0"/>
              </a:spcBef>
              <a:buNone/>
            </a:pPr>
            <a:r>
              <a:rPr lang="cs-CZ" dirty="0">
                <a:latin typeface="Abadi" panose="020B0604020104020204" pitchFamily="34" charset="0"/>
                <a:cs typeface="Arial" pitchFamily="34" charset="0"/>
              </a:rPr>
              <a:t>	</a:t>
            </a:r>
            <a:r>
              <a:rPr lang="mr-IN" dirty="0">
                <a:latin typeface="Abadi" panose="020B0604020104020204" pitchFamily="34" charset="0"/>
                <a:cs typeface="Arial" pitchFamily="34" charset="0"/>
              </a:rPr>
              <a:t>–</a:t>
            </a:r>
            <a:r>
              <a:rPr lang="cs-CZ" dirty="0">
                <a:latin typeface="Abadi" panose="020B0604020104020204" pitchFamily="34" charset="0"/>
                <a:cs typeface="Arial" pitchFamily="34" charset="0"/>
              </a:rPr>
              <a:t> F20		6 350 hospitalizací, 134 dny</a:t>
            </a:r>
          </a:p>
          <a:p>
            <a:pPr marL="0" indent="0">
              <a:lnSpc>
                <a:spcPts val="2500"/>
              </a:lnSpc>
              <a:spcBef>
                <a:spcPts val="0"/>
              </a:spcBef>
              <a:buNone/>
            </a:pPr>
            <a:r>
              <a:rPr lang="cs-CZ" dirty="0">
                <a:latin typeface="Abadi" panose="020B0604020104020204" pitchFamily="34" charset="0"/>
                <a:cs typeface="Arial" pitchFamily="34" charset="0"/>
              </a:rPr>
              <a:t>	</a:t>
            </a:r>
            <a:r>
              <a:rPr lang="mr-IN" dirty="0">
                <a:latin typeface="Abadi" panose="020B0604020104020204" pitchFamily="34" charset="0"/>
                <a:cs typeface="Arial" pitchFamily="34" charset="0"/>
              </a:rPr>
              <a:t>–</a:t>
            </a:r>
            <a:r>
              <a:rPr lang="cs-CZ" dirty="0">
                <a:latin typeface="Abadi" panose="020B0604020104020204" pitchFamily="34" charset="0"/>
                <a:cs typeface="Arial" pitchFamily="34" charset="0"/>
              </a:rPr>
              <a:t> ambulantně 48 603 pacientů</a:t>
            </a:r>
          </a:p>
          <a:p>
            <a:pPr marL="0" indent="0">
              <a:lnSpc>
                <a:spcPts val="2500"/>
              </a:lnSpc>
              <a:spcBef>
                <a:spcPts val="0"/>
              </a:spcBef>
              <a:buNone/>
            </a:pPr>
            <a:r>
              <a:rPr lang="cs-CZ" dirty="0">
                <a:latin typeface="Abadi" panose="020B0604020104020204" pitchFamily="34" charset="0"/>
                <a:cs typeface="Arial" pitchFamily="34" charset="0"/>
              </a:rPr>
              <a:t>	</a:t>
            </a:r>
            <a:r>
              <a:rPr lang="mr-IN" dirty="0">
                <a:latin typeface="Abadi" panose="020B0604020104020204" pitchFamily="34" charset="0"/>
                <a:cs typeface="Arial" pitchFamily="34" charset="0"/>
              </a:rPr>
              <a:t>–</a:t>
            </a:r>
            <a:r>
              <a:rPr lang="cs-CZ" dirty="0">
                <a:latin typeface="Abadi" panose="020B0604020104020204" pitchFamily="34" charset="0"/>
                <a:cs typeface="Arial" pitchFamily="34" charset="0"/>
              </a:rPr>
              <a:t> 5 184 nových onemocnění</a:t>
            </a:r>
          </a:p>
        </p:txBody>
      </p:sp>
    </p:spTree>
    <p:extLst>
      <p:ext uri="{BB962C8B-B14F-4D97-AF65-F5344CB8AC3E}">
        <p14:creationId xmlns:p14="http://schemas.microsoft.com/office/powerpoint/2010/main" val="117692100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b="1" dirty="0">
                <a:latin typeface="Abadi" panose="020B0604020104020204" pitchFamily="34" charset="0"/>
                <a:ea typeface="Arial" charset="0"/>
                <a:cs typeface="Arial" charset="0"/>
              </a:rPr>
              <a:t>Schizofrenie</a:t>
            </a:r>
            <a:endParaRPr lang="cs-CZ" dirty="0">
              <a:latin typeface="Abadi" panose="020B0604020104020204" pitchFamily="34" charset="0"/>
            </a:endParaRPr>
          </a:p>
        </p:txBody>
      </p:sp>
      <p:sp>
        <p:nvSpPr>
          <p:cNvPr id="3" name="Zástupný symbol pro obsah 2"/>
          <p:cNvSpPr>
            <a:spLocks noGrp="1"/>
          </p:cNvSpPr>
          <p:nvPr>
            <p:ph idx="1"/>
          </p:nvPr>
        </p:nvSpPr>
        <p:spPr>
          <a:xfrm>
            <a:off x="913795" y="1506076"/>
            <a:ext cx="9297005" cy="4525963"/>
          </a:xfrm>
        </p:spPr>
        <p:txBody>
          <a:bodyPr>
            <a:noAutofit/>
          </a:bodyPr>
          <a:lstStyle/>
          <a:p>
            <a:pPr marL="0" indent="0">
              <a:lnSpc>
                <a:spcPts val="2500"/>
              </a:lnSpc>
              <a:spcBef>
                <a:spcPts val="0"/>
              </a:spcBef>
              <a:buNone/>
            </a:pPr>
            <a:r>
              <a:rPr lang="cs-CZ" dirty="0">
                <a:latin typeface="Abadi" panose="020B0604020104020204" pitchFamily="34" charset="0"/>
                <a:cs typeface="Arial" pitchFamily="34" charset="0"/>
              </a:rPr>
              <a:t>20. </a:t>
            </a:r>
            <a:r>
              <a:rPr lang="mr-IN" dirty="0">
                <a:latin typeface="Abadi" panose="020B0604020104020204" pitchFamily="34" charset="0"/>
                <a:cs typeface="Arial" pitchFamily="34" charset="0"/>
              </a:rPr>
              <a:t>–</a:t>
            </a:r>
            <a:r>
              <a:rPr lang="cs-CZ" dirty="0">
                <a:latin typeface="Abadi" panose="020B0604020104020204" pitchFamily="34" charset="0"/>
                <a:cs typeface="Arial" pitchFamily="34" charset="0"/>
              </a:rPr>
              <a:t> 30. rok věku</a:t>
            </a:r>
          </a:p>
          <a:p>
            <a:pPr marL="0" indent="0">
              <a:lnSpc>
                <a:spcPts val="2500"/>
              </a:lnSpc>
              <a:spcBef>
                <a:spcPts val="0"/>
              </a:spcBef>
              <a:buNone/>
            </a:pPr>
            <a:endParaRPr lang="cs-CZ" dirty="0">
              <a:latin typeface="Abadi" panose="020B0604020104020204" pitchFamily="34" charset="0"/>
              <a:cs typeface="Arial" pitchFamily="34" charset="0"/>
            </a:endParaRPr>
          </a:p>
          <a:p>
            <a:pPr marL="0" indent="0">
              <a:lnSpc>
                <a:spcPts val="2500"/>
              </a:lnSpc>
              <a:spcBef>
                <a:spcPts val="0"/>
              </a:spcBef>
              <a:buNone/>
            </a:pPr>
            <a:r>
              <a:rPr lang="cs-CZ" sz="2400" dirty="0">
                <a:latin typeface="Abadi" panose="020B0604020104020204" pitchFamily="34" charset="0"/>
                <a:cs typeface="Arial" pitchFamily="34" charset="0"/>
              </a:rPr>
              <a:t>Fáze nemoci</a:t>
            </a:r>
          </a:p>
          <a:p>
            <a:pPr marL="0" indent="0">
              <a:lnSpc>
                <a:spcPts val="2500"/>
              </a:lnSpc>
              <a:spcBef>
                <a:spcPts val="0"/>
              </a:spcBef>
              <a:buNone/>
            </a:pPr>
            <a:r>
              <a:rPr lang="cs-CZ" dirty="0">
                <a:latin typeface="Abadi" panose="020B0604020104020204" pitchFamily="34" charset="0"/>
                <a:cs typeface="Arial" pitchFamily="34" charset="0"/>
              </a:rPr>
              <a:t>- prodromy	 </a:t>
            </a:r>
            <a:r>
              <a:rPr lang="mr-IN" dirty="0">
                <a:latin typeface="Abadi" panose="020B0604020104020204" pitchFamily="34" charset="0"/>
                <a:cs typeface="Arial" pitchFamily="34" charset="0"/>
              </a:rPr>
              <a:t>–</a:t>
            </a:r>
            <a:r>
              <a:rPr lang="cs-CZ" dirty="0">
                <a:latin typeface="Abadi" panose="020B0604020104020204" pitchFamily="34" charset="0"/>
                <a:cs typeface="Arial" pitchFamily="34" charset="0"/>
              </a:rPr>
              <a:t> podrážděnost, neklid, náladovost, nedostatek sebevědomí a energie, změna zájmů</a:t>
            </a:r>
          </a:p>
          <a:p>
            <a:pPr marL="0" indent="0">
              <a:lnSpc>
                <a:spcPts val="2500"/>
              </a:lnSpc>
              <a:spcBef>
                <a:spcPts val="0"/>
              </a:spcBef>
              <a:buNone/>
            </a:pPr>
            <a:r>
              <a:rPr lang="cs-CZ" dirty="0">
                <a:latin typeface="Abadi" panose="020B0604020104020204" pitchFamily="34" charset="0"/>
                <a:cs typeface="Arial" pitchFamily="34" charset="0"/>
              </a:rPr>
              <a:t>		</a:t>
            </a:r>
            <a:r>
              <a:rPr lang="mr-IN" dirty="0">
                <a:latin typeface="Abadi" panose="020B0604020104020204" pitchFamily="34" charset="0"/>
                <a:cs typeface="Arial" pitchFamily="34" charset="0"/>
              </a:rPr>
              <a:t> –</a:t>
            </a:r>
            <a:r>
              <a:rPr lang="cs-CZ" dirty="0">
                <a:latin typeface="Abadi" panose="020B0604020104020204" pitchFamily="34" charset="0"/>
                <a:cs typeface="Arial" pitchFamily="34" charset="0"/>
              </a:rPr>
              <a:t> 5 let před první atakou</a:t>
            </a:r>
          </a:p>
          <a:p>
            <a:pPr marL="0" indent="0">
              <a:lnSpc>
                <a:spcPts val="2500"/>
              </a:lnSpc>
              <a:spcBef>
                <a:spcPts val="0"/>
              </a:spcBef>
              <a:buNone/>
            </a:pPr>
            <a:r>
              <a:rPr lang="cs-CZ" dirty="0">
                <a:latin typeface="Abadi" panose="020B0604020104020204" pitchFamily="34" charset="0"/>
                <a:cs typeface="Arial" pitchFamily="34" charset="0"/>
              </a:rPr>
              <a:t>- první ataka	 </a:t>
            </a:r>
            <a:r>
              <a:rPr lang="mr-IN" dirty="0">
                <a:latin typeface="Abadi" panose="020B0604020104020204" pitchFamily="34" charset="0"/>
                <a:cs typeface="Arial" pitchFamily="34" charset="0"/>
              </a:rPr>
              <a:t>–</a:t>
            </a:r>
            <a:r>
              <a:rPr lang="cs-CZ" dirty="0">
                <a:latin typeface="Abadi" panose="020B0604020104020204" pitchFamily="34" charset="0"/>
                <a:cs typeface="Arial" pitchFamily="34" charset="0"/>
              </a:rPr>
              <a:t> pozitivní, negativní, kognitivní příznaky</a:t>
            </a:r>
          </a:p>
          <a:p>
            <a:pPr marL="0" indent="0">
              <a:lnSpc>
                <a:spcPts val="2500"/>
              </a:lnSpc>
              <a:spcBef>
                <a:spcPts val="0"/>
              </a:spcBef>
              <a:buNone/>
            </a:pPr>
            <a:r>
              <a:rPr lang="cs-CZ" dirty="0">
                <a:latin typeface="Abadi" panose="020B0604020104020204" pitchFamily="34" charset="0"/>
                <a:cs typeface="Arial" pitchFamily="34" charset="0"/>
              </a:rPr>
              <a:t>	      	 </a:t>
            </a:r>
            <a:r>
              <a:rPr lang="mr-IN" dirty="0">
                <a:latin typeface="Abadi" panose="020B0604020104020204" pitchFamily="34" charset="0"/>
                <a:cs typeface="Arial" pitchFamily="34" charset="0"/>
              </a:rPr>
              <a:t>–</a:t>
            </a:r>
            <a:r>
              <a:rPr lang="cs-CZ" dirty="0">
                <a:latin typeface="Abadi" panose="020B0604020104020204" pitchFamily="34" charset="0"/>
                <a:cs typeface="Arial" pitchFamily="34" charset="0"/>
              </a:rPr>
              <a:t> 6 měsíců</a:t>
            </a:r>
          </a:p>
          <a:p>
            <a:pPr marL="0" indent="0">
              <a:lnSpc>
                <a:spcPts val="2500"/>
              </a:lnSpc>
              <a:spcBef>
                <a:spcPts val="0"/>
              </a:spcBef>
              <a:buNone/>
            </a:pPr>
            <a:endParaRPr lang="cs-CZ" dirty="0">
              <a:latin typeface="Abadi" panose="020B0604020104020204" pitchFamily="34" charset="0"/>
              <a:cs typeface="Arial" pitchFamily="34" charset="0"/>
            </a:endParaRPr>
          </a:p>
          <a:p>
            <a:pPr marL="0" indent="0">
              <a:lnSpc>
                <a:spcPts val="2500"/>
              </a:lnSpc>
              <a:spcBef>
                <a:spcPts val="0"/>
              </a:spcBef>
              <a:buNone/>
            </a:pPr>
            <a:r>
              <a:rPr lang="cs-CZ" dirty="0">
                <a:latin typeface="Abadi" panose="020B0604020104020204" pitchFamily="34" charset="0"/>
                <a:cs typeface="Arial" pitchFamily="34" charset="0"/>
              </a:rPr>
              <a:t>- remise </a:t>
            </a:r>
            <a:r>
              <a:rPr lang="mr-IN" dirty="0">
                <a:latin typeface="Abadi" panose="020B0604020104020204" pitchFamily="34" charset="0"/>
                <a:cs typeface="Arial" pitchFamily="34" charset="0"/>
              </a:rPr>
              <a:t>–</a:t>
            </a:r>
            <a:r>
              <a:rPr lang="cs-CZ" dirty="0">
                <a:latin typeface="Abadi" panose="020B0604020104020204" pitchFamily="34" charset="0"/>
                <a:cs typeface="Arial" pitchFamily="34" charset="0"/>
              </a:rPr>
              <a:t> období bez příznaků</a:t>
            </a:r>
          </a:p>
          <a:p>
            <a:pPr marL="0" indent="0">
              <a:lnSpc>
                <a:spcPts val="2500"/>
              </a:lnSpc>
              <a:spcBef>
                <a:spcPts val="0"/>
              </a:spcBef>
              <a:buNone/>
            </a:pPr>
            <a:r>
              <a:rPr lang="cs-CZ" dirty="0">
                <a:latin typeface="Abadi" panose="020B0604020104020204" pitchFamily="34" charset="0"/>
                <a:cs typeface="Arial" pitchFamily="34" charset="0"/>
              </a:rPr>
              <a:t>- časné varovné příznaky 	</a:t>
            </a:r>
            <a:r>
              <a:rPr lang="mr-IN" dirty="0">
                <a:latin typeface="Abadi" panose="020B0604020104020204" pitchFamily="34" charset="0"/>
                <a:cs typeface="Arial" pitchFamily="34" charset="0"/>
              </a:rPr>
              <a:t>–</a:t>
            </a:r>
            <a:r>
              <a:rPr lang="cs-CZ" dirty="0">
                <a:latin typeface="Abadi" panose="020B0604020104020204" pitchFamily="34" charset="0"/>
                <a:cs typeface="Arial" pitchFamily="34" charset="0"/>
              </a:rPr>
              <a:t> týdny před relapsem</a:t>
            </a:r>
          </a:p>
          <a:p>
            <a:pPr marL="0" indent="0">
              <a:lnSpc>
                <a:spcPts val="2500"/>
              </a:lnSpc>
              <a:spcBef>
                <a:spcPts val="0"/>
              </a:spcBef>
              <a:buNone/>
            </a:pPr>
            <a:r>
              <a:rPr lang="cs-CZ" dirty="0">
                <a:latin typeface="Abadi" panose="020B0604020104020204" pitchFamily="34" charset="0"/>
                <a:cs typeface="Arial" pitchFamily="34" charset="0"/>
              </a:rPr>
              <a:t>				</a:t>
            </a:r>
            <a:r>
              <a:rPr lang="mr-IN" dirty="0">
                <a:latin typeface="Abadi" panose="020B0604020104020204" pitchFamily="34" charset="0"/>
                <a:cs typeface="Arial" pitchFamily="34" charset="0"/>
              </a:rPr>
              <a:t>–</a:t>
            </a:r>
            <a:r>
              <a:rPr lang="cs-CZ" dirty="0">
                <a:latin typeface="Abadi" panose="020B0604020104020204" pitchFamily="34" charset="0"/>
                <a:cs typeface="Arial" pitchFamily="34" charset="0"/>
              </a:rPr>
              <a:t> nespecifické příznaky</a:t>
            </a:r>
          </a:p>
          <a:p>
            <a:pPr marL="0" indent="0">
              <a:lnSpc>
                <a:spcPts val="2500"/>
              </a:lnSpc>
              <a:spcBef>
                <a:spcPts val="0"/>
              </a:spcBef>
              <a:buNone/>
            </a:pPr>
            <a:r>
              <a:rPr lang="cs-CZ" dirty="0">
                <a:latin typeface="Abadi" panose="020B0604020104020204" pitchFamily="34" charset="0"/>
                <a:cs typeface="Arial" pitchFamily="34" charset="0"/>
              </a:rPr>
              <a:t>- relaps - pozitivní, negativní, kognitivní příznaky</a:t>
            </a:r>
          </a:p>
        </p:txBody>
      </p:sp>
    </p:spTree>
    <p:extLst>
      <p:ext uri="{BB962C8B-B14F-4D97-AF65-F5344CB8AC3E}">
        <p14:creationId xmlns:p14="http://schemas.microsoft.com/office/powerpoint/2010/main" val="9358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374EB6-8B2E-4A05-BB13-F32785BF75CC}"/>
              </a:ext>
            </a:extLst>
          </p:cNvPr>
          <p:cNvSpPr>
            <a:spLocks noGrp="1"/>
          </p:cNvSpPr>
          <p:nvPr>
            <p:ph type="title"/>
          </p:nvPr>
        </p:nvSpPr>
        <p:spPr/>
        <p:txBody>
          <a:bodyPr/>
          <a:lstStyle/>
          <a:p>
            <a:r>
              <a:rPr lang="cs-CZ" dirty="0">
                <a:effectLst/>
                <a:latin typeface="Abadi" panose="020B0604020104020204" pitchFamily="34" charset="0"/>
              </a:rPr>
              <a:t>Sociální psychiatrie</a:t>
            </a:r>
          </a:p>
        </p:txBody>
      </p:sp>
      <p:sp>
        <p:nvSpPr>
          <p:cNvPr id="3" name="Zástupný obsah 2">
            <a:extLst>
              <a:ext uri="{FF2B5EF4-FFF2-40B4-BE49-F238E27FC236}">
                <a16:creationId xmlns:a16="http://schemas.microsoft.com/office/drawing/2014/main" id="{4187CDE1-1ACD-4E62-8663-BA1883D2671D}"/>
              </a:ext>
            </a:extLst>
          </p:cNvPr>
          <p:cNvSpPr>
            <a:spLocks noGrp="1"/>
          </p:cNvSpPr>
          <p:nvPr>
            <p:ph idx="1"/>
          </p:nvPr>
        </p:nvSpPr>
        <p:spPr/>
        <p:txBody>
          <a:bodyPr/>
          <a:lstStyle/>
          <a:p>
            <a:r>
              <a:rPr lang="cs-CZ" dirty="0">
                <a:effectLst/>
                <a:latin typeface="Abadi" panose="020B0604020104020204" pitchFamily="34" charset="0"/>
              </a:rPr>
              <a:t>zabývá se vlivem sociálního prostředí na vznik, vývoj, diagnostiku a léčbu duševních poruch</a:t>
            </a:r>
          </a:p>
          <a:p>
            <a:r>
              <a:rPr lang="cs-CZ" dirty="0">
                <a:effectLst/>
                <a:latin typeface="Abadi" panose="020B0604020104020204" pitchFamily="34" charset="0"/>
              </a:rPr>
              <a:t>na psychicky nemocné se díváme v sociálním kontextu jako na součást vztahové sítě, kde fungují v určitých rolích a funkcích v rámci rodiny, zaměstnání, bydliště, volného času</a:t>
            </a:r>
          </a:p>
          <a:p>
            <a:r>
              <a:rPr lang="cs-CZ" dirty="0">
                <a:effectLst/>
                <a:latin typeface="Abadi" panose="020B0604020104020204" pitchFamily="34" charset="0"/>
              </a:rPr>
              <a:t>věnuje se otázkám rehabilitace a resocializace duševně nemocných i postoji veřejnosti k nim</a:t>
            </a:r>
          </a:p>
          <a:p>
            <a:r>
              <a:rPr lang="cs-CZ" dirty="0">
                <a:effectLst/>
                <a:latin typeface="Abadi" panose="020B0604020104020204" pitchFamily="34" charset="0"/>
              </a:rPr>
              <a:t>stigmatizace (nálepkování)</a:t>
            </a:r>
          </a:p>
          <a:p>
            <a:pPr lvl="1"/>
            <a:r>
              <a:rPr lang="cs-CZ" dirty="0" err="1">
                <a:effectLst/>
                <a:latin typeface="Abadi" panose="020B0604020104020204" pitchFamily="34" charset="0"/>
              </a:rPr>
              <a:t>autostigmatizace</a:t>
            </a:r>
            <a:endParaRPr lang="cs-CZ" dirty="0">
              <a:effectLst/>
              <a:latin typeface="Abadi" panose="020B0604020104020204" pitchFamily="34" charset="0"/>
            </a:endParaRPr>
          </a:p>
          <a:p>
            <a:pPr lvl="1"/>
            <a:r>
              <a:rPr lang="cs-CZ" dirty="0" err="1">
                <a:effectLst/>
                <a:latin typeface="Abadi" panose="020B0604020104020204" pitchFamily="34" charset="0"/>
              </a:rPr>
              <a:t>destigmatizace</a:t>
            </a:r>
            <a:r>
              <a:rPr lang="cs-CZ" dirty="0">
                <a:effectLst/>
                <a:latin typeface="Abadi" panose="020B0604020104020204" pitchFamily="34" charset="0"/>
              </a:rPr>
              <a:t> (osvěta, vzdělání, výchova)</a:t>
            </a:r>
          </a:p>
        </p:txBody>
      </p:sp>
    </p:spTree>
    <p:extLst>
      <p:ext uri="{BB962C8B-B14F-4D97-AF65-F5344CB8AC3E}">
        <p14:creationId xmlns:p14="http://schemas.microsoft.com/office/powerpoint/2010/main" val="46182425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b="1" dirty="0">
                <a:latin typeface="Abadi" panose="020B0604020104020204" pitchFamily="34" charset="0"/>
                <a:ea typeface="Arial" charset="0"/>
                <a:cs typeface="Arial" charset="0"/>
              </a:rPr>
              <a:t>Schizofrenie</a:t>
            </a:r>
            <a:endParaRPr lang="cs-CZ" dirty="0">
              <a:latin typeface="Abadi" panose="020B0604020104020204" pitchFamily="34" charset="0"/>
            </a:endParaRPr>
          </a:p>
        </p:txBody>
      </p:sp>
      <p:sp>
        <p:nvSpPr>
          <p:cNvPr id="3" name="Zástupný symbol pro obsah 2"/>
          <p:cNvSpPr>
            <a:spLocks noGrp="1"/>
          </p:cNvSpPr>
          <p:nvPr>
            <p:ph idx="1"/>
          </p:nvPr>
        </p:nvSpPr>
        <p:spPr>
          <a:xfrm>
            <a:off x="913795" y="1711350"/>
            <a:ext cx="9297005" cy="4525963"/>
          </a:xfrm>
        </p:spPr>
        <p:txBody>
          <a:bodyPr>
            <a:noAutofit/>
          </a:bodyPr>
          <a:lstStyle/>
          <a:p>
            <a:pPr marL="0" indent="0">
              <a:lnSpc>
                <a:spcPts val="2500"/>
              </a:lnSpc>
              <a:spcBef>
                <a:spcPts val="0"/>
              </a:spcBef>
              <a:buNone/>
            </a:pPr>
            <a:r>
              <a:rPr lang="cs-CZ" sz="2400" dirty="0">
                <a:latin typeface="Abadi" panose="020B0604020104020204" pitchFamily="34" charset="0"/>
                <a:cs typeface="Arial" pitchFamily="34" charset="0"/>
              </a:rPr>
              <a:t>Prognóza 	</a:t>
            </a:r>
            <a:r>
              <a:rPr lang="mr-IN" sz="2400" dirty="0">
                <a:latin typeface="Abadi" panose="020B0604020104020204" pitchFamily="34" charset="0"/>
                <a:cs typeface="Arial" pitchFamily="34" charset="0"/>
              </a:rPr>
              <a:t>–</a:t>
            </a:r>
            <a:r>
              <a:rPr lang="cs-CZ" sz="2400" dirty="0">
                <a:latin typeface="Abadi" panose="020B0604020104020204" pitchFamily="34" charset="0"/>
                <a:cs typeface="Arial" pitchFamily="34" charset="0"/>
              </a:rPr>
              <a:t> 1/3 úzdrava, 1/3 epizody se vracejí, 1/3 </a:t>
            </a:r>
          </a:p>
          <a:p>
            <a:pPr marL="0" indent="0">
              <a:lnSpc>
                <a:spcPts val="2500"/>
              </a:lnSpc>
              <a:spcBef>
                <a:spcPts val="0"/>
              </a:spcBef>
              <a:buNone/>
            </a:pPr>
            <a:r>
              <a:rPr lang="cs-CZ" sz="2400" dirty="0">
                <a:latin typeface="Abadi" panose="020B0604020104020204" pitchFamily="34" charset="0"/>
                <a:cs typeface="Arial" pitchFamily="34" charset="0"/>
              </a:rPr>
              <a:t>		   chronicky relabující průběh</a:t>
            </a:r>
          </a:p>
          <a:p>
            <a:pPr marL="0" indent="0">
              <a:lnSpc>
                <a:spcPts val="2500"/>
              </a:lnSpc>
              <a:spcBef>
                <a:spcPts val="0"/>
              </a:spcBef>
              <a:buNone/>
            </a:pPr>
            <a:endParaRPr lang="cs-CZ" sz="2400" dirty="0">
              <a:latin typeface="Abadi" panose="020B0604020104020204" pitchFamily="34" charset="0"/>
              <a:cs typeface="Arial" pitchFamily="34" charset="0"/>
            </a:endParaRPr>
          </a:p>
          <a:p>
            <a:pPr marL="0" indent="0">
              <a:lnSpc>
                <a:spcPts val="2500"/>
              </a:lnSpc>
              <a:spcBef>
                <a:spcPts val="0"/>
              </a:spcBef>
              <a:buNone/>
            </a:pPr>
            <a:r>
              <a:rPr lang="cs-CZ" sz="2400" dirty="0">
                <a:latin typeface="Abadi" panose="020B0604020104020204" pitchFamily="34" charset="0"/>
                <a:cs typeface="Arial" pitchFamily="34" charset="0"/>
              </a:rPr>
              <a:t>Významně zkracuje život </a:t>
            </a:r>
            <a:r>
              <a:rPr lang="mr-IN" sz="2400" dirty="0">
                <a:latin typeface="Abadi" panose="020B0604020104020204" pitchFamily="34" charset="0"/>
                <a:cs typeface="Arial" pitchFamily="34" charset="0"/>
              </a:rPr>
              <a:t>–</a:t>
            </a:r>
            <a:r>
              <a:rPr lang="cs-CZ" sz="2400" dirty="0">
                <a:latin typeface="Abadi" panose="020B0604020104020204" pitchFamily="34" charset="0"/>
                <a:cs typeface="Arial" pitchFamily="34" charset="0"/>
              </a:rPr>
              <a:t> o 10 až 20 let</a:t>
            </a:r>
          </a:p>
          <a:p>
            <a:pPr marL="0" indent="0">
              <a:lnSpc>
                <a:spcPts val="2500"/>
              </a:lnSpc>
              <a:spcBef>
                <a:spcPts val="0"/>
              </a:spcBef>
              <a:buNone/>
            </a:pPr>
            <a:r>
              <a:rPr lang="cs-CZ" sz="2400" dirty="0">
                <a:latin typeface="Abadi" panose="020B0604020104020204" pitchFamily="34" charset="0"/>
                <a:cs typeface="Arial" pitchFamily="34" charset="0"/>
              </a:rPr>
              <a:t>	</a:t>
            </a:r>
            <a:r>
              <a:rPr lang="mr-IN" sz="2400" dirty="0">
                <a:latin typeface="Abadi" panose="020B0604020104020204" pitchFamily="34" charset="0"/>
                <a:cs typeface="Arial" pitchFamily="34" charset="0"/>
              </a:rPr>
              <a:t> –</a:t>
            </a:r>
            <a:r>
              <a:rPr lang="cs-CZ" sz="2400" dirty="0">
                <a:latin typeface="Abadi" panose="020B0604020104020204" pitchFamily="34" charset="0"/>
                <a:cs typeface="Arial" pitchFamily="34" charset="0"/>
              </a:rPr>
              <a:t> kardiovaskulární nemoci (sedavý způsob života, </a:t>
            </a:r>
          </a:p>
          <a:p>
            <a:pPr marL="0" indent="0">
              <a:lnSpc>
                <a:spcPts val="2500"/>
              </a:lnSpc>
              <a:spcBef>
                <a:spcPts val="0"/>
              </a:spcBef>
              <a:buNone/>
            </a:pPr>
            <a:r>
              <a:rPr lang="cs-CZ" sz="2400" dirty="0">
                <a:latin typeface="Abadi" panose="020B0604020104020204" pitchFamily="34" charset="0"/>
                <a:cs typeface="Arial" pitchFamily="34" charset="0"/>
              </a:rPr>
              <a:t>	    absence fyz. aktivity, nadváha)</a:t>
            </a:r>
          </a:p>
          <a:p>
            <a:pPr marL="0" indent="0">
              <a:lnSpc>
                <a:spcPts val="2500"/>
              </a:lnSpc>
              <a:spcBef>
                <a:spcPts val="0"/>
              </a:spcBef>
              <a:buNone/>
            </a:pPr>
            <a:r>
              <a:rPr lang="cs-CZ" sz="2400" dirty="0">
                <a:latin typeface="Abadi" panose="020B0604020104020204" pitchFamily="34" charset="0"/>
                <a:cs typeface="Arial" pitchFamily="34" charset="0"/>
              </a:rPr>
              <a:t>	</a:t>
            </a:r>
            <a:r>
              <a:rPr lang="mr-IN" sz="2400" dirty="0">
                <a:latin typeface="Abadi" panose="020B0604020104020204" pitchFamily="34" charset="0"/>
                <a:cs typeface="Arial" pitchFamily="34" charset="0"/>
              </a:rPr>
              <a:t> – </a:t>
            </a:r>
            <a:r>
              <a:rPr lang="cs-CZ" sz="2400" dirty="0">
                <a:latin typeface="Abadi" panose="020B0604020104020204" pitchFamily="34" charset="0"/>
                <a:cs typeface="Arial" pitchFamily="34" charset="0"/>
              </a:rPr>
              <a:t>medikace</a:t>
            </a:r>
          </a:p>
          <a:p>
            <a:pPr marL="0" indent="0">
              <a:lnSpc>
                <a:spcPts val="2500"/>
              </a:lnSpc>
              <a:spcBef>
                <a:spcPts val="0"/>
              </a:spcBef>
              <a:buNone/>
            </a:pPr>
            <a:r>
              <a:rPr lang="cs-CZ" sz="2400" dirty="0">
                <a:latin typeface="Abadi" panose="020B0604020104020204" pitchFamily="34" charset="0"/>
                <a:cs typeface="Arial" pitchFamily="34" charset="0"/>
              </a:rPr>
              <a:t>	</a:t>
            </a:r>
            <a:r>
              <a:rPr lang="mr-IN" sz="2400" dirty="0">
                <a:latin typeface="Abadi" panose="020B0604020104020204" pitchFamily="34" charset="0"/>
                <a:cs typeface="Arial" pitchFamily="34" charset="0"/>
              </a:rPr>
              <a:t> –</a:t>
            </a:r>
            <a:r>
              <a:rPr lang="cs-CZ" sz="2400" dirty="0">
                <a:latin typeface="Abadi" panose="020B0604020104020204" pitchFamily="34" charset="0"/>
                <a:cs typeface="Arial" pitchFamily="34" charset="0"/>
              </a:rPr>
              <a:t> snížený přistup ke zdravotní péči</a:t>
            </a:r>
          </a:p>
          <a:p>
            <a:pPr marL="0" indent="0">
              <a:lnSpc>
                <a:spcPts val="2500"/>
              </a:lnSpc>
              <a:spcBef>
                <a:spcPts val="0"/>
              </a:spcBef>
              <a:buNone/>
            </a:pPr>
            <a:endParaRPr lang="cs-CZ" sz="2400" dirty="0">
              <a:latin typeface="Abadi" panose="020B0604020104020204" pitchFamily="34" charset="0"/>
              <a:cs typeface="Arial" pitchFamily="34" charset="0"/>
            </a:endParaRPr>
          </a:p>
          <a:p>
            <a:pPr marL="0" indent="0">
              <a:lnSpc>
                <a:spcPts val="2500"/>
              </a:lnSpc>
              <a:spcBef>
                <a:spcPts val="0"/>
              </a:spcBef>
              <a:buNone/>
            </a:pPr>
            <a:r>
              <a:rPr lang="cs-CZ" sz="2400" dirty="0">
                <a:latin typeface="Abadi" panose="020B0604020104020204" pitchFamily="34" charset="0"/>
                <a:cs typeface="Arial" pitchFamily="34" charset="0"/>
              </a:rPr>
              <a:t>Sebevražda	</a:t>
            </a:r>
            <a:r>
              <a:rPr lang="mr-IN" sz="2400" dirty="0">
                <a:latin typeface="Abadi" panose="020B0604020104020204" pitchFamily="34" charset="0"/>
                <a:cs typeface="Arial" pitchFamily="34" charset="0"/>
              </a:rPr>
              <a:t>–</a:t>
            </a:r>
            <a:r>
              <a:rPr lang="cs-CZ" sz="2400" dirty="0">
                <a:latin typeface="Abadi" panose="020B0604020104020204" pitchFamily="34" charset="0"/>
                <a:cs typeface="Arial" pitchFamily="34" charset="0"/>
              </a:rPr>
              <a:t> 50% sebevražedné myšlenky</a:t>
            </a:r>
          </a:p>
          <a:p>
            <a:pPr marL="0" indent="0">
              <a:lnSpc>
                <a:spcPts val="2500"/>
              </a:lnSpc>
              <a:spcBef>
                <a:spcPts val="0"/>
              </a:spcBef>
              <a:buNone/>
            </a:pPr>
            <a:r>
              <a:rPr lang="cs-CZ" sz="2400" dirty="0">
                <a:latin typeface="Abadi" panose="020B0604020104020204" pitchFamily="34" charset="0"/>
                <a:cs typeface="Arial" pitchFamily="34" charset="0"/>
              </a:rPr>
              <a:t>		</a:t>
            </a:r>
            <a:r>
              <a:rPr lang="mr-IN" sz="2400" dirty="0">
                <a:latin typeface="Abadi" panose="020B0604020104020204" pitchFamily="34" charset="0"/>
                <a:cs typeface="Arial" pitchFamily="34" charset="0"/>
              </a:rPr>
              <a:t>–</a:t>
            </a:r>
            <a:r>
              <a:rPr lang="cs-CZ" sz="2400" dirty="0">
                <a:latin typeface="Abadi" panose="020B0604020104020204" pitchFamily="34" charset="0"/>
                <a:cs typeface="Arial" pitchFamily="34" charset="0"/>
              </a:rPr>
              <a:t> až 50% se pokusí o sebevraždu</a:t>
            </a:r>
          </a:p>
          <a:p>
            <a:pPr marL="0" indent="0">
              <a:lnSpc>
                <a:spcPts val="2500"/>
              </a:lnSpc>
              <a:spcBef>
                <a:spcPts val="0"/>
              </a:spcBef>
              <a:buNone/>
            </a:pPr>
            <a:r>
              <a:rPr lang="cs-CZ" sz="2400" dirty="0">
                <a:latin typeface="Abadi" panose="020B0604020104020204" pitchFamily="34" charset="0"/>
                <a:cs typeface="Arial" pitchFamily="34" charset="0"/>
              </a:rPr>
              <a:t>		</a:t>
            </a:r>
            <a:r>
              <a:rPr lang="mr-IN" sz="2400" dirty="0">
                <a:latin typeface="Abadi" panose="020B0604020104020204" pitchFamily="34" charset="0"/>
                <a:cs typeface="Arial" pitchFamily="34" charset="0"/>
              </a:rPr>
              <a:t>–</a:t>
            </a:r>
            <a:r>
              <a:rPr lang="cs-CZ" sz="2400" dirty="0">
                <a:latin typeface="Abadi" panose="020B0604020104020204" pitchFamily="34" charset="0"/>
                <a:cs typeface="Arial" pitchFamily="34" charset="0"/>
              </a:rPr>
              <a:t> 4 </a:t>
            </a:r>
            <a:r>
              <a:rPr lang="mr-IN" sz="2400" dirty="0">
                <a:latin typeface="Abadi" panose="020B0604020104020204" pitchFamily="34" charset="0"/>
                <a:cs typeface="Arial" pitchFamily="34" charset="0"/>
              </a:rPr>
              <a:t>–</a:t>
            </a:r>
            <a:r>
              <a:rPr lang="cs-CZ" sz="2400" dirty="0">
                <a:latin typeface="Abadi" panose="020B0604020104020204" pitchFamily="34" charset="0"/>
                <a:cs typeface="Arial" pitchFamily="34" charset="0"/>
              </a:rPr>
              <a:t> 13% ji dokoná</a:t>
            </a:r>
          </a:p>
        </p:txBody>
      </p:sp>
    </p:spTree>
    <p:extLst>
      <p:ext uri="{BB962C8B-B14F-4D97-AF65-F5344CB8AC3E}">
        <p14:creationId xmlns:p14="http://schemas.microsoft.com/office/powerpoint/2010/main" val="10286911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b="1" dirty="0">
                <a:latin typeface="Abadi" panose="020B0604020104020204" pitchFamily="34" charset="0"/>
                <a:ea typeface="Arial" charset="0"/>
                <a:cs typeface="Arial" charset="0"/>
              </a:rPr>
              <a:t>Schizofrenie</a:t>
            </a:r>
            <a:endParaRPr lang="cs-CZ" dirty="0">
              <a:latin typeface="Abadi" panose="020B0604020104020204" pitchFamily="34" charset="0"/>
            </a:endParaRPr>
          </a:p>
        </p:txBody>
      </p:sp>
      <p:sp>
        <p:nvSpPr>
          <p:cNvPr id="3" name="Zástupný symbol pro obsah 2"/>
          <p:cNvSpPr>
            <a:spLocks noGrp="1"/>
          </p:cNvSpPr>
          <p:nvPr>
            <p:ph idx="1"/>
          </p:nvPr>
        </p:nvSpPr>
        <p:spPr>
          <a:xfrm>
            <a:off x="1981200" y="1711350"/>
            <a:ext cx="8229600" cy="4525963"/>
          </a:xfrm>
        </p:spPr>
        <p:txBody>
          <a:bodyPr>
            <a:noAutofit/>
          </a:bodyPr>
          <a:lstStyle/>
          <a:p>
            <a:pPr marL="0" indent="0">
              <a:lnSpc>
                <a:spcPts val="2500"/>
              </a:lnSpc>
              <a:spcBef>
                <a:spcPts val="0"/>
              </a:spcBef>
              <a:buNone/>
            </a:pPr>
            <a:r>
              <a:rPr lang="cs-CZ" dirty="0">
                <a:latin typeface="Abadi" panose="020B0604020104020204" pitchFamily="34" charset="0"/>
                <a:cs typeface="Arial" pitchFamily="34" charset="0"/>
              </a:rPr>
              <a:t>Příčinám vzniku zatím plně nerozumíme</a:t>
            </a:r>
          </a:p>
          <a:p>
            <a:pPr marL="0" indent="0">
              <a:lnSpc>
                <a:spcPts val="2500"/>
              </a:lnSpc>
              <a:spcBef>
                <a:spcPts val="0"/>
              </a:spcBef>
              <a:buNone/>
            </a:pPr>
            <a:endParaRPr lang="cs-CZ" dirty="0">
              <a:latin typeface="Abadi" panose="020B0604020104020204" pitchFamily="34" charset="0"/>
              <a:cs typeface="Arial" pitchFamily="34" charset="0"/>
            </a:endParaRPr>
          </a:p>
          <a:p>
            <a:pPr marL="0" indent="0">
              <a:lnSpc>
                <a:spcPts val="2500"/>
              </a:lnSpc>
              <a:spcBef>
                <a:spcPts val="0"/>
              </a:spcBef>
              <a:buNone/>
            </a:pPr>
            <a:endParaRPr lang="cs-CZ" dirty="0">
              <a:latin typeface="Abadi" panose="020B0604020104020204" pitchFamily="34" charset="0"/>
              <a:cs typeface="Arial" pitchFamily="34" charset="0"/>
            </a:endParaRPr>
          </a:p>
          <a:p>
            <a:pPr marL="0" indent="0">
              <a:lnSpc>
                <a:spcPts val="2500"/>
              </a:lnSpc>
              <a:spcBef>
                <a:spcPts val="0"/>
              </a:spcBef>
              <a:buNone/>
            </a:pPr>
            <a:r>
              <a:rPr lang="cs-CZ" dirty="0">
                <a:latin typeface="Abadi" panose="020B0604020104020204" pitchFamily="34" charset="0"/>
                <a:cs typeface="Arial" pitchFamily="34" charset="0"/>
              </a:rPr>
              <a:t>	Genetická dispozice</a:t>
            </a:r>
          </a:p>
          <a:p>
            <a:pPr marL="0" indent="0">
              <a:lnSpc>
                <a:spcPts val="2500"/>
              </a:lnSpc>
              <a:spcBef>
                <a:spcPts val="0"/>
              </a:spcBef>
              <a:buNone/>
            </a:pPr>
            <a:r>
              <a:rPr lang="cs-CZ" dirty="0">
                <a:latin typeface="Abadi" panose="020B0604020104020204" pitchFamily="34" charset="0"/>
                <a:cs typeface="Arial" pitchFamily="34" charset="0"/>
              </a:rPr>
              <a:t>		+ časné vlivy pre+perinatální</a:t>
            </a:r>
          </a:p>
          <a:p>
            <a:pPr marL="0" indent="0">
              <a:lnSpc>
                <a:spcPts val="2500"/>
              </a:lnSpc>
              <a:spcBef>
                <a:spcPts val="0"/>
              </a:spcBef>
              <a:buNone/>
            </a:pPr>
            <a:r>
              <a:rPr lang="cs-CZ" dirty="0">
                <a:latin typeface="Abadi" panose="020B0604020104020204" pitchFamily="34" charset="0"/>
                <a:cs typeface="Arial" pitchFamily="34" charset="0"/>
              </a:rPr>
              <a:t>		+ pozdní vlivy (drogy </a:t>
            </a:r>
            <a:r>
              <a:rPr lang="mr-IN" dirty="0">
                <a:latin typeface="Abadi" panose="020B0604020104020204" pitchFamily="34" charset="0"/>
                <a:cs typeface="Arial" pitchFamily="34" charset="0"/>
              </a:rPr>
              <a:t>–</a:t>
            </a:r>
            <a:r>
              <a:rPr lang="cs-CZ" dirty="0">
                <a:latin typeface="Abadi" panose="020B0604020104020204" pitchFamily="34" charset="0"/>
                <a:cs typeface="Arial" pitchFamily="34" charset="0"/>
              </a:rPr>
              <a:t> THC)</a:t>
            </a:r>
          </a:p>
          <a:p>
            <a:pPr marL="0" indent="0">
              <a:lnSpc>
                <a:spcPts val="2500"/>
              </a:lnSpc>
              <a:spcBef>
                <a:spcPts val="0"/>
              </a:spcBef>
              <a:buNone/>
            </a:pPr>
            <a:endParaRPr lang="cs-CZ" dirty="0">
              <a:latin typeface="Abadi" panose="020B0604020104020204" pitchFamily="34" charset="0"/>
              <a:cs typeface="Arial" pitchFamily="34" charset="0"/>
            </a:endParaRPr>
          </a:p>
          <a:p>
            <a:pPr marL="0" indent="0">
              <a:lnSpc>
                <a:spcPts val="2500"/>
              </a:lnSpc>
              <a:spcBef>
                <a:spcPts val="0"/>
              </a:spcBef>
              <a:buNone/>
            </a:pPr>
            <a:endParaRPr lang="cs-CZ" dirty="0">
              <a:latin typeface="Abadi" panose="020B0604020104020204" pitchFamily="34" charset="0"/>
              <a:cs typeface="Arial" pitchFamily="34" charset="0"/>
            </a:endParaRPr>
          </a:p>
          <a:p>
            <a:pPr marL="0" indent="0">
              <a:lnSpc>
                <a:spcPts val="2500"/>
              </a:lnSpc>
              <a:spcBef>
                <a:spcPts val="0"/>
              </a:spcBef>
              <a:buNone/>
            </a:pPr>
            <a:r>
              <a:rPr lang="cs-CZ" dirty="0">
                <a:latin typeface="Abadi" panose="020B0604020104020204" pitchFamily="34" charset="0"/>
                <a:cs typeface="Arial" pitchFamily="34" charset="0"/>
              </a:rPr>
              <a:t>THC je zodpovědna za 8 </a:t>
            </a:r>
            <a:r>
              <a:rPr lang="mr-IN" dirty="0">
                <a:latin typeface="Abadi" panose="020B0604020104020204" pitchFamily="34" charset="0"/>
                <a:cs typeface="Arial" pitchFamily="34" charset="0"/>
              </a:rPr>
              <a:t>–</a:t>
            </a:r>
            <a:r>
              <a:rPr lang="cs-CZ" dirty="0">
                <a:latin typeface="Abadi" panose="020B0604020104020204" pitchFamily="34" charset="0"/>
                <a:cs typeface="Arial" pitchFamily="34" charset="0"/>
              </a:rPr>
              <a:t> 14% schizofrenie</a:t>
            </a:r>
          </a:p>
          <a:p>
            <a:pPr marL="0" indent="0">
              <a:lnSpc>
                <a:spcPts val="2500"/>
              </a:lnSpc>
              <a:spcBef>
                <a:spcPts val="0"/>
              </a:spcBef>
              <a:buNone/>
            </a:pPr>
            <a:r>
              <a:rPr lang="cs-CZ" dirty="0">
                <a:latin typeface="Abadi" panose="020B0604020104020204" pitchFamily="34" charset="0"/>
                <a:cs typeface="Arial" pitchFamily="34" charset="0"/>
              </a:rPr>
              <a:t>THC je příčinou rozvoje a exacerbace psychózy u vulnerabilních jedinců a zdrojem zhoršování průběhu a výsledného stavu nemoci</a:t>
            </a:r>
          </a:p>
        </p:txBody>
      </p:sp>
    </p:spTree>
    <p:extLst>
      <p:ext uri="{BB962C8B-B14F-4D97-AF65-F5344CB8AC3E}">
        <p14:creationId xmlns:p14="http://schemas.microsoft.com/office/powerpoint/2010/main" val="196869885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b="1" dirty="0">
                <a:latin typeface="Abadi" panose="020B0604020104020204" pitchFamily="34" charset="0"/>
                <a:cs typeface="Arial" pitchFamily="34" charset="0"/>
              </a:rPr>
              <a:t>Demence</a:t>
            </a:r>
          </a:p>
        </p:txBody>
      </p:sp>
      <p:sp>
        <p:nvSpPr>
          <p:cNvPr id="3" name="Zástupný symbol pro obsah 2"/>
          <p:cNvSpPr>
            <a:spLocks noGrp="1"/>
          </p:cNvSpPr>
          <p:nvPr>
            <p:ph idx="1"/>
          </p:nvPr>
        </p:nvSpPr>
        <p:spPr/>
        <p:txBody>
          <a:bodyPr>
            <a:normAutofit/>
          </a:bodyPr>
          <a:lstStyle/>
          <a:p>
            <a:pPr marL="0" indent="0">
              <a:lnSpc>
                <a:spcPts val="2500"/>
              </a:lnSpc>
              <a:spcBef>
                <a:spcPts val="0"/>
              </a:spcBef>
              <a:buFontTx/>
              <a:buChar char="-"/>
            </a:pPr>
            <a:r>
              <a:rPr lang="cs-CZ" sz="2400" dirty="0">
                <a:latin typeface="Abadi" panose="020B0604020104020204" pitchFamily="34" charset="0"/>
                <a:cs typeface="Arial" pitchFamily="34" charset="0"/>
              </a:rPr>
              <a:t> syndrom, vznikající následkem onemocnění mozku, obvykle chronického nebo progresivního charakteru</a:t>
            </a:r>
          </a:p>
          <a:p>
            <a:pPr marL="0" indent="0">
              <a:lnSpc>
                <a:spcPts val="2500"/>
              </a:lnSpc>
              <a:spcBef>
                <a:spcPts val="0"/>
              </a:spcBef>
              <a:buFontTx/>
              <a:buChar char="-"/>
            </a:pPr>
            <a:endParaRPr lang="cs-CZ" sz="2400" dirty="0">
              <a:latin typeface="Abadi" panose="020B0604020104020204" pitchFamily="34" charset="0"/>
              <a:cs typeface="Arial" pitchFamily="34" charset="0"/>
            </a:endParaRPr>
          </a:p>
          <a:p>
            <a:pPr marL="0" indent="0">
              <a:lnSpc>
                <a:spcPts val="2500"/>
              </a:lnSpc>
              <a:spcBef>
                <a:spcPts val="0"/>
              </a:spcBef>
              <a:buFontTx/>
              <a:buChar char="-"/>
            </a:pPr>
            <a:r>
              <a:rPr lang="cs-CZ" sz="2400" dirty="0">
                <a:latin typeface="Abadi" panose="020B0604020104020204" pitchFamily="34" charset="0"/>
                <a:cs typeface="Arial" pitchFamily="34" charset="0"/>
              </a:rPr>
              <a:t> defekt, pokles až ztráta intelektových schopností, které byly již přiměřeně vyvinuty</a:t>
            </a:r>
          </a:p>
          <a:p>
            <a:pPr marL="0" indent="0">
              <a:lnSpc>
                <a:spcPts val="2500"/>
              </a:lnSpc>
              <a:spcBef>
                <a:spcPts val="0"/>
              </a:spcBef>
              <a:buNone/>
            </a:pPr>
            <a:r>
              <a:rPr lang="cs-CZ" sz="2400" dirty="0">
                <a:latin typeface="Abadi" panose="020B0604020104020204" pitchFamily="34" charset="0"/>
                <a:cs typeface="Arial" pitchFamily="34" charset="0"/>
              </a:rPr>
              <a:t>  patologický úbytek intelektu můžeme pozorovat již od 3.- 4. roku života, nesporně od 18. roku</a:t>
            </a:r>
          </a:p>
          <a:p>
            <a:pPr marL="0" indent="0">
              <a:lnSpc>
                <a:spcPts val="2500"/>
              </a:lnSpc>
              <a:spcBef>
                <a:spcPts val="0"/>
              </a:spcBef>
              <a:buNone/>
            </a:pPr>
            <a:r>
              <a:rPr lang="cs-CZ" sz="2400" dirty="0">
                <a:latin typeface="Abadi" panose="020B0604020104020204" pitchFamily="34" charset="0"/>
                <a:cs typeface="Arial" pitchFamily="34" charset="0"/>
              </a:rPr>
              <a:t> </a:t>
            </a:r>
          </a:p>
          <a:p>
            <a:pPr marL="0" indent="0">
              <a:lnSpc>
                <a:spcPts val="2500"/>
              </a:lnSpc>
              <a:spcBef>
                <a:spcPts val="0"/>
              </a:spcBef>
              <a:buNone/>
            </a:pPr>
            <a:r>
              <a:rPr lang="cs-CZ" sz="2400" dirty="0">
                <a:latin typeface="Abadi" panose="020B0604020104020204" pitchFamily="34" charset="0"/>
                <a:cs typeface="Arial" pitchFamily="34" charset="0"/>
              </a:rPr>
              <a:t>x postižení kognitivních funkcí ve smyslu nedostatečného vývoje (prenatálně – perinatálně do 2.-4. roku věku) = mentální retardace</a:t>
            </a:r>
          </a:p>
          <a:p>
            <a:pPr marL="0" indent="0">
              <a:lnSpc>
                <a:spcPts val="2500"/>
              </a:lnSpc>
              <a:spcBef>
                <a:spcPts val="0"/>
              </a:spcBef>
              <a:buNone/>
            </a:pPr>
            <a:endParaRPr lang="cs-CZ" sz="2400" dirty="0">
              <a:latin typeface="Abadi" panose="020B0604020104020204" pitchFamily="34" charset="0"/>
              <a:cs typeface="Arial" pitchFamily="34"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Autofit/>
          </a:bodyPr>
          <a:lstStyle/>
          <a:p>
            <a:pPr marL="0" indent="0">
              <a:lnSpc>
                <a:spcPts val="2500"/>
              </a:lnSpc>
              <a:spcBef>
                <a:spcPts val="0"/>
              </a:spcBef>
              <a:buNone/>
            </a:pPr>
            <a:r>
              <a:rPr lang="cs-CZ" sz="2400" dirty="0">
                <a:latin typeface="Abadi" panose="020B0604020104020204" pitchFamily="34" charset="0"/>
                <a:cs typeface="Arial" pitchFamily="34" charset="0"/>
              </a:rPr>
              <a:t>narušení vyšších korových funkcí, včetně paměti, myšlení, </a:t>
            </a:r>
          </a:p>
          <a:p>
            <a:pPr marL="0" indent="0">
              <a:lnSpc>
                <a:spcPts val="2500"/>
              </a:lnSpc>
              <a:spcBef>
                <a:spcPts val="0"/>
              </a:spcBef>
              <a:buNone/>
            </a:pPr>
            <a:r>
              <a:rPr lang="cs-CZ" sz="2400" dirty="0">
                <a:latin typeface="Abadi" panose="020B0604020104020204" pitchFamily="34" charset="0"/>
                <a:cs typeface="Arial" pitchFamily="34" charset="0"/>
              </a:rPr>
              <a:t>orientace, schopnosti řeči, učení, úsudku</a:t>
            </a:r>
          </a:p>
          <a:p>
            <a:pPr marL="0" indent="0">
              <a:lnSpc>
                <a:spcPts val="2500"/>
              </a:lnSpc>
              <a:spcBef>
                <a:spcPts val="0"/>
              </a:spcBef>
              <a:buNone/>
            </a:pPr>
            <a:r>
              <a:rPr lang="cs-CZ" sz="2400" dirty="0">
                <a:latin typeface="Abadi" panose="020B0604020104020204" pitchFamily="34" charset="0"/>
                <a:cs typeface="Arial" pitchFamily="34" charset="0"/>
              </a:rPr>
              <a:t>přitom vědomí není zastřené</a:t>
            </a:r>
          </a:p>
          <a:p>
            <a:pPr marL="0" indent="0">
              <a:lnSpc>
                <a:spcPts val="2500"/>
              </a:lnSpc>
              <a:spcBef>
                <a:spcPts val="0"/>
              </a:spcBef>
              <a:buNone/>
            </a:pPr>
            <a:r>
              <a:rPr lang="cs-CZ" sz="2400" dirty="0">
                <a:latin typeface="Abadi" panose="020B0604020104020204" pitchFamily="34" charset="0"/>
                <a:cs typeface="Arial" pitchFamily="34" charset="0"/>
              </a:rPr>
              <a:t>doprovázeno (předcházeno) zhoršením kontroly emocí, </a:t>
            </a:r>
          </a:p>
          <a:p>
            <a:pPr marL="0" indent="0">
              <a:lnSpc>
                <a:spcPts val="2500"/>
              </a:lnSpc>
              <a:spcBef>
                <a:spcPts val="0"/>
              </a:spcBef>
              <a:buNone/>
            </a:pPr>
            <a:r>
              <a:rPr lang="cs-CZ" sz="2400" dirty="0">
                <a:latin typeface="Abadi" panose="020B0604020104020204" pitchFamily="34" charset="0"/>
                <a:cs typeface="Arial" pitchFamily="34" charset="0"/>
              </a:rPr>
              <a:t>sociálního chování nebo motivace</a:t>
            </a:r>
          </a:p>
          <a:p>
            <a:pPr marL="0" indent="0">
              <a:lnSpc>
                <a:spcPts val="2500"/>
              </a:lnSpc>
              <a:spcBef>
                <a:spcPts val="0"/>
              </a:spcBef>
              <a:buNone/>
            </a:pPr>
            <a:r>
              <a:rPr lang="cs-CZ" sz="2400" dirty="0">
                <a:latin typeface="Abadi" panose="020B0604020104020204" pitchFamily="34" charset="0"/>
                <a:cs typeface="Arial" pitchFamily="34" charset="0"/>
              </a:rPr>
              <a:t> </a:t>
            </a:r>
          </a:p>
          <a:p>
            <a:pPr marL="0" indent="0">
              <a:lnSpc>
                <a:spcPts val="2500"/>
              </a:lnSpc>
              <a:spcBef>
                <a:spcPts val="0"/>
              </a:spcBef>
              <a:buNone/>
            </a:pPr>
            <a:r>
              <a:rPr lang="cs-CZ" sz="2400" dirty="0">
                <a:latin typeface="Abadi" panose="020B0604020104020204" pitchFamily="34" charset="0"/>
                <a:cs typeface="Arial" pitchFamily="34" charset="0"/>
              </a:rPr>
              <a:t>DG: </a:t>
            </a:r>
          </a:p>
          <a:p>
            <a:pPr marL="0" indent="0">
              <a:lnSpc>
                <a:spcPts val="2500"/>
              </a:lnSpc>
              <a:spcBef>
                <a:spcPts val="0"/>
              </a:spcBef>
              <a:buNone/>
            </a:pPr>
            <a:r>
              <a:rPr lang="cs-CZ" sz="2400" dirty="0">
                <a:latin typeface="Abadi" panose="020B0604020104020204" pitchFamily="34" charset="0"/>
                <a:cs typeface="Arial" pitchFamily="34" charset="0"/>
              </a:rPr>
              <a:t>- psychiatrické, psychologické v.</a:t>
            </a:r>
          </a:p>
          <a:p>
            <a:pPr marL="0" indent="0">
              <a:lnSpc>
                <a:spcPts val="2500"/>
              </a:lnSpc>
              <a:spcBef>
                <a:spcPts val="0"/>
              </a:spcBef>
              <a:buNone/>
            </a:pPr>
            <a:r>
              <a:rPr lang="cs-CZ" sz="2400" dirty="0">
                <a:latin typeface="Abadi" panose="020B0604020104020204" pitchFamily="34" charset="0"/>
                <a:cs typeface="Arial" pitchFamily="34" charset="0"/>
              </a:rPr>
              <a:t>- zobrazovací techniky</a:t>
            </a:r>
          </a:p>
          <a:p>
            <a:pPr marL="0" indent="0">
              <a:lnSpc>
                <a:spcPts val="2500"/>
              </a:lnSpc>
              <a:spcBef>
                <a:spcPts val="0"/>
              </a:spcBef>
              <a:buNone/>
            </a:pPr>
            <a:r>
              <a:rPr lang="cs-CZ" sz="2400" dirty="0">
                <a:latin typeface="Abadi" panose="020B0604020104020204" pitchFamily="34" charset="0"/>
                <a:cs typeface="Arial" pitchFamily="34" charset="0"/>
              </a:rPr>
              <a:t>	CT, MR	– atrofie</a:t>
            </a:r>
          </a:p>
          <a:p>
            <a:pPr marL="0" indent="0">
              <a:lnSpc>
                <a:spcPts val="2500"/>
              </a:lnSpc>
              <a:spcBef>
                <a:spcPts val="0"/>
              </a:spcBef>
              <a:buNone/>
            </a:pPr>
            <a:r>
              <a:rPr lang="cs-CZ" sz="2400" dirty="0">
                <a:latin typeface="Abadi" panose="020B0604020104020204" pitchFamily="34" charset="0"/>
                <a:cs typeface="Arial" pitchFamily="34" charset="0"/>
              </a:rPr>
              <a:t>	PET, SPECT	– funkční změny</a:t>
            </a:r>
          </a:p>
        </p:txBody>
      </p:sp>
      <p:sp>
        <p:nvSpPr>
          <p:cNvPr id="4" name="Nadpis 1"/>
          <p:cNvSpPr>
            <a:spLocks noGrp="1"/>
          </p:cNvSpPr>
          <p:nvPr>
            <p:ph type="title"/>
          </p:nvPr>
        </p:nvSpPr>
        <p:spPr>
          <a:xfrm>
            <a:off x="1981200" y="274638"/>
            <a:ext cx="8229600" cy="1143000"/>
          </a:xfrm>
        </p:spPr>
        <p:txBody>
          <a:bodyPr>
            <a:normAutofit/>
          </a:bodyPr>
          <a:lstStyle/>
          <a:p>
            <a:pPr algn="l"/>
            <a:r>
              <a:rPr lang="cs-CZ" b="1" dirty="0">
                <a:latin typeface="Abadi" panose="020B0604020104020204" pitchFamily="34" charset="0"/>
                <a:cs typeface="Arial" pitchFamily="34" charset="0"/>
              </a:rPr>
              <a:t>Demence</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b="1" dirty="0">
                <a:latin typeface="Abadi" panose="020B0604020104020204" pitchFamily="34" charset="0"/>
                <a:cs typeface="Arial" pitchFamily="34" charset="0"/>
              </a:rPr>
              <a:t>Obecná kritéria demence</a:t>
            </a:r>
          </a:p>
        </p:txBody>
      </p:sp>
      <p:sp>
        <p:nvSpPr>
          <p:cNvPr id="3" name="Zástupný symbol pro obsah 2"/>
          <p:cNvSpPr>
            <a:spLocks noGrp="1"/>
          </p:cNvSpPr>
          <p:nvPr>
            <p:ph idx="1"/>
          </p:nvPr>
        </p:nvSpPr>
        <p:spPr/>
        <p:txBody>
          <a:bodyPr>
            <a:noAutofit/>
          </a:bodyPr>
          <a:lstStyle/>
          <a:p>
            <a:pPr marL="0" indent="0">
              <a:lnSpc>
                <a:spcPts val="2500"/>
              </a:lnSpc>
              <a:spcBef>
                <a:spcPts val="0"/>
              </a:spcBef>
              <a:buNone/>
            </a:pPr>
            <a:r>
              <a:rPr lang="cs-CZ" sz="2400" dirty="0">
                <a:latin typeface="Abadi" panose="020B0604020104020204" pitchFamily="34" charset="0"/>
                <a:cs typeface="Arial" pitchFamily="34" charset="0"/>
              </a:rPr>
              <a:t>- zjevné zhoršení krátkodobé a dlouhodobé paměti</a:t>
            </a:r>
          </a:p>
          <a:p>
            <a:pPr marL="0" indent="0">
              <a:lnSpc>
                <a:spcPts val="2500"/>
              </a:lnSpc>
              <a:spcBef>
                <a:spcPts val="0"/>
              </a:spcBef>
              <a:buNone/>
            </a:pPr>
            <a:r>
              <a:rPr lang="cs-CZ" sz="2400" dirty="0">
                <a:latin typeface="Abadi" panose="020B0604020104020204" pitchFamily="34" charset="0"/>
                <a:cs typeface="Arial" pitchFamily="34" charset="0"/>
              </a:rPr>
              <a:t>- dále alespoň jeden z faktorů</a:t>
            </a:r>
          </a:p>
          <a:p>
            <a:pPr marL="0" indent="0">
              <a:lnSpc>
                <a:spcPts val="2500"/>
              </a:lnSpc>
              <a:spcBef>
                <a:spcPts val="0"/>
              </a:spcBef>
              <a:buNone/>
            </a:pPr>
            <a:r>
              <a:rPr lang="cs-CZ" sz="2400" dirty="0">
                <a:latin typeface="Abadi" panose="020B0604020104020204" pitchFamily="34" charset="0"/>
                <a:cs typeface="Arial" pitchFamily="34" charset="0"/>
              </a:rPr>
              <a:t>	- narušení abstraktního myšlení</a:t>
            </a:r>
          </a:p>
          <a:p>
            <a:pPr marL="0" indent="0">
              <a:lnSpc>
                <a:spcPts val="2500"/>
              </a:lnSpc>
              <a:spcBef>
                <a:spcPts val="0"/>
              </a:spcBef>
              <a:buNone/>
            </a:pPr>
            <a:r>
              <a:rPr lang="cs-CZ" sz="2400" dirty="0">
                <a:latin typeface="Abadi" panose="020B0604020104020204" pitchFamily="34" charset="0"/>
                <a:cs typeface="Arial" pitchFamily="34" charset="0"/>
              </a:rPr>
              <a:t>	- narušení soudnosti</a:t>
            </a:r>
          </a:p>
          <a:p>
            <a:pPr marL="0" indent="0">
              <a:lnSpc>
                <a:spcPts val="2500"/>
              </a:lnSpc>
              <a:spcBef>
                <a:spcPts val="0"/>
              </a:spcBef>
              <a:buNone/>
            </a:pPr>
            <a:r>
              <a:rPr lang="cs-CZ" sz="2400" dirty="0">
                <a:latin typeface="Abadi" panose="020B0604020104020204" pitchFamily="34" charset="0"/>
                <a:cs typeface="Arial" pitchFamily="34" charset="0"/>
              </a:rPr>
              <a:t>	- narušení ostatních kognitivních funkcí</a:t>
            </a:r>
          </a:p>
          <a:p>
            <a:pPr marL="0" indent="0">
              <a:lnSpc>
                <a:spcPts val="2500"/>
              </a:lnSpc>
              <a:spcBef>
                <a:spcPts val="0"/>
              </a:spcBef>
              <a:buNone/>
            </a:pPr>
            <a:r>
              <a:rPr lang="cs-CZ" sz="2400" dirty="0">
                <a:latin typeface="Abadi" panose="020B0604020104020204" pitchFamily="34" charset="0"/>
                <a:cs typeface="Arial" pitchFamily="34" charset="0"/>
              </a:rPr>
              <a:t>	- změny osobnosti</a:t>
            </a:r>
          </a:p>
          <a:p>
            <a:pPr marL="0" indent="0">
              <a:lnSpc>
                <a:spcPts val="2500"/>
              </a:lnSpc>
              <a:spcBef>
                <a:spcPts val="0"/>
              </a:spcBef>
              <a:buFontTx/>
              <a:buChar char="-"/>
            </a:pPr>
            <a:r>
              <a:rPr lang="cs-CZ" sz="2400" dirty="0">
                <a:latin typeface="Abadi" panose="020B0604020104020204" pitchFamily="34" charset="0"/>
                <a:cs typeface="Arial" pitchFamily="34" charset="0"/>
              </a:rPr>
              <a:t> tyto poruchy se manifestují v obvyklých pracovních či </a:t>
            </a:r>
          </a:p>
          <a:p>
            <a:pPr marL="0" indent="0">
              <a:lnSpc>
                <a:spcPts val="2500"/>
              </a:lnSpc>
              <a:spcBef>
                <a:spcPts val="0"/>
              </a:spcBef>
              <a:buNone/>
            </a:pPr>
            <a:r>
              <a:rPr lang="cs-CZ" sz="2400" dirty="0">
                <a:latin typeface="Abadi" panose="020B0604020104020204" pitchFamily="34" charset="0"/>
                <a:cs typeface="Arial" pitchFamily="34" charset="0"/>
              </a:rPr>
              <a:t>  sociálních procesech ve vztazích k okolí</a:t>
            </a:r>
          </a:p>
          <a:p>
            <a:pPr marL="0" indent="0">
              <a:lnSpc>
                <a:spcPts val="2500"/>
              </a:lnSpc>
              <a:spcBef>
                <a:spcPts val="0"/>
              </a:spcBef>
              <a:buNone/>
            </a:pPr>
            <a:r>
              <a:rPr lang="cs-CZ" sz="2400" dirty="0">
                <a:latin typeface="Abadi" panose="020B0604020104020204" pitchFamily="34" charset="0"/>
                <a:cs typeface="Arial" pitchFamily="34" charset="0"/>
              </a:rPr>
              <a:t>- nejde současně o poruchu vědomí</a:t>
            </a:r>
          </a:p>
          <a:p>
            <a:pPr marL="0" indent="0">
              <a:lnSpc>
                <a:spcPts val="2500"/>
              </a:lnSpc>
              <a:spcBef>
                <a:spcPts val="0"/>
              </a:spcBef>
              <a:buNone/>
            </a:pPr>
            <a:r>
              <a:rPr lang="cs-CZ" sz="2400" dirty="0">
                <a:latin typeface="Abadi" panose="020B0604020104020204" pitchFamily="34" charset="0"/>
                <a:cs typeface="Arial" pitchFamily="34" charset="0"/>
              </a:rPr>
              <a:t> </a:t>
            </a:r>
          </a:p>
          <a:p>
            <a:pPr marL="0" indent="0">
              <a:lnSpc>
                <a:spcPts val="2500"/>
              </a:lnSpc>
              <a:spcBef>
                <a:spcPts val="0"/>
              </a:spcBef>
              <a:buNone/>
            </a:pPr>
            <a:r>
              <a:rPr lang="cs-CZ" sz="2400" dirty="0">
                <a:latin typeface="Abadi" panose="020B0604020104020204" pitchFamily="34" charset="0"/>
                <a:cs typeface="Arial" pitchFamily="34" charset="0"/>
              </a:rPr>
              <a:t>MKN-10  &gt; 6 měsíců</a:t>
            </a:r>
          </a:p>
          <a:p>
            <a:pPr marL="0" indent="0">
              <a:lnSpc>
                <a:spcPts val="2500"/>
              </a:lnSpc>
              <a:spcBef>
                <a:spcPts val="0"/>
              </a:spcBef>
              <a:buNone/>
            </a:pPr>
            <a:endParaRPr lang="cs-CZ" sz="2400" dirty="0">
              <a:latin typeface="Abadi" panose="020B0604020104020204" pitchFamily="34" charset="0"/>
              <a:cs typeface="Arial" pitchFamily="34"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pPr marL="0" indent="0">
              <a:lnSpc>
                <a:spcPts val="2500"/>
              </a:lnSpc>
              <a:spcBef>
                <a:spcPts val="0"/>
              </a:spcBef>
              <a:buFontTx/>
              <a:buChar char="-"/>
            </a:pPr>
            <a:r>
              <a:rPr lang="cs-CZ" sz="2400" dirty="0">
                <a:latin typeface="Abadi" panose="020B0604020104020204" pitchFamily="34" charset="0"/>
                <a:cs typeface="Arial" pitchFamily="34" charset="0"/>
              </a:rPr>
              <a:t> získaná porucha kognitivních funkcí, která má zásadní </a:t>
            </a:r>
          </a:p>
          <a:p>
            <a:pPr marL="0" indent="0">
              <a:lnSpc>
                <a:spcPts val="2500"/>
              </a:lnSpc>
              <a:spcBef>
                <a:spcPts val="0"/>
              </a:spcBef>
              <a:buNone/>
            </a:pPr>
            <a:r>
              <a:rPr lang="cs-CZ" sz="2400" dirty="0">
                <a:latin typeface="Abadi" panose="020B0604020104020204" pitchFamily="34" charset="0"/>
                <a:cs typeface="Arial" pitchFamily="34" charset="0"/>
              </a:rPr>
              <a:t>  vliv na další funkce a tím i život pacienta</a:t>
            </a:r>
          </a:p>
          <a:p>
            <a:pPr marL="0" indent="0">
              <a:lnSpc>
                <a:spcPts val="2500"/>
              </a:lnSpc>
              <a:spcBef>
                <a:spcPts val="0"/>
              </a:spcBef>
              <a:buNone/>
            </a:pPr>
            <a:r>
              <a:rPr lang="cs-CZ" sz="2400" dirty="0">
                <a:latin typeface="Abadi" panose="020B0604020104020204" pitchFamily="34" charset="0"/>
                <a:cs typeface="Arial" pitchFamily="34" charset="0"/>
              </a:rPr>
              <a:t> </a:t>
            </a:r>
          </a:p>
          <a:p>
            <a:pPr marL="0" indent="0">
              <a:lnSpc>
                <a:spcPts val="2500"/>
              </a:lnSpc>
              <a:spcBef>
                <a:spcPts val="0"/>
              </a:spcBef>
              <a:buNone/>
            </a:pPr>
            <a:r>
              <a:rPr lang="cs-CZ" sz="2400" dirty="0">
                <a:latin typeface="Abadi" panose="020B0604020104020204" pitchFamily="34" charset="0"/>
                <a:cs typeface="Arial" pitchFamily="34" charset="0"/>
              </a:rPr>
              <a:t>příznaky demence	A – B – C</a:t>
            </a:r>
          </a:p>
          <a:p>
            <a:pPr marL="0" indent="0">
              <a:lnSpc>
                <a:spcPts val="2500"/>
              </a:lnSpc>
              <a:spcBef>
                <a:spcPts val="0"/>
              </a:spcBef>
              <a:buNone/>
            </a:pPr>
            <a:r>
              <a:rPr lang="cs-CZ" sz="2400" dirty="0">
                <a:latin typeface="Abadi" panose="020B0604020104020204" pitchFamily="34" charset="0"/>
                <a:cs typeface="Arial" pitchFamily="34" charset="0"/>
              </a:rPr>
              <a:t>	</a:t>
            </a:r>
          </a:p>
          <a:p>
            <a:pPr marL="0" indent="0">
              <a:lnSpc>
                <a:spcPts val="2500"/>
              </a:lnSpc>
              <a:spcBef>
                <a:spcPts val="0"/>
              </a:spcBef>
              <a:buNone/>
            </a:pPr>
            <a:r>
              <a:rPr lang="cs-CZ" sz="2400" dirty="0">
                <a:latin typeface="Abadi" panose="020B0604020104020204" pitchFamily="34" charset="0"/>
                <a:cs typeface="Arial" pitchFamily="34" charset="0"/>
              </a:rPr>
              <a:t>	- narušení kognitivních funkcí (C - </a:t>
            </a:r>
            <a:r>
              <a:rPr lang="cs-CZ" sz="2400" dirty="0" err="1">
                <a:latin typeface="Abadi" panose="020B0604020104020204" pitchFamily="34" charset="0"/>
                <a:cs typeface="Arial" pitchFamily="34" charset="0"/>
              </a:rPr>
              <a:t>cognition</a:t>
            </a:r>
            <a:r>
              <a:rPr lang="cs-CZ" sz="2400" dirty="0">
                <a:latin typeface="Abadi" panose="020B0604020104020204" pitchFamily="34" charset="0"/>
                <a:cs typeface="Arial" pitchFamily="34" charset="0"/>
              </a:rPr>
              <a:t>)</a:t>
            </a:r>
          </a:p>
          <a:p>
            <a:pPr marL="0" indent="0">
              <a:lnSpc>
                <a:spcPts val="2500"/>
              </a:lnSpc>
              <a:spcBef>
                <a:spcPts val="0"/>
              </a:spcBef>
              <a:buNone/>
            </a:pPr>
            <a:r>
              <a:rPr lang="cs-CZ" sz="2400" dirty="0">
                <a:latin typeface="Abadi" panose="020B0604020104020204" pitchFamily="34" charset="0"/>
                <a:cs typeface="Arial" pitchFamily="34" charset="0"/>
              </a:rPr>
              <a:t>	- narušení aktivit denního života (A – </a:t>
            </a:r>
            <a:r>
              <a:rPr lang="cs-CZ" sz="2400" dirty="0" err="1">
                <a:latin typeface="Abadi" panose="020B0604020104020204" pitchFamily="34" charset="0"/>
                <a:cs typeface="Arial" pitchFamily="34" charset="0"/>
              </a:rPr>
              <a:t>activities</a:t>
            </a:r>
            <a:r>
              <a:rPr lang="cs-CZ" sz="2400" dirty="0">
                <a:latin typeface="Abadi" panose="020B0604020104020204" pitchFamily="34" charset="0"/>
                <a:cs typeface="Arial" pitchFamily="34" charset="0"/>
              </a:rPr>
              <a:t> </a:t>
            </a:r>
            <a:r>
              <a:rPr lang="cs-CZ" sz="2400" dirty="0" err="1">
                <a:latin typeface="Abadi" panose="020B0604020104020204" pitchFamily="34" charset="0"/>
                <a:cs typeface="Arial" pitchFamily="34" charset="0"/>
              </a:rPr>
              <a:t>of</a:t>
            </a:r>
            <a:r>
              <a:rPr lang="cs-CZ" sz="2400" dirty="0">
                <a:latin typeface="Abadi" panose="020B0604020104020204" pitchFamily="34" charset="0"/>
                <a:cs typeface="Arial" pitchFamily="34" charset="0"/>
              </a:rPr>
              <a:t> 						</a:t>
            </a:r>
            <a:r>
              <a:rPr lang="cs-CZ" sz="2400" dirty="0" err="1">
                <a:latin typeface="Abadi" panose="020B0604020104020204" pitchFamily="34" charset="0"/>
                <a:cs typeface="Arial" pitchFamily="34" charset="0"/>
              </a:rPr>
              <a:t>daily</a:t>
            </a:r>
            <a:r>
              <a:rPr lang="cs-CZ" sz="2400" dirty="0">
                <a:latin typeface="Abadi" panose="020B0604020104020204" pitchFamily="34" charset="0"/>
                <a:cs typeface="Arial" pitchFamily="34" charset="0"/>
              </a:rPr>
              <a:t> </a:t>
            </a:r>
            <a:r>
              <a:rPr lang="cs-CZ" sz="2400" dirty="0" err="1">
                <a:latin typeface="Abadi" panose="020B0604020104020204" pitchFamily="34" charset="0"/>
                <a:cs typeface="Arial" pitchFamily="34" charset="0"/>
              </a:rPr>
              <a:t>life</a:t>
            </a:r>
            <a:r>
              <a:rPr lang="cs-CZ" sz="2400" dirty="0">
                <a:latin typeface="Abadi" panose="020B0604020104020204" pitchFamily="34" charset="0"/>
                <a:cs typeface="Arial" pitchFamily="34" charset="0"/>
              </a:rPr>
              <a:t>)</a:t>
            </a:r>
          </a:p>
          <a:p>
            <a:pPr marL="0" indent="0">
              <a:lnSpc>
                <a:spcPts val="2500"/>
              </a:lnSpc>
              <a:spcBef>
                <a:spcPts val="0"/>
              </a:spcBef>
              <a:buNone/>
            </a:pPr>
            <a:r>
              <a:rPr lang="cs-CZ" sz="2400" dirty="0">
                <a:latin typeface="Abadi" panose="020B0604020104020204" pitchFamily="34" charset="0"/>
                <a:cs typeface="Arial" pitchFamily="34" charset="0"/>
              </a:rPr>
              <a:t>	- poruchy chování (B – </a:t>
            </a:r>
            <a:r>
              <a:rPr lang="cs-CZ" sz="2400" dirty="0" err="1">
                <a:latin typeface="Abadi" panose="020B0604020104020204" pitchFamily="34" charset="0"/>
                <a:cs typeface="Arial" pitchFamily="34" charset="0"/>
              </a:rPr>
              <a:t>behavior</a:t>
            </a:r>
            <a:r>
              <a:rPr lang="cs-CZ" sz="2400" dirty="0">
                <a:latin typeface="Abadi" panose="020B0604020104020204" pitchFamily="34" charset="0"/>
                <a:cs typeface="Arial" pitchFamily="34" charset="0"/>
              </a:rPr>
              <a:t>, BPSD)</a:t>
            </a:r>
          </a:p>
          <a:p>
            <a:pPr marL="0" indent="0">
              <a:lnSpc>
                <a:spcPts val="2500"/>
              </a:lnSpc>
              <a:spcBef>
                <a:spcPts val="0"/>
              </a:spcBef>
              <a:buNone/>
            </a:pPr>
            <a:endParaRPr lang="cs-CZ" sz="2400" dirty="0">
              <a:latin typeface="Abadi" panose="020B0604020104020204" pitchFamily="34" charset="0"/>
              <a:cs typeface="Arial" pitchFamily="34" charset="0"/>
            </a:endParaRPr>
          </a:p>
        </p:txBody>
      </p:sp>
      <p:sp>
        <p:nvSpPr>
          <p:cNvPr id="4" name="Nadpis 1"/>
          <p:cNvSpPr>
            <a:spLocks noGrp="1"/>
          </p:cNvSpPr>
          <p:nvPr>
            <p:ph type="title"/>
          </p:nvPr>
        </p:nvSpPr>
        <p:spPr>
          <a:xfrm>
            <a:off x="1981200" y="274638"/>
            <a:ext cx="8229600" cy="1143000"/>
          </a:xfrm>
        </p:spPr>
        <p:txBody>
          <a:bodyPr>
            <a:normAutofit/>
          </a:bodyPr>
          <a:lstStyle/>
          <a:p>
            <a:pPr algn="l"/>
            <a:r>
              <a:rPr lang="cs-CZ" b="1" dirty="0">
                <a:latin typeface="Abadi" panose="020B0604020104020204" pitchFamily="34" charset="0"/>
                <a:cs typeface="Arial" pitchFamily="34" charset="0"/>
              </a:rPr>
              <a:t>Demence</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pPr marL="0" indent="0">
              <a:lnSpc>
                <a:spcPts val="2500"/>
              </a:lnSpc>
              <a:spcBef>
                <a:spcPts val="0"/>
              </a:spcBef>
              <a:buNone/>
            </a:pPr>
            <a:r>
              <a:rPr lang="cs-CZ" sz="2400" dirty="0">
                <a:latin typeface="Abadi" panose="020B0604020104020204" pitchFamily="34" charset="0"/>
                <a:cs typeface="Arial" pitchFamily="34" charset="0"/>
              </a:rPr>
              <a:t>základním rysem je úbytek kognitivních (poznávacích) </a:t>
            </a:r>
          </a:p>
          <a:p>
            <a:pPr marL="0" indent="0">
              <a:lnSpc>
                <a:spcPts val="2500"/>
              </a:lnSpc>
              <a:spcBef>
                <a:spcPts val="0"/>
              </a:spcBef>
              <a:buNone/>
            </a:pPr>
            <a:r>
              <a:rPr lang="cs-CZ" sz="2400" dirty="0">
                <a:latin typeface="Abadi" panose="020B0604020104020204" pitchFamily="34" charset="0"/>
                <a:cs typeface="Arial" pitchFamily="34" charset="0"/>
              </a:rPr>
              <a:t>funkcí především poruchy paměti a intelektu, zahrnuje i </a:t>
            </a:r>
          </a:p>
          <a:p>
            <a:pPr marL="0" indent="0">
              <a:lnSpc>
                <a:spcPts val="2500"/>
              </a:lnSpc>
              <a:spcBef>
                <a:spcPts val="0"/>
              </a:spcBef>
              <a:buNone/>
            </a:pPr>
            <a:r>
              <a:rPr lang="cs-CZ" sz="2400" dirty="0">
                <a:latin typeface="Abadi" panose="020B0604020104020204" pitchFamily="34" charset="0"/>
                <a:cs typeface="Arial" pitchFamily="34" charset="0"/>
              </a:rPr>
              <a:t>další poruchy</a:t>
            </a:r>
          </a:p>
          <a:p>
            <a:pPr marL="0" indent="0">
              <a:lnSpc>
                <a:spcPts val="2500"/>
              </a:lnSpc>
              <a:spcBef>
                <a:spcPts val="0"/>
              </a:spcBef>
              <a:buNone/>
            </a:pPr>
            <a:r>
              <a:rPr lang="cs-CZ" sz="2400" dirty="0">
                <a:latin typeface="Abadi" panose="020B0604020104020204" pitchFamily="34" charset="0"/>
                <a:cs typeface="Arial" pitchFamily="34" charset="0"/>
              </a:rPr>
              <a:t> </a:t>
            </a:r>
          </a:p>
          <a:p>
            <a:pPr marL="0" indent="0">
              <a:lnSpc>
                <a:spcPts val="2500"/>
              </a:lnSpc>
              <a:spcBef>
                <a:spcPts val="0"/>
              </a:spcBef>
              <a:buNone/>
            </a:pPr>
            <a:r>
              <a:rPr lang="cs-CZ" sz="2400" dirty="0">
                <a:latin typeface="Abadi" panose="020B0604020104020204" pitchFamily="34" charset="0"/>
                <a:cs typeface="Arial" pitchFamily="34" charset="0"/>
              </a:rPr>
              <a:t>- orientace, abstraktní myšlení</a:t>
            </a:r>
          </a:p>
          <a:p>
            <a:pPr marL="0" indent="0">
              <a:lnSpc>
                <a:spcPts val="2500"/>
              </a:lnSpc>
              <a:spcBef>
                <a:spcPts val="0"/>
              </a:spcBef>
              <a:buNone/>
            </a:pPr>
            <a:r>
              <a:rPr lang="cs-CZ" sz="2400" dirty="0">
                <a:latin typeface="Abadi" panose="020B0604020104020204" pitchFamily="34" charset="0"/>
                <a:cs typeface="Arial" pitchFamily="34" charset="0"/>
              </a:rPr>
              <a:t>- chápání, pozornosti, motivace</a:t>
            </a:r>
          </a:p>
          <a:p>
            <a:pPr marL="0" indent="0">
              <a:lnSpc>
                <a:spcPts val="2500"/>
              </a:lnSpc>
              <a:spcBef>
                <a:spcPts val="0"/>
              </a:spcBef>
              <a:buNone/>
            </a:pPr>
            <a:r>
              <a:rPr lang="cs-CZ" sz="2400" dirty="0">
                <a:latin typeface="Abadi" panose="020B0604020104020204" pitchFamily="34" charset="0"/>
                <a:cs typeface="Arial" pitchFamily="34" charset="0"/>
              </a:rPr>
              <a:t>- korových funkcí (apraxie, afázie)</a:t>
            </a:r>
          </a:p>
          <a:p>
            <a:pPr marL="0" indent="0">
              <a:lnSpc>
                <a:spcPts val="2500"/>
              </a:lnSpc>
              <a:spcBef>
                <a:spcPts val="0"/>
              </a:spcBef>
              <a:buNone/>
            </a:pPr>
            <a:r>
              <a:rPr lang="cs-CZ" sz="2400" dirty="0">
                <a:latin typeface="Abadi" panose="020B0604020104020204" pitchFamily="34" charset="0"/>
                <a:cs typeface="Arial" pitchFamily="34" charset="0"/>
              </a:rPr>
              <a:t>- emotivity, chování</a:t>
            </a:r>
          </a:p>
          <a:p>
            <a:pPr marL="0" indent="0">
              <a:lnSpc>
                <a:spcPts val="2500"/>
              </a:lnSpc>
              <a:spcBef>
                <a:spcPts val="0"/>
              </a:spcBef>
              <a:buNone/>
            </a:pPr>
            <a:r>
              <a:rPr lang="cs-CZ" sz="2400" dirty="0">
                <a:latin typeface="Abadi" panose="020B0604020104020204" pitchFamily="34" charset="0"/>
                <a:cs typeface="Arial" pitchFamily="34" charset="0"/>
              </a:rPr>
              <a:t>- osobní, ztráta soběstačnosti</a:t>
            </a:r>
          </a:p>
          <a:p>
            <a:pPr marL="0" indent="0">
              <a:lnSpc>
                <a:spcPts val="2500"/>
              </a:lnSpc>
              <a:spcBef>
                <a:spcPts val="0"/>
              </a:spcBef>
              <a:buNone/>
            </a:pPr>
            <a:r>
              <a:rPr lang="cs-CZ" sz="2400" dirty="0">
                <a:latin typeface="Abadi" panose="020B0604020104020204" pitchFamily="34" charset="0"/>
                <a:cs typeface="Arial" pitchFamily="34" charset="0"/>
              </a:rPr>
              <a:t>- psychotické příznaky</a:t>
            </a:r>
          </a:p>
          <a:p>
            <a:pPr marL="0" indent="0">
              <a:lnSpc>
                <a:spcPts val="2500"/>
              </a:lnSpc>
              <a:spcBef>
                <a:spcPts val="0"/>
              </a:spcBef>
              <a:buNone/>
            </a:pPr>
            <a:endParaRPr lang="cs-CZ" sz="2400" dirty="0">
              <a:latin typeface="Abadi" panose="020B0604020104020204" pitchFamily="34" charset="0"/>
              <a:cs typeface="Arial" pitchFamily="34" charset="0"/>
            </a:endParaRPr>
          </a:p>
        </p:txBody>
      </p:sp>
      <p:sp>
        <p:nvSpPr>
          <p:cNvPr id="4" name="Nadpis 1"/>
          <p:cNvSpPr>
            <a:spLocks noGrp="1"/>
          </p:cNvSpPr>
          <p:nvPr>
            <p:ph type="title"/>
          </p:nvPr>
        </p:nvSpPr>
        <p:spPr>
          <a:xfrm>
            <a:off x="1981200" y="274638"/>
            <a:ext cx="8229600" cy="1143000"/>
          </a:xfrm>
        </p:spPr>
        <p:txBody>
          <a:bodyPr>
            <a:normAutofit/>
          </a:bodyPr>
          <a:lstStyle/>
          <a:p>
            <a:pPr algn="l"/>
            <a:r>
              <a:rPr lang="cs-CZ" b="1" dirty="0">
                <a:latin typeface="Abadi" panose="020B0604020104020204" pitchFamily="34" charset="0"/>
                <a:cs typeface="Arial" pitchFamily="34" charset="0"/>
              </a:rPr>
              <a:t>Demence</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b="1" dirty="0">
                <a:latin typeface="Abadi" panose="020B0604020104020204" pitchFamily="34" charset="0"/>
                <a:cs typeface="Arial" pitchFamily="34" charset="0"/>
              </a:rPr>
              <a:t>Demografie, epidemiologie</a:t>
            </a:r>
          </a:p>
        </p:txBody>
      </p:sp>
      <p:sp>
        <p:nvSpPr>
          <p:cNvPr id="3" name="Zástupný symbol pro obsah 2"/>
          <p:cNvSpPr>
            <a:spLocks noGrp="1"/>
          </p:cNvSpPr>
          <p:nvPr>
            <p:ph idx="1"/>
          </p:nvPr>
        </p:nvSpPr>
        <p:spPr/>
        <p:txBody>
          <a:bodyPr>
            <a:noAutofit/>
          </a:bodyPr>
          <a:lstStyle/>
          <a:p>
            <a:pPr marL="0" indent="0">
              <a:lnSpc>
                <a:spcPts val="2500"/>
              </a:lnSpc>
              <a:spcBef>
                <a:spcPts val="0"/>
              </a:spcBef>
              <a:buNone/>
            </a:pPr>
            <a:r>
              <a:rPr lang="cs-CZ" sz="2400" dirty="0">
                <a:latin typeface="Abadi" panose="020B0604020104020204" pitchFamily="34" charset="0"/>
                <a:cs typeface="Arial" pitchFamily="34" charset="0"/>
              </a:rPr>
              <a:t>Populace stárne</a:t>
            </a:r>
          </a:p>
          <a:p>
            <a:pPr marL="0" indent="0">
              <a:lnSpc>
                <a:spcPts val="2500"/>
              </a:lnSpc>
              <a:spcBef>
                <a:spcPts val="0"/>
              </a:spcBef>
              <a:buNone/>
            </a:pPr>
            <a:r>
              <a:rPr lang="cs-CZ" sz="2400" dirty="0">
                <a:latin typeface="Abadi" panose="020B0604020104020204" pitchFamily="34" charset="0"/>
                <a:cs typeface="Arial" pitchFamily="34" charset="0"/>
              </a:rPr>
              <a:t>2019 – střední délka života v ČR</a:t>
            </a:r>
          </a:p>
          <a:p>
            <a:pPr marL="0" indent="0">
              <a:lnSpc>
                <a:spcPts val="2500"/>
              </a:lnSpc>
              <a:spcBef>
                <a:spcPts val="0"/>
              </a:spcBef>
              <a:buNone/>
            </a:pPr>
            <a:r>
              <a:rPr lang="cs-CZ" sz="2400" dirty="0">
                <a:latin typeface="Abadi" panose="020B0604020104020204" pitchFamily="34" charset="0"/>
                <a:cs typeface="Arial" pitchFamily="34" charset="0"/>
              </a:rPr>
              <a:t>		ženy – 82 roku</a:t>
            </a:r>
          </a:p>
          <a:p>
            <a:pPr marL="0" indent="0">
              <a:lnSpc>
                <a:spcPts val="2500"/>
              </a:lnSpc>
              <a:spcBef>
                <a:spcPts val="0"/>
              </a:spcBef>
              <a:buNone/>
            </a:pPr>
            <a:r>
              <a:rPr lang="cs-CZ" sz="2400" dirty="0">
                <a:latin typeface="Abadi" panose="020B0604020104020204" pitchFamily="34" charset="0"/>
                <a:cs typeface="Arial" pitchFamily="34" charset="0"/>
              </a:rPr>
              <a:t>		muži – 76 roku</a:t>
            </a:r>
          </a:p>
          <a:p>
            <a:pPr marL="0" indent="0">
              <a:lnSpc>
                <a:spcPts val="2500"/>
              </a:lnSpc>
              <a:spcBef>
                <a:spcPts val="0"/>
              </a:spcBef>
              <a:buNone/>
            </a:pPr>
            <a:r>
              <a:rPr lang="cs-CZ" sz="2400" dirty="0">
                <a:latin typeface="Abadi" panose="020B0604020104020204" pitchFamily="34" charset="0"/>
                <a:cs typeface="Arial" pitchFamily="34" charset="0"/>
              </a:rPr>
              <a:t>zastoupení osob nad 65 let / 80 let v ČR</a:t>
            </a:r>
          </a:p>
          <a:p>
            <a:pPr marL="0" indent="0">
              <a:lnSpc>
                <a:spcPts val="2500"/>
              </a:lnSpc>
              <a:spcBef>
                <a:spcPts val="0"/>
              </a:spcBef>
              <a:buNone/>
            </a:pPr>
            <a:r>
              <a:rPr lang="cs-CZ" sz="2400" dirty="0">
                <a:latin typeface="Abadi" panose="020B0604020104020204" pitchFamily="34" charset="0"/>
                <a:cs typeface="Arial" pitchFamily="34" charset="0"/>
              </a:rPr>
              <a:t>1950 – 8,3% / 1%</a:t>
            </a:r>
          </a:p>
          <a:p>
            <a:pPr marL="0" indent="0">
              <a:lnSpc>
                <a:spcPts val="2500"/>
              </a:lnSpc>
              <a:spcBef>
                <a:spcPts val="0"/>
              </a:spcBef>
              <a:buNone/>
            </a:pPr>
            <a:r>
              <a:rPr lang="cs-CZ" sz="2400" dirty="0">
                <a:latin typeface="Abadi" panose="020B0604020104020204" pitchFamily="34" charset="0"/>
                <a:cs typeface="Arial" pitchFamily="34" charset="0"/>
              </a:rPr>
              <a:t>2000 – 13,9% / 2,5%</a:t>
            </a:r>
          </a:p>
          <a:p>
            <a:pPr marL="0" indent="0">
              <a:lnSpc>
                <a:spcPts val="2500"/>
              </a:lnSpc>
              <a:spcBef>
                <a:spcPts val="0"/>
              </a:spcBef>
              <a:buNone/>
            </a:pPr>
            <a:r>
              <a:rPr lang="cs-CZ" sz="2400" dirty="0">
                <a:latin typeface="Abadi" panose="020B0604020104020204" pitchFamily="34" charset="0"/>
                <a:cs typeface="Arial" pitchFamily="34" charset="0"/>
              </a:rPr>
              <a:t>2025 – 23,1% / 5,3%</a:t>
            </a:r>
          </a:p>
          <a:p>
            <a:pPr marL="0" indent="0">
              <a:lnSpc>
                <a:spcPts val="2500"/>
              </a:lnSpc>
              <a:spcBef>
                <a:spcPts val="0"/>
              </a:spcBef>
              <a:buNone/>
            </a:pPr>
            <a:r>
              <a:rPr lang="cs-CZ" sz="2400" dirty="0">
                <a:latin typeface="Abadi" panose="020B0604020104020204" pitchFamily="34" charset="0"/>
                <a:cs typeface="Arial" pitchFamily="34" charset="0"/>
              </a:rPr>
              <a:t> </a:t>
            </a:r>
          </a:p>
          <a:p>
            <a:pPr marL="0" indent="0">
              <a:lnSpc>
                <a:spcPts val="2500"/>
              </a:lnSpc>
              <a:spcBef>
                <a:spcPts val="0"/>
              </a:spcBef>
              <a:buNone/>
            </a:pPr>
            <a:r>
              <a:rPr lang="cs-CZ" sz="2400" dirty="0">
                <a:latin typeface="Abadi" panose="020B0604020104020204" pitchFamily="34" charset="0"/>
                <a:cs typeface="Arial" pitchFamily="34" charset="0"/>
              </a:rPr>
              <a:t>planeta:</a:t>
            </a:r>
          </a:p>
          <a:p>
            <a:pPr marL="0" indent="0">
              <a:lnSpc>
                <a:spcPts val="2500"/>
              </a:lnSpc>
              <a:spcBef>
                <a:spcPts val="0"/>
              </a:spcBef>
              <a:buNone/>
            </a:pPr>
            <a:r>
              <a:rPr lang="cs-CZ" sz="2400" dirty="0">
                <a:latin typeface="Abadi" panose="020B0604020104020204" pitchFamily="34" charset="0"/>
                <a:cs typeface="Arial" pitchFamily="34" charset="0"/>
              </a:rPr>
              <a:t>	- o 35% vzrostl počet obyvatel 1980-2000</a:t>
            </a:r>
          </a:p>
          <a:p>
            <a:pPr marL="0" indent="0">
              <a:lnSpc>
                <a:spcPts val="2500"/>
              </a:lnSpc>
              <a:spcBef>
                <a:spcPts val="0"/>
              </a:spcBef>
              <a:buNone/>
            </a:pPr>
            <a:r>
              <a:rPr lang="cs-CZ" sz="2400" dirty="0">
                <a:latin typeface="Abadi" panose="020B0604020104020204" pitchFamily="34" charset="0"/>
                <a:cs typeface="Arial" pitchFamily="34" charset="0"/>
              </a:rPr>
              <a:t>	- o 60% vzrostl počet obyvatel nad 60 let</a:t>
            </a:r>
          </a:p>
          <a:p>
            <a:pPr marL="0" indent="0">
              <a:lnSpc>
                <a:spcPts val="2500"/>
              </a:lnSpc>
              <a:spcBef>
                <a:spcPts val="0"/>
              </a:spcBef>
              <a:buNone/>
            </a:pPr>
            <a:endParaRPr lang="cs-CZ" sz="2400" dirty="0">
              <a:latin typeface="Abadi" panose="020B0604020104020204" pitchFamily="34" charset="0"/>
              <a:cs typeface="Arial" pitchFamily="34"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pPr marL="0" indent="0">
              <a:lnSpc>
                <a:spcPts val="2500"/>
              </a:lnSpc>
              <a:spcBef>
                <a:spcPts val="0"/>
              </a:spcBef>
              <a:buNone/>
            </a:pPr>
            <a:r>
              <a:rPr lang="cs-CZ" sz="2400" dirty="0">
                <a:latin typeface="Abadi" panose="020B0604020104020204" pitchFamily="34" charset="0"/>
                <a:cs typeface="Arial" pitchFamily="34" charset="0"/>
              </a:rPr>
              <a:t>5% riziko demence u o. nad 65 r.</a:t>
            </a:r>
          </a:p>
          <a:p>
            <a:pPr marL="0" indent="0">
              <a:lnSpc>
                <a:spcPts val="2500"/>
              </a:lnSpc>
              <a:spcBef>
                <a:spcPts val="0"/>
              </a:spcBef>
              <a:buNone/>
            </a:pPr>
            <a:r>
              <a:rPr lang="cs-CZ" sz="2400" dirty="0">
                <a:latin typeface="Abadi" panose="020B0604020104020204" pitchFamily="34" charset="0"/>
                <a:cs typeface="Arial" pitchFamily="34" charset="0"/>
              </a:rPr>
              <a:t>10% riziko demence u o. nad 75 r.</a:t>
            </a:r>
          </a:p>
          <a:p>
            <a:pPr marL="0" indent="0">
              <a:lnSpc>
                <a:spcPts val="2500"/>
              </a:lnSpc>
              <a:spcBef>
                <a:spcPts val="0"/>
              </a:spcBef>
              <a:buNone/>
            </a:pPr>
            <a:r>
              <a:rPr lang="cs-CZ" sz="2400" dirty="0">
                <a:latin typeface="Abadi" panose="020B0604020104020204" pitchFamily="34" charset="0"/>
                <a:cs typeface="Arial" pitchFamily="34" charset="0"/>
              </a:rPr>
              <a:t>20% riziko demence u o. nad 80 r.</a:t>
            </a:r>
          </a:p>
          <a:p>
            <a:pPr marL="0" indent="0">
              <a:lnSpc>
                <a:spcPts val="2500"/>
              </a:lnSpc>
              <a:spcBef>
                <a:spcPts val="0"/>
              </a:spcBef>
              <a:buNone/>
            </a:pPr>
            <a:r>
              <a:rPr lang="cs-CZ" sz="2400" dirty="0">
                <a:latin typeface="Abadi" panose="020B0604020104020204" pitchFamily="34" charset="0"/>
                <a:cs typeface="Arial" pitchFamily="34" charset="0"/>
              </a:rPr>
              <a:t>50% riziko demence u o. nad 90 r.</a:t>
            </a:r>
          </a:p>
          <a:p>
            <a:pPr marL="0" indent="0">
              <a:lnSpc>
                <a:spcPts val="2500"/>
              </a:lnSpc>
              <a:spcBef>
                <a:spcPts val="0"/>
              </a:spcBef>
              <a:buNone/>
            </a:pPr>
            <a:r>
              <a:rPr lang="cs-CZ" sz="2400" dirty="0">
                <a:latin typeface="Abadi" panose="020B0604020104020204" pitchFamily="34" charset="0"/>
                <a:cs typeface="Arial" pitchFamily="34" charset="0"/>
              </a:rPr>
              <a:t> </a:t>
            </a:r>
          </a:p>
          <a:p>
            <a:pPr marL="0" indent="0">
              <a:lnSpc>
                <a:spcPts val="2500"/>
              </a:lnSpc>
              <a:spcBef>
                <a:spcPts val="0"/>
              </a:spcBef>
              <a:buFontTx/>
              <a:buChar char="-"/>
            </a:pPr>
            <a:r>
              <a:rPr lang="cs-CZ" sz="2400" dirty="0">
                <a:latin typeface="Abadi" panose="020B0604020104020204" pitchFamily="34" charset="0"/>
                <a:cs typeface="Arial" pitchFamily="34" charset="0"/>
              </a:rPr>
              <a:t> ve věku nad 65 let dochází každých 5 let ke </a:t>
            </a:r>
          </a:p>
          <a:p>
            <a:pPr marL="0" indent="0">
              <a:lnSpc>
                <a:spcPts val="2500"/>
              </a:lnSpc>
              <a:spcBef>
                <a:spcPts val="0"/>
              </a:spcBef>
              <a:buNone/>
            </a:pPr>
            <a:r>
              <a:rPr lang="cs-CZ" sz="2400" dirty="0">
                <a:latin typeface="Abadi" panose="020B0604020104020204" pitchFamily="34" charset="0"/>
                <a:cs typeface="Arial" pitchFamily="34" charset="0"/>
              </a:rPr>
              <a:t>  zdvojnásobení případů</a:t>
            </a:r>
          </a:p>
          <a:p>
            <a:pPr marL="0" indent="0">
              <a:lnSpc>
                <a:spcPts val="2500"/>
              </a:lnSpc>
              <a:spcBef>
                <a:spcPts val="0"/>
              </a:spcBef>
              <a:buNone/>
            </a:pPr>
            <a:endParaRPr lang="cs-CZ" sz="2400" dirty="0">
              <a:latin typeface="Abadi" panose="020B0604020104020204" pitchFamily="34" charset="0"/>
              <a:cs typeface="Arial" pitchFamily="34"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77078" y="1213985"/>
            <a:ext cx="9937102" cy="4525963"/>
          </a:xfrm>
        </p:spPr>
        <p:txBody>
          <a:bodyPr>
            <a:noAutofit/>
          </a:bodyPr>
          <a:lstStyle/>
          <a:p>
            <a:pPr marL="457200" indent="-457200">
              <a:lnSpc>
                <a:spcPts val="2500"/>
              </a:lnSpc>
              <a:spcBef>
                <a:spcPts val="0"/>
              </a:spcBef>
              <a:buFont typeface="+mj-lt"/>
              <a:buAutoNum type="arabicParenR"/>
            </a:pPr>
            <a:r>
              <a:rPr lang="cs-CZ" dirty="0">
                <a:latin typeface="Abadi" panose="020B0604020104020204" pitchFamily="34" charset="0"/>
                <a:cs typeface="Arial" pitchFamily="34" charset="0"/>
              </a:rPr>
              <a:t>Primárně degenerativní demence</a:t>
            </a:r>
          </a:p>
          <a:p>
            <a:pPr marL="0" indent="0">
              <a:lnSpc>
                <a:spcPts val="2500"/>
              </a:lnSpc>
              <a:spcBef>
                <a:spcPts val="0"/>
              </a:spcBef>
              <a:buNone/>
            </a:pPr>
            <a:r>
              <a:rPr lang="cs-CZ" dirty="0">
                <a:latin typeface="Abadi" panose="020B0604020104020204" pitchFamily="34" charset="0"/>
                <a:cs typeface="Arial" pitchFamily="34" charset="0"/>
              </a:rPr>
              <a:t>	- Alzheimerova (60% všech demencí) AN</a:t>
            </a:r>
          </a:p>
          <a:p>
            <a:pPr marL="0" indent="0">
              <a:lnSpc>
                <a:spcPts val="2500"/>
              </a:lnSpc>
              <a:spcBef>
                <a:spcPts val="0"/>
              </a:spcBef>
              <a:buNone/>
            </a:pPr>
            <a:r>
              <a:rPr lang="cs-CZ" dirty="0">
                <a:latin typeface="Abadi" panose="020B0604020104020204" pitchFamily="34" charset="0"/>
                <a:cs typeface="Arial" pitchFamily="34" charset="0"/>
              </a:rPr>
              <a:t>	- </a:t>
            </a:r>
            <a:r>
              <a:rPr lang="cs-CZ" dirty="0" err="1">
                <a:latin typeface="Abadi" panose="020B0604020104020204" pitchFamily="34" charset="0"/>
                <a:cs typeface="Arial" pitchFamily="34" charset="0"/>
              </a:rPr>
              <a:t>D.s</a:t>
            </a:r>
            <a:r>
              <a:rPr lang="cs-CZ" dirty="0">
                <a:latin typeface="Abadi" panose="020B0604020104020204" pitchFamily="34" charset="0"/>
                <a:cs typeface="Arial" pitchFamily="34" charset="0"/>
              </a:rPr>
              <a:t> </a:t>
            </a:r>
            <a:r>
              <a:rPr lang="cs-CZ" dirty="0" err="1">
                <a:latin typeface="Abadi" panose="020B0604020104020204" pitchFamily="34" charset="0"/>
                <a:cs typeface="Arial" pitchFamily="34" charset="0"/>
              </a:rPr>
              <a:t>Lewyho</a:t>
            </a:r>
            <a:r>
              <a:rPr lang="cs-CZ" dirty="0">
                <a:latin typeface="Abadi" panose="020B0604020104020204" pitchFamily="34" charset="0"/>
                <a:cs typeface="Arial" pitchFamily="34" charset="0"/>
              </a:rPr>
              <a:t> tělísky</a:t>
            </a:r>
          </a:p>
          <a:p>
            <a:pPr marL="0" indent="0">
              <a:lnSpc>
                <a:spcPts val="2500"/>
              </a:lnSpc>
              <a:spcBef>
                <a:spcPts val="0"/>
              </a:spcBef>
              <a:buNone/>
            </a:pPr>
            <a:r>
              <a:rPr lang="cs-CZ" dirty="0">
                <a:latin typeface="Abadi" panose="020B0604020104020204" pitchFamily="34" charset="0"/>
                <a:cs typeface="Arial" pitchFamily="34" charset="0"/>
              </a:rPr>
              <a:t>	- </a:t>
            </a:r>
            <a:r>
              <a:rPr lang="cs-CZ" dirty="0" err="1">
                <a:latin typeface="Abadi" panose="020B0604020104020204" pitchFamily="34" charset="0"/>
                <a:cs typeface="Arial" pitchFamily="34" charset="0"/>
              </a:rPr>
              <a:t>Frontotemporální</a:t>
            </a:r>
            <a:r>
              <a:rPr lang="cs-CZ" dirty="0">
                <a:latin typeface="Abadi" panose="020B0604020104020204" pitchFamily="34" charset="0"/>
                <a:cs typeface="Arial" pitchFamily="34" charset="0"/>
              </a:rPr>
              <a:t> </a:t>
            </a:r>
            <a:r>
              <a:rPr lang="cs-CZ" dirty="0" err="1">
                <a:latin typeface="Abadi" panose="020B0604020104020204" pitchFamily="34" charset="0"/>
                <a:cs typeface="Arial" pitchFamily="34" charset="0"/>
              </a:rPr>
              <a:t>d</a:t>
            </a:r>
            <a:r>
              <a:rPr lang="cs-CZ" dirty="0">
                <a:latin typeface="Abadi" panose="020B0604020104020204" pitchFamily="34" charset="0"/>
                <a:cs typeface="Arial" pitchFamily="34" charset="0"/>
              </a:rPr>
              <a:t>.</a:t>
            </a:r>
          </a:p>
          <a:p>
            <a:pPr marL="457200" indent="-457200">
              <a:lnSpc>
                <a:spcPts val="2500"/>
              </a:lnSpc>
              <a:spcBef>
                <a:spcPts val="0"/>
              </a:spcBef>
              <a:buNone/>
            </a:pPr>
            <a:r>
              <a:rPr lang="cs-CZ" dirty="0">
                <a:latin typeface="Abadi" panose="020B0604020104020204" pitchFamily="34" charset="0"/>
                <a:cs typeface="Arial" pitchFamily="34" charset="0"/>
              </a:rPr>
              <a:t>2)	Sekundární demence &gt; 70 skupin</a:t>
            </a:r>
          </a:p>
          <a:p>
            <a:pPr marL="0" indent="0">
              <a:lnSpc>
                <a:spcPts val="2500"/>
              </a:lnSpc>
              <a:spcBef>
                <a:spcPts val="0"/>
              </a:spcBef>
              <a:buNone/>
            </a:pPr>
            <a:r>
              <a:rPr lang="cs-CZ" dirty="0">
                <a:latin typeface="Abadi" panose="020B0604020104020204" pitchFamily="34" charset="0"/>
                <a:cs typeface="Arial" pitchFamily="34" charset="0"/>
              </a:rPr>
              <a:t>	- vaskulární (20% všech demencí) </a:t>
            </a:r>
            <a:r>
              <a:rPr lang="cs-CZ" dirty="0" err="1">
                <a:latin typeface="Abadi" panose="020B0604020104020204" pitchFamily="34" charset="0"/>
                <a:cs typeface="Arial" pitchFamily="34" charset="0"/>
              </a:rPr>
              <a:t>VaD</a:t>
            </a:r>
            <a:endParaRPr lang="cs-CZ" dirty="0">
              <a:latin typeface="Abadi" panose="020B0604020104020204" pitchFamily="34" charset="0"/>
              <a:cs typeface="Arial" pitchFamily="34" charset="0"/>
            </a:endParaRPr>
          </a:p>
          <a:p>
            <a:pPr marL="0" lvl="2" indent="0">
              <a:lnSpc>
                <a:spcPts val="2500"/>
              </a:lnSpc>
              <a:spcBef>
                <a:spcPts val="0"/>
              </a:spcBef>
              <a:buNone/>
            </a:pPr>
            <a:r>
              <a:rPr lang="cs-CZ" sz="1400" dirty="0">
                <a:latin typeface="Abadi" panose="020B0604020104020204" pitchFamily="34" charset="0"/>
                <a:cs typeface="Arial" pitchFamily="34" charset="0"/>
              </a:rPr>
              <a:t>		- </a:t>
            </a:r>
            <a:r>
              <a:rPr lang="cs-CZ" sz="1400" dirty="0" err="1">
                <a:latin typeface="Abadi" panose="020B0604020104020204" pitchFamily="34" charset="0"/>
                <a:cs typeface="Arial" pitchFamily="34" charset="0"/>
              </a:rPr>
              <a:t>multiinfarktová</a:t>
            </a:r>
            <a:endParaRPr lang="cs-CZ" sz="1400" dirty="0">
              <a:latin typeface="Abadi" panose="020B0604020104020204" pitchFamily="34" charset="0"/>
              <a:cs typeface="Arial" pitchFamily="34" charset="0"/>
            </a:endParaRPr>
          </a:p>
          <a:p>
            <a:pPr marL="0" lvl="2" indent="0">
              <a:lnSpc>
                <a:spcPts val="2500"/>
              </a:lnSpc>
              <a:spcBef>
                <a:spcPts val="0"/>
              </a:spcBef>
              <a:buNone/>
            </a:pPr>
            <a:r>
              <a:rPr lang="cs-CZ" sz="1400" dirty="0">
                <a:latin typeface="Abadi" panose="020B0604020104020204" pitchFamily="34" charset="0"/>
                <a:cs typeface="Arial" pitchFamily="34" charset="0"/>
              </a:rPr>
              <a:t>		- </a:t>
            </a:r>
            <a:r>
              <a:rPr lang="cs-CZ" sz="1400" dirty="0" err="1">
                <a:latin typeface="Abadi" panose="020B0604020104020204" pitchFamily="34" charset="0"/>
                <a:cs typeface="Arial" pitchFamily="34" charset="0"/>
              </a:rPr>
              <a:t>mikroangiopatická</a:t>
            </a:r>
            <a:endParaRPr lang="cs-CZ" sz="1400" dirty="0">
              <a:latin typeface="Abadi" panose="020B0604020104020204" pitchFamily="34" charset="0"/>
              <a:cs typeface="Arial" pitchFamily="34" charset="0"/>
            </a:endParaRPr>
          </a:p>
          <a:p>
            <a:pPr marL="0" indent="0">
              <a:lnSpc>
                <a:spcPts val="2500"/>
              </a:lnSpc>
              <a:spcBef>
                <a:spcPts val="0"/>
              </a:spcBef>
              <a:buNone/>
            </a:pPr>
            <a:r>
              <a:rPr lang="cs-CZ" dirty="0">
                <a:latin typeface="Abadi" panose="020B0604020104020204" pitchFamily="34" charset="0"/>
                <a:cs typeface="Arial" pitchFamily="34" charset="0"/>
              </a:rPr>
              <a:t>	- metabolické, toxické, při </a:t>
            </a:r>
            <a:r>
              <a:rPr lang="cs-CZ" dirty="0" err="1">
                <a:latin typeface="Abadi" panose="020B0604020104020204" pitchFamily="34" charset="0"/>
                <a:cs typeface="Arial" pitchFamily="34" charset="0"/>
              </a:rPr>
              <a:t>Parkins</a:t>
            </a:r>
            <a:r>
              <a:rPr lang="cs-CZ" dirty="0">
                <a:latin typeface="Abadi" panose="020B0604020104020204" pitchFamily="34" charset="0"/>
                <a:cs typeface="Arial" pitchFamily="34" charset="0"/>
              </a:rPr>
              <a:t>. chorobě, </a:t>
            </a:r>
            <a:r>
              <a:rPr lang="cs-CZ" dirty="0" err="1">
                <a:latin typeface="Abadi" panose="020B0604020104020204" pitchFamily="34" charset="0"/>
                <a:cs typeface="Arial" pitchFamily="34" charset="0"/>
              </a:rPr>
              <a:t>Huntingt</a:t>
            </a:r>
            <a:r>
              <a:rPr lang="cs-CZ" dirty="0">
                <a:latin typeface="Abadi" panose="020B0604020104020204" pitchFamily="34" charset="0"/>
                <a:cs typeface="Arial" pitchFamily="34" charset="0"/>
              </a:rPr>
              <a:t>. chorobě, traumatické, při nádorech CNS, </a:t>
            </a:r>
            <a:r>
              <a:rPr lang="cs-CZ" dirty="0" err="1">
                <a:latin typeface="Abadi" panose="020B0604020104020204" pitchFamily="34" charset="0"/>
                <a:cs typeface="Arial" pitchFamily="34" charset="0"/>
              </a:rPr>
              <a:t>normotensním</a:t>
            </a:r>
            <a:r>
              <a:rPr lang="cs-CZ" dirty="0">
                <a:latin typeface="Abadi" panose="020B0604020104020204" pitchFamily="34" charset="0"/>
                <a:cs typeface="Arial" pitchFamily="34" charset="0"/>
              </a:rPr>
              <a:t> hydrocefalu, při infekcích (HIV, lues)</a:t>
            </a:r>
          </a:p>
          <a:p>
            <a:pPr marL="457200" indent="-457200">
              <a:lnSpc>
                <a:spcPts val="2500"/>
              </a:lnSpc>
              <a:spcBef>
                <a:spcPts val="0"/>
              </a:spcBef>
              <a:buNone/>
            </a:pPr>
            <a:r>
              <a:rPr lang="cs-CZ" dirty="0">
                <a:latin typeface="Abadi" panose="020B0604020104020204" pitchFamily="34" charset="0"/>
                <a:cs typeface="Arial" pitchFamily="34" charset="0"/>
              </a:rPr>
              <a:t>3)	Smíšené</a:t>
            </a:r>
          </a:p>
          <a:p>
            <a:pPr marL="0" indent="0">
              <a:lnSpc>
                <a:spcPts val="2500"/>
              </a:lnSpc>
              <a:spcBef>
                <a:spcPts val="0"/>
              </a:spcBef>
              <a:buNone/>
            </a:pPr>
            <a:r>
              <a:rPr lang="cs-CZ" dirty="0">
                <a:latin typeface="Abadi" panose="020B0604020104020204" pitchFamily="34" charset="0"/>
                <a:cs typeface="Arial" pitchFamily="34" charset="0"/>
              </a:rPr>
              <a:t>	- AD/</a:t>
            </a:r>
            <a:r>
              <a:rPr lang="cs-CZ" dirty="0" err="1">
                <a:latin typeface="Abadi" panose="020B0604020104020204" pitchFamily="34" charset="0"/>
                <a:cs typeface="Arial" pitchFamily="34" charset="0"/>
              </a:rPr>
              <a:t>VaD</a:t>
            </a:r>
            <a:endParaRPr lang="cs-CZ" dirty="0">
              <a:latin typeface="Abadi" panose="020B0604020104020204" pitchFamily="34" charset="0"/>
              <a:cs typeface="Arial" pitchFamily="34" charset="0"/>
            </a:endParaRPr>
          </a:p>
          <a:p>
            <a:pPr marL="0" indent="0">
              <a:lnSpc>
                <a:spcPts val="2500"/>
              </a:lnSpc>
              <a:spcBef>
                <a:spcPts val="0"/>
              </a:spcBef>
              <a:buNone/>
            </a:pPr>
            <a:r>
              <a:rPr lang="cs-CZ" dirty="0">
                <a:latin typeface="Abadi" panose="020B0604020104020204" pitchFamily="34" charset="0"/>
                <a:cs typeface="Arial" pitchFamily="34" charset="0"/>
              </a:rPr>
              <a:t>	- AD/ jiná prim. </a:t>
            </a:r>
            <a:r>
              <a:rPr lang="cs-CZ" dirty="0" err="1">
                <a:latin typeface="Abadi" panose="020B0604020104020204" pitchFamily="34" charset="0"/>
                <a:cs typeface="Arial" pitchFamily="34" charset="0"/>
              </a:rPr>
              <a:t>deg</a:t>
            </a:r>
            <a:r>
              <a:rPr lang="cs-CZ" dirty="0">
                <a:latin typeface="Abadi" panose="020B0604020104020204" pitchFamily="34" charset="0"/>
                <a:cs typeface="Arial" pitchFamily="34" charset="0"/>
              </a:rPr>
              <a:t>. </a:t>
            </a:r>
            <a:r>
              <a:rPr lang="cs-CZ" dirty="0" err="1">
                <a:latin typeface="Abadi" panose="020B0604020104020204" pitchFamily="34" charset="0"/>
                <a:cs typeface="Arial" pitchFamily="34" charset="0"/>
              </a:rPr>
              <a:t>d</a:t>
            </a:r>
            <a:r>
              <a:rPr lang="cs-CZ" dirty="0">
                <a:latin typeface="Abadi" panose="020B0604020104020204" pitchFamily="34" charset="0"/>
                <a:cs typeface="Arial" pitchFamily="34" charset="0"/>
              </a:rPr>
              <a:t>.</a:t>
            </a:r>
          </a:p>
          <a:p>
            <a:pPr marL="0" indent="0">
              <a:lnSpc>
                <a:spcPts val="2500"/>
              </a:lnSpc>
              <a:spcBef>
                <a:spcPts val="0"/>
              </a:spcBef>
              <a:buNone/>
            </a:pPr>
            <a:r>
              <a:rPr lang="cs-CZ" dirty="0">
                <a:latin typeface="Abadi" panose="020B0604020104020204" pitchFamily="34" charset="0"/>
                <a:cs typeface="Arial" pitchFamily="34" charset="0"/>
              </a:rPr>
              <a:t>	- ostatní smíšené</a:t>
            </a:r>
          </a:p>
          <a:p>
            <a:pPr marL="0" indent="0">
              <a:lnSpc>
                <a:spcPts val="2500"/>
              </a:lnSpc>
              <a:spcBef>
                <a:spcPts val="0"/>
              </a:spcBef>
              <a:buNone/>
            </a:pPr>
            <a:endParaRPr lang="cs-CZ" dirty="0">
              <a:latin typeface="Abadi" panose="020B0604020104020204" pitchFamily="34" charset="0"/>
              <a:cs typeface="Arial" pitchFamily="34" charset="0"/>
            </a:endParaRPr>
          </a:p>
        </p:txBody>
      </p:sp>
      <p:sp>
        <p:nvSpPr>
          <p:cNvPr id="4" name="Nadpis 1"/>
          <p:cNvSpPr>
            <a:spLocks noGrp="1"/>
          </p:cNvSpPr>
          <p:nvPr>
            <p:ph type="title"/>
          </p:nvPr>
        </p:nvSpPr>
        <p:spPr>
          <a:xfrm>
            <a:off x="1981200" y="274638"/>
            <a:ext cx="8229600" cy="1143000"/>
          </a:xfrm>
        </p:spPr>
        <p:txBody>
          <a:bodyPr>
            <a:normAutofit/>
          </a:bodyPr>
          <a:lstStyle/>
          <a:p>
            <a:pPr algn="l"/>
            <a:r>
              <a:rPr lang="cs-CZ" b="1" dirty="0">
                <a:latin typeface="Abadi" panose="020B0604020104020204" pitchFamily="34" charset="0"/>
                <a:cs typeface="Arial" pitchFamily="34" charset="0"/>
              </a:rPr>
              <a:t>Demence</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řidlic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TM04033929[[fn=Břidlice]]</Template>
  <TotalTime>264</TotalTime>
  <Words>9098</Words>
  <Application>Microsoft Office PowerPoint</Application>
  <PresentationFormat>Širokoúhlá obrazovka</PresentationFormat>
  <Paragraphs>1380</Paragraphs>
  <Slides>148</Slides>
  <Notes>22</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148</vt:i4>
      </vt:variant>
    </vt:vector>
  </HeadingPairs>
  <TitlesOfParts>
    <vt:vector size="156" baseType="lpstr">
      <vt:lpstr>Abadi</vt:lpstr>
      <vt:lpstr>Arial</vt:lpstr>
      <vt:lpstr>Calibri</vt:lpstr>
      <vt:lpstr>Calisto MT</vt:lpstr>
      <vt:lpstr>Times New Roman</vt:lpstr>
      <vt:lpstr>Wingdings</vt:lpstr>
      <vt:lpstr>Wingdings 2</vt:lpstr>
      <vt:lpstr>Břidlice</vt:lpstr>
      <vt:lpstr>Psychiatrie 21/22</vt:lpstr>
      <vt:lpstr>Zdraví (dle SZO-WHO)</vt:lpstr>
      <vt:lpstr>Prezentace aplikace PowerPoint</vt:lpstr>
      <vt:lpstr>Duševní porucha</vt:lpstr>
      <vt:lpstr>Duševní zdraví, duševní porucha</vt:lpstr>
      <vt:lpstr>Psychiatrie</vt:lpstr>
      <vt:lpstr>Péče o duševně nemocné v ČR</vt:lpstr>
      <vt:lpstr>Prezentace aplikace PowerPoint</vt:lpstr>
      <vt:lpstr>Sociální psychiatrie</vt:lpstr>
      <vt:lpstr>Historie</vt:lpstr>
      <vt:lpstr>Prezentace aplikace PowerPoint</vt:lpstr>
      <vt:lpstr>Hippokrates (460 – 370 př. n . l.)</vt:lpstr>
      <vt:lpstr>Středověk</vt:lpstr>
      <vt:lpstr>Novověk</vt:lpstr>
      <vt:lpstr>Novověk</vt:lpstr>
      <vt:lpstr>Sigmund Freud (1856 – 1939)</vt:lpstr>
      <vt:lpstr>Nobelova cena za medicínu</vt:lpstr>
      <vt:lpstr>20. století</vt:lpstr>
      <vt:lpstr>20. století</vt:lpstr>
      <vt:lpstr>Aspekty vzniku duševních poruch</vt:lpstr>
      <vt:lpstr>Aspekty vzniku duševních poruch</vt:lpstr>
      <vt:lpstr>Psychosociální aspekty vzniku duševních nemocí</vt:lpstr>
      <vt:lpstr>Psychosociální aspekty vzniku duševních nemocí</vt:lpstr>
      <vt:lpstr>Psychosociální aspekty vzniku duševních nemocí</vt:lpstr>
      <vt:lpstr>Prezentace aplikace PowerPoint</vt:lpstr>
      <vt:lpstr>Prezentace aplikace PowerPoint</vt:lpstr>
      <vt:lpstr>Prezentace aplikace PowerPoint</vt:lpstr>
      <vt:lpstr>Prezentace aplikace PowerPoint</vt:lpstr>
      <vt:lpstr>Psychiatrické vyšetření</vt:lpstr>
      <vt:lpstr>Psychiatrické vyšetření</vt:lpstr>
      <vt:lpstr>Psychiatrické vyšetření</vt:lpstr>
      <vt:lpstr>Psychiatrické vyšetření</vt:lpstr>
      <vt:lpstr>Psychiatrické vyšetření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Rozdělení emocí</vt:lpstr>
      <vt:lpstr>Rozdělení emocí</vt:lpstr>
      <vt:lpstr>Patický afekt – má důležitý forenzní význam</vt:lpstr>
      <vt:lpstr>Rozdělení emocí</vt:lpstr>
      <vt:lpstr>Rozdělení emocí</vt:lpstr>
      <vt:lpstr>Rozdělení emocí</vt:lpstr>
      <vt:lpstr>Rozdělení emocí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Akutní neklid a agitovanost</vt:lpstr>
      <vt:lpstr>Akutní neklid a agitovanost</vt:lpstr>
      <vt:lpstr>Akutní neklid a agitovanost</vt:lpstr>
      <vt:lpstr>Akutní neklid a agitovanost</vt:lpstr>
      <vt:lpstr>Agitovaný pacient</vt:lpstr>
      <vt:lpstr>Porucha osobnosti</vt:lpstr>
      <vt:lpstr>Prezentace aplikace PowerPoint</vt:lpstr>
      <vt:lpstr>Osobnost</vt:lpstr>
      <vt:lpstr>Osobnost</vt:lpstr>
      <vt:lpstr>Poruchy osobnosti = psychopatie</vt:lpstr>
      <vt:lpstr>Problémy klasifikace poruch osobnosti</vt:lpstr>
      <vt:lpstr>Problémy klasifikace poruch osobnosti</vt:lpstr>
      <vt:lpstr>Epidemiologie poruch osobnosti</vt:lpstr>
      <vt:lpstr>Epidemiologie poruch osobnosti</vt:lpstr>
      <vt:lpstr>Prezentace aplikace PowerPoint</vt:lpstr>
      <vt:lpstr>Diagnostika poruch osobnosti</vt:lpstr>
      <vt:lpstr>Prezentace aplikace PowerPoint</vt:lpstr>
      <vt:lpstr>Paranoidní porucha osobnosti</vt:lpstr>
      <vt:lpstr>Schizoidní porucha osobnosti</vt:lpstr>
      <vt:lpstr>Schizotypální porucha osobnosti</vt:lpstr>
      <vt:lpstr>Antisociální (DSM-IV), disociační (MKN-10) porucha osobnosti</vt:lpstr>
      <vt:lpstr>Hraniční porucha osobnosti</vt:lpstr>
      <vt:lpstr>Histriónská porucha osobnosti</vt:lpstr>
      <vt:lpstr>Narcistická porucha osobnosti</vt:lpstr>
      <vt:lpstr>Vyhýbavá porucha osobnosti (DSM - IV) Anxiózní porucha osobnosti (MKN – 10)</vt:lpstr>
      <vt:lpstr>Závislá porucha osobnosti</vt:lpstr>
      <vt:lpstr>Obsedantně-kompulsivní porucha osobnosti (DSM - IV) Anankastická porucha osobnosti (MKN - 10)</vt:lpstr>
      <vt:lpstr>Pasivně agresivní (negativistická) porucha osobnosti</vt:lpstr>
      <vt:lpstr>Schizofrenie</vt:lpstr>
      <vt:lpstr>Symptomy u schizofrenie</vt:lpstr>
      <vt:lpstr>Symptomy u schizofrenie</vt:lpstr>
      <vt:lpstr>Symptomy u schizofrenie</vt:lpstr>
      <vt:lpstr>Symptomy u schizofrenie</vt:lpstr>
      <vt:lpstr>Symptomy u schizofrenie</vt:lpstr>
      <vt:lpstr>Schizofrenie</vt:lpstr>
      <vt:lpstr>Schizofrenie</vt:lpstr>
      <vt:lpstr>Schizofrenie</vt:lpstr>
      <vt:lpstr>Schizofrenie</vt:lpstr>
      <vt:lpstr>Schizofrenie</vt:lpstr>
      <vt:lpstr>Demence</vt:lpstr>
      <vt:lpstr>Demence</vt:lpstr>
      <vt:lpstr>Obecná kritéria demence</vt:lpstr>
      <vt:lpstr>Demence</vt:lpstr>
      <vt:lpstr>Demence</vt:lpstr>
      <vt:lpstr>Demografie, epidemiologie</vt:lpstr>
      <vt:lpstr>Prezentace aplikace PowerPoint</vt:lpstr>
      <vt:lpstr>Demence</vt:lpstr>
      <vt:lpstr>Prezentace aplikace PowerPoint</vt:lpstr>
      <vt:lpstr>Alzheimerova nemoc (AN)</vt:lpstr>
      <vt:lpstr>Prezentace aplikace PowerPoint</vt:lpstr>
      <vt:lpstr>Poruchy paměti u AN</vt:lpstr>
      <vt:lpstr>Aktivity denního života u AN</vt:lpstr>
      <vt:lpstr>Aktivity denního života u AN</vt:lpstr>
      <vt:lpstr>Rizikové faktory pro rozvoj AN</vt:lpstr>
      <vt:lpstr>Prezentace aplikace PowerPoint</vt:lpstr>
      <vt:lpstr>Prezentace aplikace PowerPoint</vt:lpstr>
      <vt:lpstr>Prezentace aplikace PowerPoint</vt:lpstr>
      <vt:lpstr>Prezentace aplikace PowerPoint</vt:lpstr>
      <vt:lpstr>Závislost</vt:lpstr>
      <vt:lpstr>Závislost  MKN -10.revize</vt:lpstr>
      <vt:lpstr>Závislost  MKN- 10. revize</vt:lpstr>
      <vt:lpstr>Závislost  MKN- 10. revize</vt:lpstr>
      <vt:lpstr>Závislost</vt:lpstr>
      <vt:lpstr>Závislost</vt:lpstr>
      <vt:lpstr>Závislost</vt:lpstr>
      <vt:lpstr>Závislost</vt:lpstr>
      <vt:lpstr>Prezentace aplikace PowerPoint</vt:lpstr>
      <vt:lpstr>Prezentace aplikace PowerPoint</vt:lpstr>
      <vt:lpstr>Závislost</vt:lpstr>
      <vt:lpstr>Závislost v ČR</vt:lpstr>
      <vt:lpstr>Závislost</vt:lpstr>
      <vt:lpstr>Závislost</vt:lpstr>
      <vt:lpstr>Závislost na alkoholu v ČR</vt:lpstr>
      <vt:lpstr>Duševní poruchy a poruchy chování způsobené užíváním psychoaktivních látek   F10.X – F19.X</vt:lpstr>
      <vt:lpstr>Možnosti intervence u uživatelů NL</vt:lpstr>
      <vt:lpstr>Mentální retardace</vt:lpstr>
      <vt:lpstr>Mentální retardace</vt:lpstr>
      <vt:lpstr>Mentální retardace</vt:lpstr>
      <vt:lpstr>Mentální retardace</vt:lpstr>
      <vt:lpstr>Specifické vývojové poruchy</vt:lpstr>
      <vt:lpstr>Specifické vývojové poruchy</vt:lpstr>
      <vt:lpstr>Specifické vývojové poruchy</vt:lpstr>
      <vt:lpstr>Specifické vývojové poruchy</vt:lpstr>
      <vt:lpstr>Specifické vývojové poruchy</vt:lpstr>
      <vt:lpstr>Pervazivní vývojové poruchy (PAS)</vt:lpstr>
      <vt:lpstr>Pervazivní vývojové poruchy (PAS)</vt:lpstr>
      <vt:lpstr>Pervazivní vývojové poruchy (PAS)</vt:lpstr>
      <vt:lpstr>Pervazivní vývojové poruchy (PAS)</vt:lpstr>
      <vt:lpstr>Poruchy chování a emocí s obvyklým nástupem v dětství</vt:lpstr>
      <vt:lpstr>Poruchy chování a emocí s obvyklým nástupem v dětství</vt:lpstr>
      <vt:lpstr>Poruchy chování a emocí s obvyklým nástupem v dětství a dospívání</vt:lpstr>
      <vt:lpstr>Poruchy chování a emocí s obvyklým nástupem v dětství a dospívání</vt:lpstr>
      <vt:lpstr>Poruchy chování a emocí s obvyklým nástupem v dětství a dospívání</vt:lpstr>
      <vt:lpstr>Právní postavení duševně nemocných</vt:lpstr>
      <vt:lpstr>Fyzické omezení osobní svobody a volnosti</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Psychiatrie</dc:title>
  <dc:creator>amethar@gmail.com</dc:creator>
  <cp:lastModifiedBy>amethar@gmail.com</cp:lastModifiedBy>
  <cp:revision>12</cp:revision>
  <dcterms:created xsi:type="dcterms:W3CDTF">2021-12-01T16:21:36Z</dcterms:created>
  <dcterms:modified xsi:type="dcterms:W3CDTF">2021-12-03T13:12:04Z</dcterms:modified>
</cp:coreProperties>
</file>