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kolaj Handzlik" initials="MH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AE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230" y="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9664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908A-F198-4BC7-AE27-FDF76A22323E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EDE8-9544-454B-B3F1-CD184E4D3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870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908A-F198-4BC7-AE27-FDF76A22323E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EDE8-9544-454B-B3F1-CD184E4D3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684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908A-F198-4BC7-AE27-FDF76A22323E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EDE8-9544-454B-B3F1-CD184E4D3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855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908A-F198-4BC7-AE27-FDF76A22323E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EDE8-9544-454B-B3F1-CD184E4D3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094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908A-F198-4BC7-AE27-FDF76A22323E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EDE8-9544-454B-B3F1-CD184E4D3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526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908A-F198-4BC7-AE27-FDF76A22323E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EDE8-9544-454B-B3F1-CD184E4D3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123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908A-F198-4BC7-AE27-FDF76A22323E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EDE8-9544-454B-B3F1-CD184E4D3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007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908A-F198-4BC7-AE27-FDF76A22323E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EDE8-9544-454B-B3F1-CD184E4D3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566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908A-F198-4BC7-AE27-FDF76A22323E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EDE8-9544-454B-B3F1-CD184E4D3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521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E908A-F198-4BC7-AE27-FDF76A22323E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EEDE8-9544-454B-B3F1-CD184E4D3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970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E908A-F198-4BC7-AE27-FDF76A22323E}" type="datetimeFigureOut">
              <a:rPr lang="en-GB" smtClean="0"/>
              <a:t>30/01/2020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AEEDE8-9544-454B-B3F1-CD184E4D36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91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hyperlink" Target="http://www.ecdc.europa.eu/en/novel-coronavirus-china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 txBox="1">
            <a:spLocks/>
          </p:cNvSpPr>
          <p:nvPr/>
        </p:nvSpPr>
        <p:spPr>
          <a:xfrm>
            <a:off x="719291" y="6268355"/>
            <a:ext cx="3335874" cy="52389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 dirty="0">
                <a:solidFill>
                  <a:schemeClr val="tx2"/>
                </a:solidFill>
                <a:hlinkClick r:id="rId2"/>
              </a:rPr>
              <a:t>www.szu.cz/tema/prevence/2019ncov vwww.ecdc.europa.eu/</a:t>
            </a:r>
            <a:r>
              <a:rPr lang="en-GB" sz="1100" dirty="0" err="1">
                <a:solidFill>
                  <a:schemeClr val="tx2"/>
                </a:solidFill>
                <a:hlinkClick r:id="rId2"/>
              </a:rPr>
              <a:t>en</a:t>
            </a:r>
            <a:r>
              <a:rPr lang="en-GB" sz="1100" dirty="0">
                <a:solidFill>
                  <a:schemeClr val="tx2"/>
                </a:solidFill>
                <a:hlinkClick r:id="rId2"/>
              </a:rPr>
              <a:t>/novel-coronavirus-china</a:t>
            </a:r>
            <a:endParaRPr lang="en-GB" sz="11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408684" y="1211182"/>
            <a:ext cx="3131733" cy="54280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>
                <a:solidFill>
                  <a:srgbClr val="69AE23"/>
                </a:solidFill>
                <a:latin typeface="+mn-lt"/>
              </a:rPr>
              <a:t>Cestovatelé z oblasti </a:t>
            </a:r>
            <a:br>
              <a:rPr lang="cs-CZ" sz="1800" b="1" dirty="0">
                <a:solidFill>
                  <a:srgbClr val="69AE23"/>
                </a:solidFill>
                <a:latin typeface="+mn-lt"/>
              </a:rPr>
            </a:br>
            <a:r>
              <a:rPr lang="en-GB" sz="1800" b="1" dirty="0">
                <a:solidFill>
                  <a:srgbClr val="69AE23"/>
                </a:solidFill>
                <a:latin typeface="+mn-lt"/>
              </a:rPr>
              <a:t>Wu</a:t>
            </a:r>
            <a:r>
              <a:rPr lang="cs-CZ" sz="1800" b="1" dirty="0">
                <a:solidFill>
                  <a:srgbClr val="69AE23"/>
                </a:solidFill>
                <a:latin typeface="+mn-lt"/>
              </a:rPr>
              <a:t>c</a:t>
            </a:r>
            <a:r>
              <a:rPr lang="en-GB" sz="1800" b="1" dirty="0" err="1">
                <a:solidFill>
                  <a:srgbClr val="69AE23"/>
                </a:solidFill>
                <a:latin typeface="+mn-lt"/>
              </a:rPr>
              <a:t>han</a:t>
            </a:r>
            <a:r>
              <a:rPr lang="en-GB" sz="1800" b="1" dirty="0">
                <a:solidFill>
                  <a:srgbClr val="69AE23"/>
                </a:solidFill>
                <a:latin typeface="+mn-lt"/>
              </a:rPr>
              <a:t>/</a:t>
            </a:r>
            <a:r>
              <a:rPr lang="cs-CZ" sz="1800" b="1" dirty="0">
                <a:solidFill>
                  <a:srgbClr val="69AE23"/>
                </a:solidFill>
                <a:latin typeface="+mn-lt"/>
              </a:rPr>
              <a:t>jiné postižené oblasti</a:t>
            </a:r>
            <a:endParaRPr lang="en-GB" sz="1800" b="1" dirty="0">
              <a:solidFill>
                <a:srgbClr val="69AE23"/>
              </a:solidFill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39583" y="1799321"/>
            <a:ext cx="329195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Pokud jste se nedávno vrátili z rizikové oblasti a do 14 dnů od návratu se u vás objevila horečka nad 38</a:t>
            </a:r>
            <a:r>
              <a:rPr lang="cs-CZ" dirty="0"/>
              <a:t>˚</a:t>
            </a:r>
            <a:r>
              <a:rPr lang="cs-CZ" sz="1400" dirty="0"/>
              <a:t>C, kašel nebo potíže s dýcháním, řiďte se těmito pokyny:</a:t>
            </a:r>
            <a:endParaRPr lang="en-GB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3240007" y="2928723"/>
            <a:ext cx="386564" cy="4362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69AE23"/>
                </a:solidFill>
              </a:rPr>
              <a:t>1.</a:t>
            </a:r>
          </a:p>
        </p:txBody>
      </p:sp>
      <p:sp>
        <p:nvSpPr>
          <p:cNvPr id="10" name="Rectangle 9"/>
          <p:cNvSpPr/>
          <p:nvPr/>
        </p:nvSpPr>
        <p:spPr>
          <a:xfrm>
            <a:off x="3591572" y="2903496"/>
            <a:ext cx="2802647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300" dirty="0"/>
              <a:t>Zůstaňte doma a nikam nechoďte. Vyhněte se kontaktu s ostatními  lidmi.</a:t>
            </a:r>
            <a:endParaRPr lang="pl-PL" sz="1300" dirty="0">
              <a:solidFill>
                <a:srgbClr val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91572" y="3641423"/>
            <a:ext cx="2877285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300" dirty="0"/>
              <a:t>Telefonicky kontaktujte svého ošetřujícího lékaře, případně zdravotnickou záchrannou službu nebo nejbližší zdravotnické zařízení </a:t>
            </a:r>
            <a:br>
              <a:rPr lang="cs-CZ" sz="1300" dirty="0"/>
            </a:br>
            <a:r>
              <a:rPr lang="cs-CZ" sz="1300" dirty="0"/>
              <a:t>a informujte je o svém zdravotní stavu </a:t>
            </a:r>
            <a:br>
              <a:rPr lang="cs-CZ" sz="1300" dirty="0"/>
            </a:br>
            <a:r>
              <a:rPr lang="cs-CZ" sz="1300" dirty="0"/>
              <a:t>a o pobytu v rizikové oblasti.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40007" y="3912344"/>
            <a:ext cx="386564" cy="4362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69AE23"/>
                </a:solidFill>
              </a:rPr>
              <a:t>2.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33007" y="5294957"/>
            <a:ext cx="386564" cy="4362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>
                <a:solidFill>
                  <a:srgbClr val="69AE23"/>
                </a:solidFill>
              </a:rPr>
              <a:t>3.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6954466" y="1211183"/>
            <a:ext cx="3101632" cy="5122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>
                <a:solidFill>
                  <a:srgbClr val="69AE23"/>
                </a:solidFill>
                <a:latin typeface="+mn-lt"/>
              </a:rPr>
              <a:t>Cestovatelé do oblasti </a:t>
            </a:r>
            <a:r>
              <a:rPr lang="en-GB" sz="1800" b="1" dirty="0">
                <a:solidFill>
                  <a:srgbClr val="69AE23"/>
                </a:solidFill>
                <a:latin typeface="+mn-lt"/>
              </a:rPr>
              <a:t>Wu</a:t>
            </a:r>
            <a:r>
              <a:rPr lang="cs-CZ" sz="1800" b="1" dirty="0">
                <a:solidFill>
                  <a:srgbClr val="69AE23"/>
                </a:solidFill>
                <a:latin typeface="+mn-lt"/>
              </a:rPr>
              <a:t>c</a:t>
            </a:r>
            <a:r>
              <a:rPr lang="en-GB" sz="1800" b="1" dirty="0" err="1">
                <a:solidFill>
                  <a:srgbClr val="69AE23"/>
                </a:solidFill>
                <a:latin typeface="+mn-lt"/>
              </a:rPr>
              <a:t>han</a:t>
            </a:r>
            <a:r>
              <a:rPr lang="en-GB" sz="1800" b="1" dirty="0">
                <a:solidFill>
                  <a:srgbClr val="69AE23"/>
                </a:solidFill>
                <a:latin typeface="+mn-lt"/>
              </a:rPr>
              <a:t>/</a:t>
            </a:r>
            <a:r>
              <a:rPr lang="cs-CZ" sz="1800" b="1" dirty="0">
                <a:solidFill>
                  <a:srgbClr val="69AE23"/>
                </a:solidFill>
                <a:latin typeface="Calibri" panose="020F0502020204030204" pitchFamily="34" charset="0"/>
              </a:rPr>
              <a:t>jiné postižené oblasti</a:t>
            </a:r>
            <a:endParaRPr lang="en-GB" sz="1800" b="1" dirty="0">
              <a:solidFill>
                <a:srgbClr val="69AE23"/>
              </a:solidFill>
              <a:latin typeface="Calibri" panose="020F0502020204030204" pitchFamily="34" charset="0"/>
            </a:endParaRPr>
          </a:p>
          <a:p>
            <a:endParaRPr lang="en-GB" sz="1800" b="1" dirty="0">
              <a:solidFill>
                <a:srgbClr val="69AE23"/>
              </a:solidFill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468521" y="2716116"/>
            <a:ext cx="213904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300" dirty="0"/>
              <a:t>Vyhněte se návštěvě trhů </a:t>
            </a:r>
            <a:br>
              <a:rPr lang="cs-CZ" sz="1300" dirty="0"/>
            </a:br>
            <a:r>
              <a:rPr lang="cs-CZ" sz="1300" dirty="0"/>
              <a:t>a míst, kde se manipuluje </a:t>
            </a:r>
            <a:br>
              <a:rPr lang="cs-CZ" sz="1300" dirty="0"/>
            </a:br>
            <a:r>
              <a:rPr lang="cs-CZ" sz="1300" dirty="0"/>
              <a:t>s živými nebo mrtvými zvířaty.</a:t>
            </a:r>
            <a:endParaRPr lang="en-GB" sz="1300" dirty="0"/>
          </a:p>
        </p:txBody>
      </p:sp>
      <p:sp>
        <p:nvSpPr>
          <p:cNvPr id="17" name="Rectangle 16"/>
          <p:cNvSpPr/>
          <p:nvPr/>
        </p:nvSpPr>
        <p:spPr>
          <a:xfrm>
            <a:off x="7468521" y="1861586"/>
            <a:ext cx="213904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300" dirty="0"/>
              <a:t>Vyhněte se kontaktu </a:t>
            </a:r>
            <a:br>
              <a:rPr lang="cs-CZ" sz="1300" dirty="0"/>
            </a:br>
            <a:r>
              <a:rPr lang="cs-CZ" sz="1300" dirty="0"/>
              <a:t>s nemocnými lidmi, zejména pokud kašlou.</a:t>
            </a:r>
            <a:endParaRPr lang="en-GB" sz="1300" dirty="0"/>
          </a:p>
        </p:txBody>
      </p:sp>
      <p:sp>
        <p:nvSpPr>
          <p:cNvPr id="18" name="Rectangle 17"/>
          <p:cNvSpPr/>
          <p:nvPr/>
        </p:nvSpPr>
        <p:spPr>
          <a:xfrm>
            <a:off x="7468521" y="3726385"/>
            <a:ext cx="226983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300" dirty="0"/>
              <a:t>Často si myjte ruce mýdlem </a:t>
            </a:r>
            <a:br>
              <a:rPr lang="cs-CZ" sz="1300" dirty="0"/>
            </a:br>
            <a:r>
              <a:rPr lang="cs-CZ" sz="1300" dirty="0"/>
              <a:t>a vodou, zejména před jídlem, po použití toalety a po každém kontaktu se zvířaty, NEBO použijte dezinfekční roztok na bázi alkoholu.</a:t>
            </a:r>
            <a:endParaRPr lang="en-GB" sz="1300" dirty="0"/>
          </a:p>
        </p:txBody>
      </p:sp>
      <p:sp>
        <p:nvSpPr>
          <p:cNvPr id="19" name="Rectangle 18"/>
          <p:cNvSpPr/>
          <p:nvPr/>
        </p:nvSpPr>
        <p:spPr>
          <a:xfrm>
            <a:off x="3626571" y="5094842"/>
            <a:ext cx="2814181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300" dirty="0"/>
              <a:t>Pokud jste byli vyzváni k vyšetření ve zdravotnickém zařízení postupujte podle pokynů zdravotníka. Nejezděte hromadnou dopravou. 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36590" y="1851539"/>
            <a:ext cx="2864292" cy="3984727"/>
          </a:xfrm>
          <a:prstGeom prst="rect">
            <a:avLst/>
          </a:prstGeom>
          <a:solidFill>
            <a:srgbClr val="69AE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468522" y="5143769"/>
            <a:ext cx="2230741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300" dirty="0"/>
              <a:t>Vyhněte se kontaktu se zvířaty, jejich výkaly nebo trusem.</a:t>
            </a:r>
            <a:endParaRPr lang="en-GB" sz="1300" dirty="0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215367" y="2034797"/>
            <a:ext cx="2645899" cy="3974431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b="1" dirty="0"/>
              <a:t>Co je nový </a:t>
            </a:r>
            <a:r>
              <a:rPr lang="cs-CZ" b="1" dirty="0" err="1"/>
              <a:t>koronavirus</a:t>
            </a:r>
            <a:r>
              <a:rPr lang="cs-CZ" b="1" dirty="0"/>
              <a:t>?</a:t>
            </a:r>
            <a:br>
              <a:rPr lang="cs-CZ" dirty="0"/>
            </a:br>
            <a:br>
              <a:rPr lang="cs-CZ" dirty="0"/>
            </a:br>
            <a:r>
              <a:rPr lang="cs-CZ" dirty="0"/>
              <a:t>V Číně v současné době probíhá epidemie vyvolaná novým typem </a:t>
            </a:r>
            <a:r>
              <a:rPr lang="cs-CZ" dirty="0" err="1"/>
              <a:t>koronaviru</a:t>
            </a:r>
            <a:r>
              <a:rPr lang="cs-CZ" dirty="0"/>
              <a:t> 2019-nCoV. Nejčastějšími příznaky onemocnění jsou kašel, horečka a dušnost. V některých případech má onemocnění závažnější průběh, může dojít </a:t>
            </a:r>
            <a:br>
              <a:rPr lang="cs-CZ" dirty="0"/>
            </a:br>
            <a:r>
              <a:rPr lang="cs-CZ" dirty="0"/>
              <a:t>i k úmrtí.</a:t>
            </a:r>
            <a:endParaRPr lang="en-GB" dirty="0">
              <a:solidFill>
                <a:schemeClr val="bg1"/>
              </a:solidFill>
            </a:endParaRPr>
          </a:p>
          <a:p>
            <a:pPr algn="l"/>
            <a:r>
              <a:rPr lang="cs-CZ" b="1" dirty="0"/>
              <a:t>Jak se virus přenáší? </a:t>
            </a:r>
          </a:p>
          <a:p>
            <a:pPr algn="l"/>
            <a:r>
              <a:rPr lang="cs-CZ" dirty="0"/>
              <a:t>První hlášené případy se vyskytly u osob, které navštívily trh ve městě </a:t>
            </a:r>
            <a:r>
              <a:rPr lang="cs-CZ" dirty="0" err="1"/>
              <a:t>Wu-chan</a:t>
            </a:r>
            <a:r>
              <a:rPr lang="cs-CZ" dirty="0"/>
              <a:t> v Číně. </a:t>
            </a:r>
            <a:br>
              <a:rPr lang="cs-CZ" dirty="0"/>
            </a:br>
            <a:r>
              <a:rPr lang="cs-CZ" dirty="0"/>
              <a:t>K přenosu onemocnění </a:t>
            </a:r>
            <a:br>
              <a:rPr lang="cs-CZ" dirty="0"/>
            </a:br>
            <a:r>
              <a:rPr lang="cs-CZ" dirty="0"/>
              <a:t>v současnosti dochází hlavně prostřednictvím úzkého kontaktu s osobou, která má příznaky onemocnění koronavirem (nejčastěji kašel).</a:t>
            </a:r>
            <a:endParaRPr lang="en-GB" b="1" dirty="0">
              <a:solidFill>
                <a:schemeClr val="bg1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6851103" y="2762394"/>
            <a:ext cx="597584" cy="597584"/>
            <a:chOff x="6962417" y="1828207"/>
            <a:chExt cx="597584" cy="597584"/>
          </a:xfrm>
        </p:grpSpPr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62417" y="1828207"/>
              <a:ext cx="597584" cy="597584"/>
            </a:xfrm>
            <a:prstGeom prst="rect">
              <a:avLst/>
            </a:prstGeom>
          </p:spPr>
        </p:pic>
        <p:cxnSp>
          <p:nvCxnSpPr>
            <p:cNvPr id="25" name="Straight Connector 24"/>
            <p:cNvCxnSpPr/>
            <p:nvPr/>
          </p:nvCxnSpPr>
          <p:spPr>
            <a:xfrm flipH="1">
              <a:off x="6975566" y="1828207"/>
              <a:ext cx="571285" cy="571285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6864252" y="1906963"/>
            <a:ext cx="584435" cy="584435"/>
            <a:chOff x="6975566" y="2490456"/>
            <a:chExt cx="584435" cy="584435"/>
          </a:xfrm>
        </p:grpSpPr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75566" y="2490456"/>
              <a:ext cx="584435" cy="584435"/>
            </a:xfrm>
            <a:prstGeom prst="rect">
              <a:avLst/>
            </a:prstGeom>
          </p:spPr>
        </p:pic>
        <p:cxnSp>
          <p:nvCxnSpPr>
            <p:cNvPr id="27" name="Straight Connector 26"/>
            <p:cNvCxnSpPr/>
            <p:nvPr/>
          </p:nvCxnSpPr>
          <p:spPr>
            <a:xfrm flipH="1">
              <a:off x="6975566" y="2497030"/>
              <a:ext cx="571285" cy="571285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28" name="Picture 2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1103" y="3779213"/>
            <a:ext cx="597584" cy="597584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700000">
            <a:off x="3054742" y="1229930"/>
            <a:ext cx="364477" cy="364477"/>
          </a:xfrm>
          <a:prstGeom prst="rect">
            <a:avLst/>
          </a:prstGeom>
        </p:spPr>
      </p:pic>
      <p:cxnSp>
        <p:nvCxnSpPr>
          <p:cNvPr id="34" name="Straight Connector 33"/>
          <p:cNvCxnSpPr/>
          <p:nvPr/>
        </p:nvCxnSpPr>
        <p:spPr>
          <a:xfrm>
            <a:off x="6468857" y="1710278"/>
            <a:ext cx="0" cy="4473386"/>
          </a:xfrm>
          <a:prstGeom prst="line">
            <a:avLst/>
          </a:prstGeom>
          <a:ln>
            <a:solidFill>
              <a:srgbClr val="69AE2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5" name="Picture 3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068778">
            <a:off x="6617016" y="1163677"/>
            <a:ext cx="364477" cy="364477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13" y="6229065"/>
            <a:ext cx="563187" cy="56318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60687" y="50711"/>
            <a:ext cx="73390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err="1">
                <a:solidFill>
                  <a:srgbClr val="69AE23"/>
                </a:solidFill>
              </a:rPr>
              <a:t>Doporučení</a:t>
            </a:r>
            <a:r>
              <a:rPr lang="en-GB" sz="2400" b="1" dirty="0">
                <a:solidFill>
                  <a:srgbClr val="69AE23"/>
                </a:solidFill>
              </a:rPr>
              <a:t> pro </a:t>
            </a:r>
            <a:r>
              <a:rPr lang="en-GB" sz="2400" b="1" dirty="0" err="1">
                <a:solidFill>
                  <a:srgbClr val="69AE23"/>
                </a:solidFill>
              </a:rPr>
              <a:t>cestovate</a:t>
            </a:r>
            <a:r>
              <a:rPr lang="cs-CZ" sz="2400" b="1" dirty="0" err="1">
                <a:solidFill>
                  <a:srgbClr val="69AE23"/>
                </a:solidFill>
              </a:rPr>
              <a:t>le</a:t>
            </a:r>
            <a:r>
              <a:rPr lang="cs-CZ" sz="2400" b="1" dirty="0">
                <a:solidFill>
                  <a:srgbClr val="69AE23"/>
                </a:solidFill>
              </a:rPr>
              <a:t>: </a:t>
            </a:r>
            <a:br>
              <a:rPr lang="cs-CZ" sz="2400" b="1" dirty="0">
                <a:solidFill>
                  <a:srgbClr val="69AE23"/>
                </a:solidFill>
              </a:rPr>
            </a:br>
            <a:r>
              <a:rPr lang="cs-CZ" sz="2400" b="1" dirty="0">
                <a:solidFill>
                  <a:srgbClr val="69AE23"/>
                </a:solidFill>
              </a:rPr>
              <a:t>epidemie vyvolaná novým typem </a:t>
            </a:r>
            <a:r>
              <a:rPr lang="cs-CZ" sz="2400" b="1" dirty="0" err="1">
                <a:solidFill>
                  <a:srgbClr val="69AE23"/>
                </a:solidFill>
              </a:rPr>
              <a:t>koronaviru</a:t>
            </a:r>
            <a:r>
              <a:rPr lang="cs-CZ" sz="2400" b="1" dirty="0">
                <a:solidFill>
                  <a:srgbClr val="69AE23"/>
                </a:solidFill>
              </a:rPr>
              <a:t> 2019-nCoV</a:t>
            </a:r>
            <a:endParaRPr lang="en-GB" sz="2400" b="1" dirty="0">
              <a:solidFill>
                <a:srgbClr val="69AE23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864252" y="5173837"/>
            <a:ext cx="584435" cy="583229"/>
            <a:chOff x="6975566" y="5173837"/>
            <a:chExt cx="584435" cy="583229"/>
          </a:xfrm>
        </p:grpSpPr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75566" y="5185781"/>
              <a:ext cx="571285" cy="571285"/>
            </a:xfrm>
            <a:prstGeom prst="rect">
              <a:avLst/>
            </a:prstGeom>
          </p:spPr>
        </p:pic>
        <p:cxnSp>
          <p:nvCxnSpPr>
            <p:cNvPr id="37" name="Straight Connector 36"/>
            <p:cNvCxnSpPr/>
            <p:nvPr/>
          </p:nvCxnSpPr>
          <p:spPr>
            <a:xfrm flipH="1">
              <a:off x="6988716" y="5173837"/>
              <a:ext cx="571285" cy="571285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618"/>
          <a:stretch/>
        </p:blipFill>
        <p:spPr>
          <a:xfrm>
            <a:off x="331658" y="388566"/>
            <a:ext cx="988538" cy="900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4527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MS Standard Document" ma:contentTypeID="0x010100AC5F05EE723746C8B04977149422A68B002E900E8560EC9B489217202549D301EE" ma:contentTypeVersion="4" ma:contentTypeDescription="Create a new DMS document using standard metadata." ma:contentTypeScope="" ma:versionID="dfc897b62518f76f91942de793bf39b6">
  <xsd:schema xmlns:xsd="http://www.w3.org/2001/XMLSchema" xmlns:xs="http://www.w3.org/2001/XMLSchema" xmlns:p="http://schemas.microsoft.com/office/2006/metadata/properties" xmlns:ns3="886da442-13b3-4594-863e-847d487a49b7" xmlns:ns4="d23a570b-d7a9-49ca-a34c-8afb8206b4bf" xmlns:ns5="f21cd5e7-4e59-4426-9a65-65a4b49b5ea4" xmlns:ns6="5c728178-6efc-4233-8faf-5837ddb4420c" targetNamespace="http://schemas.microsoft.com/office/2006/metadata/properties" ma:root="true" ma:fieldsID="943db275e98f650cc016301d1aaab40d" ns3:_="" ns4:_="" ns5:_="" ns6:_="">
    <xsd:import namespace="886da442-13b3-4594-863e-847d487a49b7"/>
    <xsd:import namespace="d23a570b-d7a9-49ca-a34c-8afb8206b4bf"/>
    <xsd:import namespace="f21cd5e7-4e59-4426-9a65-65a4b49b5ea4"/>
    <xsd:import namespace="5c728178-6efc-4233-8faf-5837ddb4420c"/>
    <xsd:element name="properties">
      <xsd:complexType>
        <xsd:sequence>
          <xsd:element name="documentManagement">
            <xsd:complexType>
              <xsd:all>
                <xsd:element ref="ns3:edrm_statusTaxHTField0" minOccurs="0"/>
                <xsd:element ref="ns3:edrm_abstract" minOccurs="0"/>
                <xsd:element ref="ns3:edrm_document_typeTaxHTField0" minOccurs="0"/>
                <xsd:element ref="ns4:TaxKeywordTaxHTField" minOccurs="0"/>
                <xsd:element ref="ns3:edrm_entityTaxHTField0" minOccurs="0"/>
                <xsd:element ref="ns3:edrm_functionTaxHTField0" minOccurs="0"/>
                <xsd:element ref="ns3:edrm_diseaseTaxHTField0" minOccurs="0"/>
                <xsd:element ref="ns3:edrm_institutionTaxHTField0" minOccurs="0"/>
                <xsd:element ref="ns3:edrm_spatialTaxHTField0" minOccurs="0"/>
                <xsd:element ref="ns3:edrm_temporal" minOccurs="0"/>
                <xsd:element ref="ns3:edrm_contributor" minOccurs="0"/>
                <xsd:element ref="ns3:edrm_source" minOccurs="0"/>
                <xsd:element ref="ns3:edrm_destination" minOccurs="0"/>
                <xsd:element ref="ns3:edrm_languageTaxHTField0" minOccurs="0"/>
                <xsd:element ref="ns3:edrm_relation" minOccurs="0"/>
                <xsd:element ref="ns3:edrm_business_id" minOccurs="0"/>
                <xsd:element ref="ns3:edrm_published" minOccurs="0"/>
                <xsd:element ref="ns5:edrm_securityTaxHTField0" minOccurs="0"/>
                <xsd:element ref="ns3:edrm_source_id" minOccurs="0"/>
                <xsd:element ref="ns3:edrm_description" minOccurs="0"/>
                <xsd:element ref="ns4:TaxCatchAll" minOccurs="0"/>
                <xsd:element ref="ns4:TaxCatchAllLabel" minOccurs="0"/>
                <xsd:element ref="ns6:_dlc_DocIdPersistId" minOccurs="0"/>
                <xsd:element ref="ns6:_dlc_DocIdUrl" minOccurs="0"/>
                <xsd:element ref="ns6:_dlc_Doc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6da442-13b3-4594-863e-847d487a49b7" elementFormDefault="qualified">
    <xsd:import namespace="http://schemas.microsoft.com/office/2006/documentManagement/types"/>
    <xsd:import namespace="http://schemas.microsoft.com/office/infopath/2007/PartnerControls"/>
    <xsd:element name="edrm_statusTaxHTField0" ma:index="4" nillable="true" ma:taxonomy="true" ma:internalName="edrm_statusTaxHTField0" ma:taxonomyFieldName="edrm_status" ma:displayName="Status" ma:default="11744;#Draft|210dfa89-0dc2-4261-944c-0ccc26c12bbd" ma:fieldId="{1769f356-df85-4ce7-99d0-faa0deaeda16}" ma:sspId="de887f88-4a24-49db-a549-4c3cbb517053" ma:termSetId="a4aa3e68-b9a2-4634-8953-40c33ad9729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rm_abstract" ma:index="6" nillable="true" ma:displayName="Abstract" ma:description="Enter a brief summary of the document." ma:internalName="edrm_abstract">
      <xsd:simpleType>
        <xsd:restriction base="dms:Note">
          <xsd:maxLength value="255"/>
        </xsd:restriction>
      </xsd:simpleType>
    </xsd:element>
    <xsd:element name="edrm_document_typeTaxHTField0" ma:index="8" nillable="true" ma:taxonomy="true" ma:internalName="edrm_document_typeTaxHTField0" ma:taxonomyFieldName="edrm_document_type" ma:displayName="Document Type" ma:default="11745;#Not specified|581b895d-77e9-46ec-8c5e-850161f4a515" ma:fieldId="{ec4ddaad-3229-4fc4-a024-3fe9d99f9428}" ma:sspId="de887f88-4a24-49db-a549-4c3cbb517053" ma:termSetId="eb4bb10f-8af3-4140-b974-68ee68d19521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drm_entityTaxHTField0" ma:index="12" nillable="true" ma:taxonomy="true" ma:internalName="edrm_entityTaxHTField0" ma:taxonomyFieldName="edrm_entity" ma:displayName="Organisational Entity" ma:default="11932;#Not specified|fad8187c-04b0-4558-881b-24271aee3920" ma:fieldId="{37b7452e-be9c-4dba-a099-1501dc66d8a3}" ma:taxonomyMulti="true" ma:sspId="de887f88-4a24-49db-a549-4c3cbb517053" ma:termSetId="e20e5ba2-0795-428a-ab87-51552d5d816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rm_functionTaxHTField0" ma:index="14" nillable="true" ma:taxonomy="true" ma:internalName="edrm_functionTaxHTField0" ma:taxonomyFieldName="edrm_function" ma:displayName="Function" ma:default="11746;#Not specified|92bcb685-885a-40ff-9744-3825164b3c86" ma:fieldId="{1a20e88e-837d-4568-a9c6-ce04a029a32c}" ma:sspId="de887f88-4a24-49db-a549-4c3cbb517053" ma:termSetId="40343c03-3d49-4645-8519-e1b98caf104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rm_diseaseTaxHTField0" ma:index="16" nillable="true" ma:taxonomy="true" ma:internalName="edrm_diseaseTaxHTField0" ma:taxonomyFieldName="edrm_disease" ma:displayName="Disease or Pathogen" ma:default="11984;#Novel coronavirus (2019-nCoV)|362fd7c5-51a9-4ee9-bc62-dbcb725faa4d" ma:fieldId="{8c0ce584-fc57-4893-af6c-ccfd94b6b2a7}" ma:taxonomyMulti="true" ma:sspId="de887f88-4a24-49db-a549-4c3cbb517053" ma:termSetId="5458a713-f419-4e2a-99bc-e23296f159e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rm_institutionTaxHTField0" ma:index="18" nillable="true" ma:taxonomy="true" ma:internalName="edrm_institutionTaxHTField0" ma:taxonomyFieldName="edrm_institution" ma:displayName="Agency or Institution" ma:default="11931;#Not specified|32b61ae9-a8e3-4f59-a483-92e9ff78eddd" ma:fieldId="{4a367f65-90ec-4e15-b1d0-571c07d5775f}" ma:taxonomyMulti="true" ma:sspId="de887f88-4a24-49db-a549-4c3cbb517053" ma:termSetId="fd67ad9b-8b93-4f2d-8c83-b59dcffdaef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rm_spatialTaxHTField0" ma:index="20" nillable="true" ma:taxonomy="true" ma:internalName="edrm_spatialTaxHTField0" ma:taxonomyFieldName="edrm_spatial" ma:displayName="Geography" ma:fieldId="{d4a3869b-d125-4536-93fb-67f79711ebab}" ma:taxonomyMulti="true" ma:sspId="de887f88-4a24-49db-a549-4c3cbb517053" ma:termSetId="db2301f2-b084-4b33-b75e-23fa2d0008f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rm_temporal" ma:index="21" nillable="true" ma:displayName="Time Period" ma:description="Provide a date, date range or year(s) relevant to the content." ma:internalName="edrm_temporal">
      <xsd:simpleType>
        <xsd:restriction base="dms:Text"/>
      </xsd:simpleType>
    </xsd:element>
    <xsd:element name="edrm_contributor" ma:index="22" nillable="true" ma:displayName="Contributor" ma:description="Enter names of persons or entities both internal or external contributing to this document." ma:internalName="edrm_contributor">
      <xsd:simpleType>
        <xsd:restriction base="dms:Note">
          <xsd:maxLength value="255"/>
        </xsd:restriction>
      </xsd:simpleType>
    </xsd:element>
    <xsd:element name="edrm_source" ma:index="23" nillable="true" ma:displayName="Source" ma:description="Enter the name of sender or name of originating system." ma:internalName="edrm_source">
      <xsd:simpleType>
        <xsd:restriction base="dms:Text"/>
      </xsd:simpleType>
    </xsd:element>
    <xsd:element name="edrm_destination" ma:index="24" nillable="true" ma:displayName="Destination" ma:description="Enter name of receiving party or name of destination system." ma:internalName="edrm_destination">
      <xsd:simpleType>
        <xsd:restriction base="dms:Text"/>
      </xsd:simpleType>
    </xsd:element>
    <xsd:element name="edrm_languageTaxHTField0" ma:index="26" nillable="true" ma:taxonomy="true" ma:internalName="edrm_languageTaxHTField0" ma:taxonomyFieldName="edrm_language" ma:displayName="Language" ma:fieldId="{715ecdb4-8c45-4bfe-a7db-0918a9b06f00}" ma:taxonomyMulti="true" ma:sspId="de887f88-4a24-49db-a549-4c3cbb517053" ma:termSetId="7d593225-9b63-4a86-9243-d93ae3a13b6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rm_relation" ma:index="27" nillable="true" ma:displayName="Relation" ma:description="Enter one or more document identifier values to link other documents with the current." ma:internalName="edrm_relation">
      <xsd:simpleType>
        <xsd:restriction base="dms:Note"/>
      </xsd:simpleType>
    </xsd:element>
    <xsd:element name="edrm_business_id" ma:index="28" nillable="true" ma:displayName="Business ID" ma:description="Enter reference number from the corresponding line of business system, such as MIS, ABAC, etc." ma:internalName="edrm_business_id">
      <xsd:simpleType>
        <xsd:restriction base="dms:Text"/>
      </xsd:simpleType>
    </xsd:element>
    <xsd:element name="edrm_published" ma:index="29" nillable="true" ma:displayName="Publish Date" ma:description="Select a date when the this document was first published or is scheduled to be published." ma:format="DateOnly" ma:internalName="edrm_published">
      <xsd:simpleType>
        <xsd:restriction base="dms:DateTime"/>
      </xsd:simpleType>
    </xsd:element>
    <xsd:element name="edrm_source_id" ma:index="32" nillable="true" ma:displayName="Source Id" ma:description="The source Id is used to track the original document ID assigned to a document by the DMS.  This is useful when tracking links between the new record and the original document." ma:hidden="true" ma:internalName="edrm_source_id">
      <xsd:simpleType>
        <xsd:restriction base="dms:Text"/>
      </xsd:simpleType>
    </xsd:element>
    <xsd:element name="edrm_description" ma:index="33" nillable="true" ma:displayName="Description" ma:description="Enter a short description of this template." ma:hidden="true" ma:internalName="edrm_description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3a570b-d7a9-49ca-a34c-8afb8206b4bf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9" nillable="true" ma:taxonomy="true" ma:internalName="TaxKeywordTaxHTField" ma:taxonomyFieldName="TaxKeyword" ma:displayName="Tags" ma:fieldId="{23f27201-bee3-471e-b2e7-b64fd8b7ca38}" ma:taxonomyMulti="true" ma:sspId="de887f88-4a24-49db-a549-4c3cbb517053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34" nillable="true" ma:displayName="Taxonomy Catch All Column" ma:hidden="true" ma:list="{cde9ab0f-a34b-4ce8-8807-1a3ae118aba1}" ma:internalName="TaxCatchAll" ma:readOnly="false" ma:showField="CatchAllData" ma:web="f21cd5e7-4e59-4426-9a65-65a4b49b5e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35" nillable="true" ma:displayName="Taxonomy Catch All Column1" ma:hidden="true" ma:list="{cde9ab0f-a34b-4ce8-8807-1a3ae118aba1}" ma:internalName="TaxCatchAllLabel" ma:readOnly="true" ma:showField="CatchAllDataLabel" ma:web="f21cd5e7-4e59-4426-9a65-65a4b49b5e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1cd5e7-4e59-4426-9a65-65a4b49b5ea4" elementFormDefault="qualified">
    <xsd:import namespace="http://schemas.microsoft.com/office/2006/documentManagement/types"/>
    <xsd:import namespace="http://schemas.microsoft.com/office/infopath/2007/PartnerControls"/>
    <xsd:element name="edrm_securityTaxHTField0" ma:index="31" nillable="true" ma:taxonomy="true" ma:internalName="edrm_securityTaxHTField0" ma:taxonomyFieldName="edrm_security" ma:displayName="Security Markings" ma:readOnly="true" ma:default="11748;#Restricted:Internal|caa52167-d17e-46dd-9322-12d83d57eefa" ma:fieldId="{8f2e1753-3dee-45e1-8331-47742b8a936b}" ma:sspId="de887f88-4a24-49db-a549-4c3cbb517053" ma:termSetId="aab03dc1-81bd-4e16-b74e-d3cde2f9393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28178-6efc-4233-8faf-5837ddb4420c" elementFormDefault="qualified">
    <xsd:import namespace="http://schemas.microsoft.com/office/2006/documentManagement/types"/>
    <xsd:import namespace="http://schemas.microsoft.com/office/infopath/2007/PartnerControls"/>
    <xsd:element name="_dlc_DocIdPersistId" ma:index="36" nillable="true" ma:displayName="Persist ID" ma:description="Keep ID on add." ma:hidden="true" ma:internalName="_dlc_DocIdPersistId" ma:readOnly="false">
      <xsd:simpleType>
        <xsd:restriction base="dms:Boolean"/>
      </xsd:simpleType>
    </xsd:element>
    <xsd:element name="_dlc_DocIdUrl" ma:index="37" nillable="true" ma:displayName="Document ID" ma:description="Permanent link to this document." ma:hidden="true" ma:internalName="_dlc_DocIdUrl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" ma:index="38" nillable="true" ma:displayName="Document ID Value" ma:description="The value of the document ID assigned to this item." ma:internalName="_dlc_DocId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5" ma:displayName="Author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1" ma:displayName="Title"/>
        <xsd:element ref="dc:subject" minOccurs="0" maxOccurs="1" ma:index="2" ma:displayName="Subject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drm_entityTaxHTField0 xmlns="886da442-13b3-4594-863e-847d487a49b7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specified</TermName>
          <TermId xmlns="http://schemas.microsoft.com/office/infopath/2007/PartnerControls">fad8187c-04b0-4558-881b-24271aee3920</TermId>
        </TermInfo>
      </Terms>
    </edrm_entityTaxHTField0>
    <edrm_contributor xmlns="886da442-13b3-4594-863e-847d487a49b7" xsi:nil="true"/>
    <edrm_statusTaxHTField0 xmlns="886da442-13b3-4594-863e-847d487a49b7">
      <Terms xmlns="http://schemas.microsoft.com/office/infopath/2007/PartnerControls">
        <TermInfo xmlns="http://schemas.microsoft.com/office/infopath/2007/PartnerControls">
          <TermName xmlns="http://schemas.microsoft.com/office/infopath/2007/PartnerControls">Draft</TermName>
          <TermId xmlns="http://schemas.microsoft.com/office/infopath/2007/PartnerControls">210dfa89-0dc2-4261-944c-0ccc26c12bbd</TermId>
        </TermInfo>
      </Terms>
    </edrm_statusTaxHTField0>
    <TaxKeywordTaxHTField xmlns="d23a570b-d7a9-49ca-a34c-8afb8206b4bf">
      <Terms xmlns="http://schemas.microsoft.com/office/infopath/2007/PartnerControls"/>
    </TaxKeywordTaxHTField>
    <edrm_business_id xmlns="886da442-13b3-4594-863e-847d487a49b7" xsi:nil="true"/>
    <edrm_institutionTaxHTField0 xmlns="886da442-13b3-4594-863e-847d487a49b7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specified</TermName>
          <TermId xmlns="http://schemas.microsoft.com/office/infopath/2007/PartnerControls">32b61ae9-a8e3-4f59-a483-92e9ff78eddd</TermId>
        </TermInfo>
      </Terms>
    </edrm_institutionTaxHTField0>
    <TaxCatchAll xmlns="d23a570b-d7a9-49ca-a34c-8afb8206b4bf">
      <Value>11746</Value>
      <Value>11932</Value>
      <Value>11744</Value>
      <Value>11931</Value>
      <Value>11745</Value>
      <Value>11748</Value>
      <Value>11984</Value>
    </TaxCatchAll>
    <_dlc_DocId xmlns="5c728178-6efc-4233-8faf-5837ddb4420c">DOI1007-1515131193-25</_dlc_DocId>
    <_dlc_DocIdUrl xmlns="5c728178-6efc-4233-8faf-5837ddb4420c">
      <Url>http://dms.ecdcnet.europa.eu/sites/projects/phe/ncvc2019/_layouts/15/DocIdRedir.aspx?ID=DOI1007-1515131193-25</Url>
      <Description>DOI1007-1515131193-25</Description>
    </_dlc_DocIdUrl>
    <edrm_functionTaxHTField0 xmlns="886da442-13b3-4594-863e-847d487a49b7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specified</TermName>
          <TermId xmlns="http://schemas.microsoft.com/office/infopath/2007/PartnerControls">92bcb685-885a-40ff-9744-3825164b3c86</TermId>
        </TermInfo>
      </Terms>
    </edrm_functionTaxHTField0>
    <edrm_description xmlns="886da442-13b3-4594-863e-847d487a49b7" xsi:nil="true"/>
    <edrm_source_id xmlns="886da442-13b3-4594-863e-847d487a49b7" xsi:nil="true"/>
    <edrm_abstract xmlns="886da442-13b3-4594-863e-847d487a49b7" xsi:nil="true"/>
    <edrm_spatialTaxHTField0 xmlns="886da442-13b3-4594-863e-847d487a49b7">
      <Terms xmlns="http://schemas.microsoft.com/office/infopath/2007/PartnerControls"/>
    </edrm_spatialTaxHTField0>
    <edrm_source xmlns="886da442-13b3-4594-863e-847d487a49b7" xsi:nil="true"/>
    <edrm_destination xmlns="886da442-13b3-4594-863e-847d487a49b7" xsi:nil="true"/>
    <edrm_languageTaxHTField0 xmlns="886da442-13b3-4594-863e-847d487a49b7">
      <Terms xmlns="http://schemas.microsoft.com/office/infopath/2007/PartnerControls"/>
    </edrm_languageTaxHTField0>
    <edrm_document_typeTaxHTField0 xmlns="886da442-13b3-4594-863e-847d487a49b7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specified</TermName>
          <TermId xmlns="http://schemas.microsoft.com/office/infopath/2007/PartnerControls">581b895d-77e9-46ec-8c5e-850161f4a515</TermId>
        </TermInfo>
      </Terms>
    </edrm_document_typeTaxHTField0>
    <edrm_diseaseTaxHTField0 xmlns="886da442-13b3-4594-863e-847d487a49b7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Novel coronavirus (2019-nCoV)</TermName>
          <TermId xmlns="http://schemas.microsoft.com/office/infopath/2007/PartnerControls">362fd7c5-51a9-4ee9-bc62-dbcb725faa4d</TermId>
        </TermInfo>
      </Terms>
    </edrm_diseaseTaxHTField0>
    <edrm_temporal xmlns="886da442-13b3-4594-863e-847d487a49b7" xsi:nil="true"/>
    <edrm_relation xmlns="886da442-13b3-4594-863e-847d487a49b7" xsi:nil="true"/>
    <edrm_published xmlns="886da442-13b3-4594-863e-847d487a49b7" xsi:nil="true"/>
    <_dlc_DocIdPersistId xmlns="5c728178-6efc-4233-8faf-5837ddb4420c" xsi:nil="true"/>
    <edrm_securityTaxHTField0 xmlns="f21cd5e7-4e59-4426-9a65-65a4b49b5ea4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Restricted:Internal</TermName>
          <TermId xmlns="http://schemas.microsoft.com/office/infopath/2007/PartnerControls">caa52167-d17e-46dd-9322-12d83d57eefa</TermId>
        </TermInfo>
      </Terms>
    </edrm_securityTaxHTField0>
  </documentManagement>
</p:properties>
</file>

<file path=customXml/itemProps1.xml><?xml version="1.0" encoding="utf-8"?>
<ds:datastoreItem xmlns:ds="http://schemas.openxmlformats.org/officeDocument/2006/customXml" ds:itemID="{9E78F14C-5A39-4360-8CCD-E99195392F46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988BDD1-F011-4999-9608-7FB865CB66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6da442-13b3-4594-863e-847d487a49b7"/>
    <ds:schemaRef ds:uri="d23a570b-d7a9-49ca-a34c-8afb8206b4bf"/>
    <ds:schemaRef ds:uri="f21cd5e7-4e59-4426-9a65-65a4b49b5ea4"/>
    <ds:schemaRef ds:uri="5c728178-6efc-4233-8faf-5837ddb442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CFF86F7-A117-4301-AD02-F7EEBE5D4B39}">
  <ds:schemaRefs>
    <ds:schemaRef ds:uri="http://purl.org/dc/terms/"/>
    <ds:schemaRef ds:uri="f21cd5e7-4e59-4426-9a65-65a4b49b5ea4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  <ds:schemaRef ds:uri="5c728178-6efc-4233-8faf-5837ddb4420c"/>
    <ds:schemaRef ds:uri="d23a570b-d7a9-49ca-a34c-8afb8206b4bf"/>
    <ds:schemaRef ds:uri="886da442-13b3-4594-863e-847d487a49b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274</TotalTime>
  <Words>154</Words>
  <Application>Microsoft Office PowerPoint</Application>
  <PresentationFormat>A4 (210 × 297 mm)</PresentationFormat>
  <Paragraphs>18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Prezentace aplikace PowerPoint</vt:lpstr>
    </vt:vector>
  </TitlesOfParts>
  <Company>ECDC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Dragos Platon</dc:creator>
  <cp:lastModifiedBy>Marounek Jan MUDr. MBA</cp:lastModifiedBy>
  <cp:revision>42</cp:revision>
  <cp:lastPrinted>2020-01-24T16:44:35Z</cp:lastPrinted>
  <dcterms:created xsi:type="dcterms:W3CDTF">2020-01-24T07:49:53Z</dcterms:created>
  <dcterms:modified xsi:type="dcterms:W3CDTF">2020-01-30T14:16:51Z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0x010100AC5F05EE723746C8B04977149422A68B002E900E8560EC9B489217202549D301EE</vt:lpwstr>
  </property>
  <property fmtid="{D5CDD505-2E9C-101B-9397-08002B2CF9AE}" pid="3" name="_dlc_DocIdItemGuid">
    <vt:lpwstr>0248119f-911f-4bc8-b1d3-97e764144f60</vt:lpwstr>
  </property>
  <property fmtid="{D5CDD505-2E9C-101B-9397-08002B2CF9AE}" pid="4" name="edrm_document_type">
    <vt:lpwstr>11745;#Not specified|581b895d-77e9-46ec-8c5e-850161f4a515</vt:lpwstr>
  </property>
  <property fmtid="{D5CDD505-2E9C-101B-9397-08002B2CF9AE}" pid="5" name="edrm_function">
    <vt:lpwstr>11746;#Not specified|92bcb685-885a-40ff-9744-3825164b3c86</vt:lpwstr>
  </property>
  <property fmtid="{D5CDD505-2E9C-101B-9397-08002B2CF9AE}" pid="6" name="TaxKeyword">
    <vt:lpwstr/>
  </property>
  <property fmtid="{D5CDD505-2E9C-101B-9397-08002B2CF9AE}" pid="7" name="edrm_status">
    <vt:lpwstr>11744;#Draft|210dfa89-0dc2-4261-944c-0ccc26c12bbd</vt:lpwstr>
  </property>
  <property fmtid="{D5CDD505-2E9C-101B-9397-08002B2CF9AE}" pid="8" name="edrm_disease">
    <vt:lpwstr>11984;#Novel coronavirus (2019-nCoV)|362fd7c5-51a9-4ee9-bc62-dbcb725faa4d</vt:lpwstr>
  </property>
  <property fmtid="{D5CDD505-2E9C-101B-9397-08002B2CF9AE}" pid="9" name="edrm_security">
    <vt:lpwstr>11748;#Restricted:Internal|caa52167-d17e-46dd-9322-12d83d57eefa</vt:lpwstr>
  </property>
  <property fmtid="{D5CDD505-2E9C-101B-9397-08002B2CF9AE}" pid="10" name="edrm_language">
    <vt:lpwstr/>
  </property>
  <property fmtid="{D5CDD505-2E9C-101B-9397-08002B2CF9AE}" pid="11" name="edrm_entity">
    <vt:lpwstr>11932;#Not specified|fad8187c-04b0-4558-881b-24271aee3920</vt:lpwstr>
  </property>
  <property fmtid="{D5CDD505-2E9C-101B-9397-08002B2CF9AE}" pid="12" name="edrm_institution">
    <vt:lpwstr>11931;#Not specified|32b61ae9-a8e3-4f59-a483-92e9ff78eddd</vt:lpwstr>
  </property>
  <property fmtid="{D5CDD505-2E9C-101B-9397-08002B2CF9AE}" pid="13" name="edrm_spatial">
    <vt:lpwstr/>
  </property>
</Properties>
</file>