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7090593-4DCF-4365-A481-466DE185EA32}" type="datetimeFigureOut">
              <a:rPr lang="cs-CZ" smtClean="0"/>
              <a:pPr/>
              <a:t>24. 3. 2020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67595A2-54BE-4221-B574-9E27C00F00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90593-4DCF-4365-A481-466DE185EA32}" type="datetimeFigureOut">
              <a:rPr lang="cs-CZ" smtClean="0"/>
              <a:pPr/>
              <a:t>24. 3. 2020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7595A2-54BE-4221-B574-9E27C00F00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7090593-4DCF-4365-A481-466DE185EA32}" type="datetimeFigureOut">
              <a:rPr lang="cs-CZ" smtClean="0"/>
              <a:pPr/>
              <a:t>24. 3. 2020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67595A2-54BE-4221-B574-9E27C00F00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90593-4DCF-4365-A481-466DE185EA32}" type="datetimeFigureOut">
              <a:rPr lang="cs-CZ" smtClean="0"/>
              <a:pPr/>
              <a:t>24. 3. 2020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7595A2-54BE-4221-B574-9E27C00F00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7090593-4DCF-4365-A481-466DE185EA32}" type="datetimeFigureOut">
              <a:rPr lang="cs-CZ" smtClean="0"/>
              <a:pPr/>
              <a:t>24. 3. 2020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67595A2-54BE-4221-B574-9E27C00F00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90593-4DCF-4365-A481-466DE185EA32}" type="datetimeFigureOut">
              <a:rPr lang="cs-CZ" smtClean="0"/>
              <a:pPr/>
              <a:t>24. 3. 2020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7595A2-54BE-4221-B574-9E27C00F00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90593-4DCF-4365-A481-466DE185EA32}" type="datetimeFigureOut">
              <a:rPr lang="cs-CZ" smtClean="0"/>
              <a:pPr/>
              <a:t>24. 3. 2020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7595A2-54BE-4221-B574-9E27C00F00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90593-4DCF-4365-A481-466DE185EA32}" type="datetimeFigureOut">
              <a:rPr lang="cs-CZ" smtClean="0"/>
              <a:pPr/>
              <a:t>24. 3. 2020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7595A2-54BE-4221-B574-9E27C00F00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7090593-4DCF-4365-A481-466DE185EA32}" type="datetimeFigureOut">
              <a:rPr lang="cs-CZ" smtClean="0"/>
              <a:pPr/>
              <a:t>24. 3. 2020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7595A2-54BE-4221-B574-9E27C00F00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90593-4DCF-4365-A481-466DE185EA32}" type="datetimeFigureOut">
              <a:rPr lang="cs-CZ" smtClean="0"/>
              <a:pPr/>
              <a:t>24. 3. 2020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7595A2-54BE-4221-B574-9E27C00F00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90593-4DCF-4365-A481-466DE185EA32}" type="datetimeFigureOut">
              <a:rPr lang="cs-CZ" smtClean="0"/>
              <a:pPr/>
              <a:t>24. 3. 2020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7595A2-54BE-4221-B574-9E27C00F005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7090593-4DCF-4365-A481-466DE185EA32}" type="datetimeFigureOut">
              <a:rPr lang="cs-CZ" smtClean="0"/>
              <a:pPr/>
              <a:t>24. 3. 2020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67595A2-54BE-4221-B574-9E27C00F005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tem.cz/" TargetMode="External"/><Relationship Id="rId7" Type="http://schemas.openxmlformats.org/officeDocument/2006/relationships/hyperlink" Target="http://epika.cz/" TargetMode="External"/><Relationship Id="rId2" Type="http://schemas.openxmlformats.org/officeDocument/2006/relationships/hyperlink" Target="http://www.pismak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lueworld.cz/" TargetMode="External"/><Relationship Id="rId5" Type="http://schemas.openxmlformats.org/officeDocument/2006/relationships/hyperlink" Target="https://www.liter.cz/" TargetMode="External"/><Relationship Id="rId4" Type="http://schemas.openxmlformats.org/officeDocument/2006/relationships/hyperlink" Target="http://www.literra.cz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zechlit.cz/en/" TargetMode="External"/><Relationship Id="rId2" Type="http://schemas.openxmlformats.org/officeDocument/2006/relationships/hyperlink" Target="http://www.dobraadresa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Tramvaj_Na%C4%8Derno" TargetMode="External"/><Relationship Id="rId5" Type="http://schemas.openxmlformats.org/officeDocument/2006/relationships/hyperlink" Target="http://www.iliteratura.cz/" TargetMode="External"/><Relationship Id="rId4" Type="http://schemas.openxmlformats.org/officeDocument/2006/relationships/hyperlink" Target="http://www.ucl.cas.cz/cs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Literární kritika po roce 1990 aneb: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cs-CZ" dirty="0" smtClean="0"/>
              <a:t>Nové podmínky, nové předpoklady, noví lidé, nové texty…?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671616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Co je nového?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Zánik cenzury, ale existují zákonná omezení – a také materiální podmínky existence kritiky</a:t>
            </a:r>
          </a:p>
          <a:p>
            <a:r>
              <a:rPr lang="cs-CZ" dirty="0" smtClean="0"/>
              <a:t>Nové možnosti přinášejí: </a:t>
            </a:r>
          </a:p>
          <a:p>
            <a:r>
              <a:rPr lang="cs-CZ" dirty="0" smtClean="0"/>
              <a:t>Nová média – ale: zanikají stará;</a:t>
            </a:r>
          </a:p>
          <a:p>
            <a:pPr marL="0" indent="0">
              <a:buNone/>
            </a:pPr>
            <a:r>
              <a:rPr lang="cs-CZ" dirty="0" smtClean="0"/>
              <a:t>LK si nezvykla na komunikaci v el. </a:t>
            </a:r>
            <a:r>
              <a:rPr lang="cs-CZ" dirty="0"/>
              <a:t>m</a:t>
            </a:r>
            <a:r>
              <a:rPr lang="cs-CZ" dirty="0" smtClean="0"/>
              <a:t>édiích;</a:t>
            </a:r>
          </a:p>
          <a:p>
            <a:pPr marL="0" indent="0">
              <a:buNone/>
            </a:pPr>
            <a:r>
              <a:rPr lang="cs-CZ" dirty="0" smtClean="0"/>
              <a:t>Rozevírají se nůžky mezi kritikou „deníkovou“ x „uměleckou“ x „akademickou“ (</a:t>
            </a:r>
            <a:r>
              <a:rPr lang="cs-CZ" dirty="0" err="1" smtClean="0"/>
              <a:t>J.Peňás</a:t>
            </a:r>
            <a:r>
              <a:rPr lang="cs-CZ" dirty="0" smtClean="0"/>
              <a:t> x </a:t>
            </a:r>
            <a:r>
              <a:rPr lang="cs-CZ" dirty="0" err="1" smtClean="0"/>
              <a:t>P.Král</a:t>
            </a:r>
            <a:r>
              <a:rPr lang="cs-CZ" dirty="0" smtClean="0"/>
              <a:t> x K. </a:t>
            </a:r>
            <a:r>
              <a:rPr lang="cs-CZ" dirty="0" err="1" smtClean="0"/>
              <a:t>Piorecký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=vskutku absentují osobnosti rozměrů šaldovských?</a:t>
            </a:r>
          </a:p>
          <a:p>
            <a:pPr marL="0" indent="0">
              <a:buNone/>
            </a:pPr>
            <a:r>
              <a:rPr lang="cs-CZ" dirty="0" smtClean="0"/>
              <a:t>…a mohou dnes vůbec takové vyrůst?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9028661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Kritika v denících</a:t>
            </a:r>
            <a:br>
              <a:rPr lang="cs-CZ" dirty="0" smtClean="0"/>
            </a:br>
            <a:r>
              <a:rPr lang="cs-CZ" dirty="0" smtClean="0"/>
              <a:t>a neliterárních tištěných médiích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cs-CZ" dirty="0" smtClean="0"/>
              <a:t>Regionální tisk   =jen anotace (+ zaměření na region x kdysi např. B. Polan) – všimněte si LK v Ústeckém (či jiném podobném) deníku</a:t>
            </a:r>
          </a:p>
          <a:p>
            <a:r>
              <a:rPr lang="cs-CZ" dirty="0" smtClean="0"/>
              <a:t>Republiková média =absence osobností; prostoru; témat (v současnosti navíc: možnost „koupit si“ danou tiskovinu; tedy i kritiku?)</a:t>
            </a:r>
          </a:p>
          <a:p>
            <a:r>
              <a:rPr lang="cs-CZ" dirty="0" smtClean="0"/>
              <a:t>Umělci nebo vědci „nemají zájem“? – a média zájem o ně? =„Čtenáři tomu nerozumí“</a:t>
            </a:r>
          </a:p>
          <a:p>
            <a:r>
              <a:rPr lang="cs-CZ" dirty="0" smtClean="0"/>
              <a:t>Nutnost obhospodařovat několik oborů =ztráta odbornosti?</a:t>
            </a:r>
          </a:p>
          <a:p>
            <a:r>
              <a:rPr lang="cs-CZ" dirty="0" smtClean="0"/>
              <a:t>Literární kritika nikoho příliš nezajímá? =není lukrativní, nevyplatí se?</a:t>
            </a:r>
          </a:p>
          <a:p>
            <a:r>
              <a:rPr lang="cs-CZ" dirty="0" smtClean="0"/>
              <a:t>Pro koho je vlastně psána? A proč?</a:t>
            </a:r>
          </a:p>
          <a:p>
            <a:r>
              <a:rPr lang="cs-CZ" dirty="0" smtClean="0"/>
              <a:t>Nejvíce táhnou „neliterární“ témata? (=</a:t>
            </a:r>
            <a:r>
              <a:rPr lang="cs-CZ" dirty="0" err="1" smtClean="0"/>
              <a:t>skándály</a:t>
            </a:r>
            <a:r>
              <a:rPr lang="cs-CZ" dirty="0" smtClean="0"/>
              <a:t>, celebrity) Přijde více lidí na literární večer – nebo na besedu s J. </a:t>
            </a:r>
            <a:r>
              <a:rPr lang="cs-CZ" dirty="0" err="1" smtClean="0"/>
              <a:t>Kajínkem</a:t>
            </a:r>
            <a:r>
              <a:rPr lang="cs-CZ" dirty="0" smtClean="0"/>
              <a:t>?</a:t>
            </a:r>
          </a:p>
          <a:p>
            <a:r>
              <a:rPr lang="cs-CZ" dirty="0" smtClean="0"/>
              <a:t>Kletba srozumitelnosti – k tomu i moje vlastní zkušenost (s E. Julišem)</a:t>
            </a:r>
          </a:p>
          <a:p>
            <a:r>
              <a:rPr lang="cs-CZ" dirty="0" smtClean="0"/>
              <a:t>„Vypracovat se“ – kletba, i možnost! =dnes ovšem bohužel možnost nemožná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0855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Kritika v literárních revuích a časopisech – a tedy kde a kterých: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Tvar (v </a:t>
            </a:r>
            <a:r>
              <a:rPr lang="cs-CZ" dirty="0" err="1" smtClean="0"/>
              <a:t>souč</a:t>
            </a:r>
            <a:r>
              <a:rPr lang="cs-CZ" dirty="0" smtClean="0"/>
              <a:t>. šéfredaktor Adam </a:t>
            </a:r>
            <a:r>
              <a:rPr lang="cs-CZ" dirty="0" err="1" smtClean="0"/>
              <a:t>Borzič</a:t>
            </a:r>
            <a:r>
              <a:rPr lang="cs-CZ" dirty="0" smtClean="0"/>
              <a:t>; kritická rubrika Simona Martínková – Racková): v r. 2005 diskuse Kostečka – Janoušek o výuce češtiny; 2008 diskuse o krizi české literatury (Š. Švec)</a:t>
            </a:r>
          </a:p>
          <a:p>
            <a:r>
              <a:rPr lang="cs-CZ" dirty="0" smtClean="0"/>
              <a:t>HOST (M. </a:t>
            </a:r>
            <a:r>
              <a:rPr lang="cs-CZ" dirty="0" err="1" smtClean="0"/>
              <a:t>Balaštík</a:t>
            </a:r>
            <a:r>
              <a:rPr lang="cs-CZ" dirty="0" smtClean="0"/>
              <a:t> – v kritické rubrice i reflexe světové literatury; </a:t>
            </a:r>
            <a:r>
              <a:rPr lang="cs-CZ" dirty="0" err="1" smtClean="0"/>
              <a:t>mainstream</a:t>
            </a:r>
            <a:r>
              <a:rPr lang="cs-CZ" dirty="0" smtClean="0"/>
              <a:t> – </a:t>
            </a:r>
            <a:r>
              <a:rPr lang="cs-CZ" dirty="0" err="1" smtClean="0"/>
              <a:t>Balaštík</a:t>
            </a:r>
            <a:r>
              <a:rPr lang="cs-CZ" dirty="0" smtClean="0"/>
              <a:t>, Klíčová; J. Trávníček)</a:t>
            </a:r>
            <a:endParaRPr lang="cs-CZ" dirty="0" smtClean="0"/>
          </a:p>
          <a:p>
            <a:r>
              <a:rPr lang="cs-CZ" dirty="0" smtClean="0"/>
              <a:t>Revolver Revue – jisté </a:t>
            </a:r>
            <a:r>
              <a:rPr lang="cs-CZ" dirty="0" err="1" smtClean="0"/>
              <a:t>elitařství</a:t>
            </a:r>
            <a:r>
              <a:rPr lang="cs-CZ" dirty="0" smtClean="0"/>
              <a:t>, útočná kritičnost; Michael </a:t>
            </a:r>
            <a:r>
              <a:rPr lang="cs-CZ" dirty="0" err="1" smtClean="0"/>
              <a:t>Špirit</a:t>
            </a:r>
            <a:endParaRPr lang="cs-CZ" dirty="0" smtClean="0"/>
          </a:p>
          <a:p>
            <a:r>
              <a:rPr lang="cs-CZ" dirty="0" smtClean="0"/>
              <a:t>Souvislosti – od r. 2002 se vytrácí křesťanský ráz (také z podtitulu) – Jiří </a:t>
            </a:r>
            <a:r>
              <a:rPr lang="cs-CZ" dirty="0" err="1" smtClean="0"/>
              <a:t>Zizler</a:t>
            </a:r>
            <a:r>
              <a:rPr lang="cs-CZ" dirty="0" smtClean="0"/>
              <a:t>, šéfredaktor Martin Valášek, M. C. Putna</a:t>
            </a:r>
          </a:p>
          <a:p>
            <a:r>
              <a:rPr lang="cs-CZ" dirty="0" smtClean="0"/>
              <a:t>Psí víno – J. Kovanda, po něm P. Štengl – otevírání se (ne jen poezii), za Štengla i multimediálnost, někdejší underground (M. Kozelka), „angažovaná poezie“ – J. </a:t>
            </a:r>
            <a:r>
              <a:rPr lang="cs-CZ" dirty="0" err="1" smtClean="0"/>
              <a:t>Těsnohlídek</a:t>
            </a:r>
            <a:endParaRPr lang="cs-CZ" dirty="0" smtClean="0"/>
          </a:p>
          <a:p>
            <a:r>
              <a:rPr lang="cs-CZ" dirty="0" smtClean="0"/>
              <a:t>WELES – z Vendryně do Brna; M. Chocholatý, O. Slabý – snaha o tematickou sevřenost čísel, především česká literatura</a:t>
            </a:r>
          </a:p>
          <a:p>
            <a:r>
              <a:rPr lang="cs-CZ" dirty="0" smtClean="0"/>
              <a:t>Analogon – „surrealismus a příčné vědy“ – A. Nádvorníková, J. Gabriel</a:t>
            </a:r>
          </a:p>
          <a:p>
            <a:r>
              <a:rPr lang="cs-CZ" dirty="0" smtClean="0"/>
              <a:t>Literární noviny – pod J. Patočkou ekologie vítězí nad literaturou</a:t>
            </a:r>
          </a:p>
          <a:p>
            <a:r>
              <a:rPr lang="cs-CZ" dirty="0" smtClean="0"/>
              <a:t>= A2 – literáti přispívající původně do LN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53667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 co na „severu“?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Pandora – od r. 1998 vydávají studenti </a:t>
            </a:r>
            <a:r>
              <a:rPr lang="cs-CZ" dirty="0" err="1" smtClean="0"/>
              <a:t>KBo</a:t>
            </a:r>
            <a:r>
              <a:rPr lang="cs-CZ" dirty="0" smtClean="0"/>
              <a:t>; od r. 2006 revue s nadregionálním přesahem, snaha reflektovat aktuální trendy v humanitních vědách – v </a:t>
            </a:r>
            <a:r>
              <a:rPr lang="cs-CZ" dirty="0" err="1" smtClean="0"/>
              <a:t>souč</a:t>
            </a:r>
            <a:r>
              <a:rPr lang="cs-CZ" dirty="0" smtClean="0"/>
              <a:t>. sídlí v Praze</a:t>
            </a:r>
          </a:p>
          <a:p>
            <a:r>
              <a:rPr lang="cs-CZ" dirty="0" smtClean="0"/>
              <a:t>H_</a:t>
            </a:r>
            <a:r>
              <a:rPr lang="cs-CZ" dirty="0" err="1" smtClean="0"/>
              <a:t>aluze</a:t>
            </a:r>
            <a:r>
              <a:rPr lang="cs-CZ" dirty="0" smtClean="0"/>
              <a:t> – opět – studenti KBO; dnes zase literární revue (více JEN literární než Pandora) se sídlem v Praze; kde také pořádá většinu svých akcí – byť může být spojována též se </a:t>
            </a:r>
            <a:r>
              <a:rPr lang="cs-CZ" dirty="0" err="1" smtClean="0"/>
              <a:t>ZARAfestem</a:t>
            </a:r>
            <a:r>
              <a:rPr lang="cs-CZ" dirty="0" smtClean="0"/>
              <a:t> (Děčín) a literárními večery v Café Max (Ústí)</a:t>
            </a:r>
          </a:p>
          <a:p>
            <a:r>
              <a:rPr lang="cs-CZ" dirty="0" smtClean="0"/>
              <a:t>Sborníky regionální literatury Sever, západ, východ (předtím Od břehů k horám)</a:t>
            </a:r>
          </a:p>
          <a:p>
            <a:r>
              <a:rPr lang="cs-CZ" dirty="0" smtClean="0"/>
              <a:t>X neexistence ústeckého literárního periodika (x Liberec, x Plzeň)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325489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co na internetu? (servery)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cs-CZ" dirty="0" smtClean="0"/>
              <a:t>Písmák: </a:t>
            </a:r>
            <a:r>
              <a:rPr lang="cs-CZ" dirty="0" smtClean="0">
                <a:hlinkClick r:id="rId2"/>
              </a:rPr>
              <a:t>http://www.pismak.cz/</a:t>
            </a:r>
            <a:endParaRPr lang="cs-CZ" dirty="0" smtClean="0"/>
          </a:p>
          <a:p>
            <a:r>
              <a:rPr lang="cs-CZ" dirty="0" smtClean="0"/>
              <a:t>Totem: </a:t>
            </a:r>
            <a:r>
              <a:rPr lang="cs-CZ" dirty="0" smtClean="0">
                <a:hlinkClick r:id="rId3"/>
              </a:rPr>
              <a:t>http://www.totem.cz/</a:t>
            </a:r>
            <a:endParaRPr lang="cs-CZ" dirty="0" smtClean="0"/>
          </a:p>
          <a:p>
            <a:r>
              <a:rPr lang="cs-CZ" dirty="0" err="1" smtClean="0"/>
              <a:t>Literra</a:t>
            </a:r>
            <a:r>
              <a:rPr lang="cs-CZ" dirty="0" smtClean="0"/>
              <a:t>: </a:t>
            </a:r>
            <a:r>
              <a:rPr lang="cs-CZ" dirty="0" smtClean="0">
                <a:hlinkClick r:id="rId4"/>
              </a:rPr>
              <a:t>http://www.literra.cz/</a:t>
            </a:r>
            <a:endParaRPr lang="cs-CZ" dirty="0" smtClean="0"/>
          </a:p>
          <a:p>
            <a:r>
              <a:rPr lang="cs-CZ" dirty="0" smtClean="0"/>
              <a:t>Liter.cz: </a:t>
            </a:r>
            <a:r>
              <a:rPr lang="cs-CZ" dirty="0" smtClean="0">
                <a:hlinkClick r:id="rId5"/>
              </a:rPr>
              <a:t>https://www.liter.cz/</a:t>
            </a:r>
            <a:endParaRPr lang="cs-CZ" dirty="0" smtClean="0"/>
          </a:p>
          <a:p>
            <a:r>
              <a:rPr lang="cs-CZ" dirty="0" smtClean="0"/>
              <a:t>Blue </a:t>
            </a:r>
            <a:r>
              <a:rPr lang="cs-CZ" dirty="0" err="1" smtClean="0"/>
              <a:t>World</a:t>
            </a:r>
            <a:r>
              <a:rPr lang="cs-CZ" dirty="0" smtClean="0"/>
              <a:t>: </a:t>
            </a:r>
            <a:r>
              <a:rPr lang="cs-CZ" dirty="0" smtClean="0">
                <a:hlinkClick r:id="rId6"/>
              </a:rPr>
              <a:t>http://www.blueworld.cz/</a:t>
            </a:r>
            <a:endParaRPr lang="cs-CZ" dirty="0" smtClean="0"/>
          </a:p>
          <a:p>
            <a:r>
              <a:rPr lang="cs-CZ" dirty="0" smtClean="0"/>
              <a:t>! – spojení s nakladatelstvím – e-knihy; i knihy tištěné: Epika: </a:t>
            </a:r>
            <a:r>
              <a:rPr lang="cs-CZ" dirty="0" smtClean="0">
                <a:hlinkClick r:id="rId7"/>
              </a:rPr>
              <a:t>http://epika.cz/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093448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 co na internetu? (časopisy a portály)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Dobrá adresa: </a:t>
            </a:r>
            <a:r>
              <a:rPr lang="cs-CZ" dirty="0" smtClean="0">
                <a:hlinkClick r:id="rId2"/>
              </a:rPr>
              <a:t>http://www.dobraadresa.cz/</a:t>
            </a:r>
            <a:endParaRPr lang="cs-CZ" dirty="0" smtClean="0"/>
          </a:p>
          <a:p>
            <a:r>
              <a:rPr lang="cs-CZ" dirty="0" smtClean="0"/>
              <a:t>Portál české literatury:  </a:t>
            </a:r>
            <a:r>
              <a:rPr lang="cs-CZ" dirty="0" smtClean="0">
                <a:hlinkClick r:id="rId3"/>
              </a:rPr>
              <a:t>http://www.czechlit.cz/en/</a:t>
            </a:r>
            <a:endParaRPr lang="cs-CZ" dirty="0" smtClean="0"/>
          </a:p>
          <a:p>
            <a:r>
              <a:rPr lang="cs-CZ" dirty="0" smtClean="0"/>
              <a:t>ÚČL AV ČR: </a:t>
            </a:r>
            <a:r>
              <a:rPr lang="cs-CZ" dirty="0" smtClean="0">
                <a:hlinkClick r:id="rId4"/>
              </a:rPr>
              <a:t>http://www.ucl.cas.cz/cs/</a:t>
            </a:r>
            <a:endParaRPr lang="cs-CZ" dirty="0" smtClean="0"/>
          </a:p>
          <a:p>
            <a:r>
              <a:rPr lang="cs-CZ" dirty="0" err="1" smtClean="0"/>
              <a:t>iLiteratura</a:t>
            </a:r>
            <a:r>
              <a:rPr lang="cs-CZ" dirty="0" smtClean="0"/>
              <a:t>: </a:t>
            </a:r>
            <a:r>
              <a:rPr lang="cs-CZ" dirty="0" smtClean="0">
                <a:hlinkClick r:id="rId5"/>
              </a:rPr>
              <a:t>http://www.iliteratura.cz/</a:t>
            </a:r>
            <a:endParaRPr lang="cs-CZ" dirty="0" smtClean="0"/>
          </a:p>
          <a:p>
            <a:r>
              <a:rPr lang="cs-CZ" dirty="0" smtClean="0"/>
              <a:t>Tramvaj načerno: </a:t>
            </a:r>
            <a:r>
              <a:rPr lang="cs-CZ" dirty="0" smtClean="0">
                <a:hlinkClick r:id="rId6"/>
              </a:rPr>
              <a:t>https://cs.wikipedia.org/wiki/Tramvaj_Na%C4%8Derno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=jedná se přece jen o kvalitnější el. </a:t>
            </a:r>
            <a:r>
              <a:rPr lang="cs-CZ" dirty="0" smtClean="0"/>
              <a:t>média </a:t>
            </a:r>
            <a:r>
              <a:rPr lang="cs-CZ" dirty="0" smtClean="0"/>
              <a:t>než předešle (existence redakční rady =odborného dohledu; </a:t>
            </a:r>
            <a:r>
              <a:rPr lang="cs-CZ" dirty="0" smtClean="0"/>
              <a:t>časopisecký </a:t>
            </a:r>
            <a:r>
              <a:rPr lang="cs-CZ" dirty="0" smtClean="0"/>
              <a:t>formát, pravidelná periodicita)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318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Literární kritika / kritici / kritičky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- přesah ke kritériím a intelektuálnímu obzoru let šedesátých: </a:t>
            </a:r>
            <a:r>
              <a:rPr lang="cs-CZ" b="1" dirty="0" smtClean="0"/>
              <a:t>Josef Vohryzek, Aleš Haman, Jan Lopatka, Milan Jungmann, Vladimír </a:t>
            </a:r>
            <a:r>
              <a:rPr lang="cs-CZ" b="1" dirty="0" err="1" smtClean="0"/>
              <a:t>Karfík</a:t>
            </a:r>
            <a:r>
              <a:rPr lang="cs-CZ" b="1" dirty="0" smtClean="0"/>
              <a:t>, Jaroslav Med</a:t>
            </a:r>
          </a:p>
          <a:p>
            <a:r>
              <a:rPr lang="cs-CZ" dirty="0" smtClean="0"/>
              <a:t>Literární kritika zaměřená publicisticky – Jiří </a:t>
            </a:r>
            <a:r>
              <a:rPr lang="cs-CZ" dirty="0" err="1" smtClean="0"/>
              <a:t>Peňás</a:t>
            </a:r>
            <a:r>
              <a:rPr lang="cs-CZ" dirty="0" smtClean="0"/>
              <a:t>, Josef </a:t>
            </a:r>
            <a:r>
              <a:rPr lang="cs-CZ" dirty="0" err="1" smtClean="0"/>
              <a:t>Chuchma</a:t>
            </a:r>
            <a:r>
              <a:rPr lang="cs-CZ" dirty="0" smtClean="0"/>
              <a:t> (moderoval diskusi o lit. </a:t>
            </a:r>
            <a:r>
              <a:rPr lang="cs-CZ" dirty="0" smtClean="0"/>
              <a:t>organizacích </a:t>
            </a:r>
            <a:r>
              <a:rPr lang="cs-CZ" dirty="0" smtClean="0"/>
              <a:t>na </a:t>
            </a:r>
            <a:r>
              <a:rPr lang="cs-CZ" dirty="0" smtClean="0"/>
              <a:t>předloňském </a:t>
            </a:r>
            <a:r>
              <a:rPr lang="cs-CZ" dirty="0" smtClean="0"/>
              <a:t>Světě knihy)</a:t>
            </a:r>
          </a:p>
          <a:p>
            <a:r>
              <a:rPr lang="cs-CZ" dirty="0" smtClean="0"/>
              <a:t>Jiří Trávníček – od poezie k próze a posléze k výzkumu čtenářství</a:t>
            </a:r>
          </a:p>
          <a:p>
            <a:r>
              <a:rPr lang="cs-CZ" dirty="0" smtClean="0"/>
              <a:t>Vladimír Novotný – postmodernismus v literatuře (Ta naše postmoderna česká, 2008)</a:t>
            </a:r>
          </a:p>
          <a:p>
            <a:r>
              <a:rPr lang="cs-CZ" dirty="0" smtClean="0"/>
              <a:t>Mezi akademickým prostředím a publicistikou – Pavel Janoušek (ve </a:t>
            </a:r>
            <a:r>
              <a:rPr lang="cs-CZ" dirty="0" err="1" smtClean="0"/>
              <a:t>TVARu</a:t>
            </a:r>
            <a:r>
              <a:rPr lang="cs-CZ" dirty="0" smtClean="0"/>
              <a:t>; + také jako Alois Burda)</a:t>
            </a:r>
          </a:p>
          <a:p>
            <a:r>
              <a:rPr lang="cs-CZ" dirty="0" smtClean="0"/>
              <a:t>Básník (+ hudebník) píšící studie a recenze (x akademický diskurz + </a:t>
            </a:r>
            <a:r>
              <a:rPr lang="cs-CZ" dirty="0" smtClean="0"/>
              <a:t>obdobně i básník, výtvarník a filmový teoretik P</a:t>
            </a:r>
            <a:r>
              <a:rPr lang="cs-CZ" dirty="0" smtClean="0"/>
              <a:t>. </a:t>
            </a:r>
            <a:r>
              <a:rPr lang="cs-CZ" dirty="0" smtClean="0"/>
              <a:t>Král ) </a:t>
            </a:r>
            <a:r>
              <a:rPr lang="cs-CZ" dirty="0" smtClean="0"/>
              <a:t>– Jan Štolba (Nedopadající džbán; Cena F. X. Šaldy)</a:t>
            </a:r>
          </a:p>
          <a:p>
            <a:r>
              <a:rPr lang="cs-CZ" dirty="0" smtClean="0"/>
              <a:t>Vyhroceně kritické soudy – Radim Kopáč (Pomalá slunce hlasů, 2005)</a:t>
            </a:r>
          </a:p>
          <a:p>
            <a:r>
              <a:rPr lang="cs-CZ" dirty="0" smtClean="0"/>
              <a:t>Akademické prostředí – Karel </a:t>
            </a:r>
            <a:r>
              <a:rPr lang="cs-CZ" dirty="0" err="1" smtClean="0"/>
              <a:t>Piorecký</a:t>
            </a:r>
            <a:r>
              <a:rPr lang="cs-CZ" dirty="0" smtClean="0"/>
              <a:t> (x Petr Král), Pavel Janáček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30752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Krize literatury? Krize kritiky!?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A2 v roce 2008 odsuzuje klientelismus v literatuře (ad KHB) – Petr A. Bílek</a:t>
            </a:r>
          </a:p>
          <a:p>
            <a:r>
              <a:rPr lang="cs-CZ" dirty="0" smtClean="0"/>
              <a:t>Obec spisovatelů v roce 2009 (v Hradci Králové) konferenci na téma Kritéria, hodnoty a vize – básník a lit. vědec V. Křivánek: tristní stav LK, nulová společenská role a prestiž</a:t>
            </a:r>
          </a:p>
          <a:p>
            <a:r>
              <a:rPr lang="cs-CZ" dirty="0" smtClean="0"/>
              <a:t>- I. </a:t>
            </a:r>
            <a:r>
              <a:rPr lang="cs-CZ" dirty="0" err="1" smtClean="0"/>
              <a:t>Harák</a:t>
            </a:r>
            <a:r>
              <a:rPr lang="cs-CZ" dirty="0" smtClean="0"/>
              <a:t> – vytěsňování LK z médií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- literatura ghettem (=pocit ohrožení); kritik je nepřítele a ohrožuje tvůrce</a:t>
            </a:r>
          </a:p>
          <a:p>
            <a:pPr marL="0" indent="0">
              <a:buNone/>
            </a:pPr>
            <a:r>
              <a:rPr lang="cs-CZ" dirty="0" smtClean="0"/>
              <a:t>. Spory Petra Krále s J. Trávníčkem o exkluzivitu literatury, s K. </a:t>
            </a:r>
            <a:r>
              <a:rPr lang="cs-CZ" dirty="0" err="1" smtClean="0"/>
              <a:t>Pioreckým</a:t>
            </a:r>
            <a:r>
              <a:rPr lang="cs-CZ" dirty="0" smtClean="0"/>
              <a:t> o hledání příhodného kritického diskurzu / kritické disponibility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Na konci února 2019 přijel Petr Král do Ústí nad Labem na UJEP s přednáškou Akademický a neakademický </a:t>
            </a:r>
            <a:r>
              <a:rPr lang="cs-CZ" dirty="0" err="1" smtClean="0"/>
              <a:t>diskurz</a:t>
            </a:r>
            <a:r>
              <a:rPr lang="cs-CZ" dirty="0" smtClean="0"/>
              <a:t> při interpretaci uměleckého díla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62444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93</TotalTime>
  <Words>1014</Words>
  <Application>Microsoft Office PowerPoint</Application>
  <PresentationFormat>Předvádění na obrazovce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Trebuchet MS</vt:lpstr>
      <vt:lpstr>Wingdings</vt:lpstr>
      <vt:lpstr>Wingdings 2</vt:lpstr>
      <vt:lpstr>Bohatý</vt:lpstr>
      <vt:lpstr>Literární kritika po roce 1990 aneb:</vt:lpstr>
      <vt:lpstr>Co je nového?</vt:lpstr>
      <vt:lpstr>Kritika v denících a neliterárních tištěných médiích</vt:lpstr>
      <vt:lpstr>Kritika v literárních revuích a časopisech – a tedy kde a kterých:</vt:lpstr>
      <vt:lpstr>A co na „severu“? </vt:lpstr>
      <vt:lpstr>A co na internetu? (servery)</vt:lpstr>
      <vt:lpstr>A co na internetu? (časopisy a portály)</vt:lpstr>
      <vt:lpstr>Literární kritika / kritici / kritičky</vt:lpstr>
      <vt:lpstr>Krize literatury? Krize kritiky!?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Literární kritika po roce 1990 aneb:</dc:title>
  <dc:creator>Admin</dc:creator>
  <cp:lastModifiedBy>fibigerm</cp:lastModifiedBy>
  <cp:revision>10</cp:revision>
  <dcterms:created xsi:type="dcterms:W3CDTF">2017-12-04T15:51:38Z</dcterms:created>
  <dcterms:modified xsi:type="dcterms:W3CDTF">2020-03-24T14:20:56Z</dcterms:modified>
</cp:coreProperties>
</file>