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432E334-C6B9-4ACB-B8C1-FDC580968DCB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2CC38B-8FAC-4DE1-80BA-5373F0C026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studny.cz/tomas-stitny-ze-stitneho/" TargetMode="External"/><Relationship Id="rId2" Type="http://schemas.openxmlformats.org/officeDocument/2006/relationships/hyperlink" Target="https://husitstvi.cz/rejstriky/rejstrik-osob/jan-milic-z-kromeriz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ma.novinky.cz/mistr-jan-hu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lskCac9wS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Reformace v českých zemích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Církevní reformátoři před Husem, Jan Hus, doba husitská a poděbradská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vzniku reformace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Krize církve v pozdním středověku – příčiny … (u nás už za Karla IV.)</a:t>
            </a:r>
          </a:p>
          <a:p>
            <a:r>
              <a:rPr lang="cs-CZ" dirty="0" smtClean="0"/>
              <a:t>Krize ve společnosti na přechodu mezi dvěma epochami: středověk / „doba střední“ (A. </a:t>
            </a:r>
            <a:r>
              <a:rPr lang="cs-CZ" dirty="0" err="1" smtClean="0"/>
              <a:t>Stich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Jedním z kořenů – středověké lidové hereze (</a:t>
            </a:r>
            <a:r>
              <a:rPr lang="cs-CZ" dirty="0" err="1" smtClean="0"/>
              <a:t>kataři</a:t>
            </a:r>
            <a:r>
              <a:rPr lang="cs-CZ" dirty="0" smtClean="0"/>
              <a:t>, albigenští, valdenští)</a:t>
            </a:r>
          </a:p>
          <a:p>
            <a:r>
              <a:rPr lang="cs-CZ" dirty="0" smtClean="0"/>
              <a:t>Teologické myšlení pozdního středověku – „věk Ducha“ – </a:t>
            </a:r>
            <a:r>
              <a:rPr lang="cs-CZ" dirty="0" err="1" smtClean="0"/>
              <a:t>Joachyma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Fiore</a:t>
            </a:r>
            <a:r>
              <a:rPr lang="cs-CZ" dirty="0" smtClean="0"/>
              <a:t>; </a:t>
            </a:r>
            <a:r>
              <a:rPr lang="cs-CZ" dirty="0" err="1" smtClean="0"/>
              <a:t>remanenční</a:t>
            </a:r>
            <a:r>
              <a:rPr lang="cs-CZ" dirty="0" smtClean="0"/>
              <a:t> teorie Johna </a:t>
            </a:r>
            <a:r>
              <a:rPr lang="cs-CZ" dirty="0" err="1" smtClean="0"/>
              <a:t>Wickliffa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Reformace „shora“ za Karla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Panovník vidí úpadek církve i společenských mravů</a:t>
            </a:r>
          </a:p>
          <a:p>
            <a:r>
              <a:rPr lang="cs-CZ" dirty="0" smtClean="0"/>
              <a:t>Plně nezná či nemůže odkrýt kořeny</a:t>
            </a:r>
          </a:p>
          <a:p>
            <a:r>
              <a:rPr lang="cs-CZ" dirty="0" smtClean="0"/>
              <a:t>Řešení – kazatelské aktivity mezi intelektuály či německy mluvícím měšťanstvem – </a:t>
            </a:r>
            <a:r>
              <a:rPr lang="cs-CZ" dirty="0" err="1" smtClean="0"/>
              <a:t>Konrad</a:t>
            </a:r>
            <a:r>
              <a:rPr lang="cs-CZ" dirty="0" smtClean="0"/>
              <a:t> </a:t>
            </a:r>
            <a:r>
              <a:rPr lang="cs-CZ" dirty="0" err="1" smtClean="0"/>
              <a:t>Waldhauser</a:t>
            </a:r>
            <a:r>
              <a:rPr lang="cs-CZ" dirty="0" smtClean="0"/>
              <a:t>:(1326-08.12.1369</a:t>
            </a:r>
            <a:r>
              <a:rPr lang="cs-CZ" dirty="0" smtClean="0"/>
              <a:t>]</a:t>
            </a:r>
          </a:p>
          <a:p>
            <a:r>
              <a:rPr lang="cs-CZ" dirty="0" smtClean="0"/>
              <a:t>Německý reformní kazatel; předchůdce českého reformního hnutí. Působil v Rakousku, u Rožmberků, jako věhlasný kazatel byl pozván roku 1363 Karlem IV. do Prahy. Od roku 1365 farář v Týnském chrámu. Ve svých německých a latinských kázáních kritizoval všeobecný úpadek církve, vystupoval proti simonii, kupčení s ostatky svatých a neřestnému životu společnosti. Přestože nepřekročil rámec ortodoxie, ukázal cestu dalším následovatelům a prokázal účinnost kazatelské činnosti. Jeho kázání rovněž směřovala k podstatě náboženských hodnot, vyvolala v zesvětštěné Praze vlnu zbožnosti a prudký odpor kazatelských řádů. Ty obvinily </a:t>
            </a:r>
            <a:r>
              <a:rPr lang="cs-CZ" dirty="0" err="1" smtClean="0"/>
              <a:t>Waldhausera</a:t>
            </a:r>
            <a:r>
              <a:rPr lang="cs-CZ" dirty="0" smtClean="0"/>
              <a:t> z kacířských bludů. </a:t>
            </a:r>
            <a:r>
              <a:rPr lang="cs-CZ" dirty="0" err="1" smtClean="0"/>
              <a:t>Waldhauser</a:t>
            </a:r>
            <a:r>
              <a:rPr lang="cs-CZ" dirty="0" smtClean="0"/>
              <a:t> vyzval Karla IV., aby přiměl papeže k návratu do Říma a nechal kázat ve svém kostele Jana </a:t>
            </a:r>
            <a:r>
              <a:rPr lang="cs-CZ" dirty="0" err="1" smtClean="0"/>
              <a:t>Milíče</a:t>
            </a:r>
            <a:r>
              <a:rPr lang="cs-CZ" dirty="0" smtClean="0"/>
              <a:t> z Kroměříže. Konrád </a:t>
            </a:r>
            <a:r>
              <a:rPr lang="cs-CZ" dirty="0" err="1" smtClean="0"/>
              <a:t>Waldhauser</a:t>
            </a:r>
            <a:r>
              <a:rPr lang="cs-CZ" dirty="0" smtClean="0"/>
              <a:t> je autorem příručky </a:t>
            </a:r>
            <a:r>
              <a:rPr lang="cs-CZ" i="1" dirty="0" err="1" smtClean="0"/>
              <a:t>Postilla</a:t>
            </a:r>
            <a:r>
              <a:rPr lang="cs-CZ" i="1" dirty="0" smtClean="0"/>
              <a:t> </a:t>
            </a:r>
            <a:r>
              <a:rPr lang="cs-CZ" i="1" dirty="0" err="1" smtClean="0"/>
              <a:t>studentium</a:t>
            </a:r>
            <a:r>
              <a:rPr lang="cs-CZ" i="1" dirty="0" smtClean="0"/>
              <a:t> </a:t>
            </a:r>
            <a:r>
              <a:rPr lang="cs-CZ" i="1" dirty="0" err="1" smtClean="0"/>
              <a:t>Pragensium</a:t>
            </a:r>
            <a:r>
              <a:rPr lang="cs-CZ" dirty="0" smtClean="0"/>
              <a:t> (</a:t>
            </a:r>
            <a:r>
              <a:rPr lang="cs-CZ" i="1" dirty="0" smtClean="0"/>
              <a:t>Postila pražských studentů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+ jako „lidový kazatel“ se osvědčil– </a:t>
            </a:r>
            <a:r>
              <a:rPr lang="cs-CZ" dirty="0" err="1" smtClean="0"/>
              <a:t>Milíč</a:t>
            </a:r>
            <a:r>
              <a:rPr lang="cs-CZ" dirty="0" smtClean="0"/>
              <a:t> z Kroměříže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https://husitstvi.cz/rejstriky/rejstrik-osob/jan-milic-z-kromerize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JAKO NÓVUM – o problematiku teologickou / a mravní úpadek církve i společnosti se zajímají také laici: například Tomáš </a:t>
            </a:r>
            <a:r>
              <a:rPr lang="cs-CZ" dirty="0" smtClean="0"/>
              <a:t>ze Štítného: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ceskestudny.cz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tomas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stitny</a:t>
            </a:r>
            <a:r>
              <a:rPr lang="cs-CZ" dirty="0" smtClean="0">
                <a:hlinkClick r:id="rId3"/>
              </a:rPr>
              <a:t>-ze-</a:t>
            </a:r>
            <a:r>
              <a:rPr lang="cs-CZ" dirty="0" err="1" smtClean="0">
                <a:hlinkClick r:id="rId3"/>
              </a:rPr>
              <a:t>stitneho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Teologická problematika pojednávána i v národním jazyce!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716016" y="48691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Hus (1369? – 1415)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tema.novinky.cz/mistr-jan-hus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 tomu dále Husovi současníci, odpůrci, pokračovatelé; s tím že:</a:t>
            </a:r>
          </a:p>
          <a:p>
            <a:r>
              <a:rPr lang="cs-CZ" dirty="0" smtClean="0"/>
              <a:t>Husův přítel a současník mohl být jeho pozdějším odpůrcem (Štěpán z Pálče)</a:t>
            </a:r>
          </a:p>
          <a:p>
            <a:r>
              <a:rPr lang="cs-CZ" dirty="0" smtClean="0"/>
              <a:t>Husův pokračovatel mohl být odpůrcem husitů (Petr </a:t>
            </a:r>
            <a:r>
              <a:rPr lang="cs-CZ" dirty="0" err="1" smtClean="0"/>
              <a:t>Chelčický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Mezi současníky a pokračovateli Husovými zaujímá důležité místo Jakoubek ze Stříbra: …přijímání podobojí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 české reformace a doby husitské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lidoví kazatelé (Martin </a:t>
            </a:r>
            <a:r>
              <a:rPr lang="cs-CZ" dirty="0" err="1" smtClean="0">
                <a:solidFill>
                  <a:srgbClr val="FF0000"/>
                </a:solidFill>
              </a:rPr>
              <a:t>Loquis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Húska</a:t>
            </a:r>
            <a:r>
              <a:rPr lang="cs-CZ" dirty="0" smtClean="0">
                <a:solidFill>
                  <a:srgbClr val="FF0000"/>
                </a:solidFill>
              </a:rPr>
              <a:t>, Jan Želivský), laici </a:t>
            </a:r>
            <a:r>
              <a:rPr lang="cs-CZ" dirty="0" smtClean="0">
                <a:solidFill>
                  <a:srgbClr val="FF0000"/>
                </a:solidFill>
              </a:rPr>
              <a:t>(Petr </a:t>
            </a:r>
            <a:r>
              <a:rPr lang="cs-CZ" dirty="0" err="1" smtClean="0">
                <a:solidFill>
                  <a:srgbClr val="FF0000"/>
                </a:solidFill>
              </a:rPr>
              <a:t>Chelčický</a:t>
            </a:r>
            <a:r>
              <a:rPr lang="cs-CZ" dirty="0" smtClean="0">
                <a:solidFill>
                  <a:srgbClr val="FF0000"/>
                </a:solidFill>
              </a:rPr>
              <a:t> – Síť víry): literatura traktátová, polemiky, kázání, dopisy, modlitby, duchovní písně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literatura doby husitské: Čtyři artikuly pražské; satiry, polemiky, kronikářství, válečné písně (s duchovním obsahem; + písně o vojenských vítězstvích husitů), Žižkův vojenský řád</a:t>
            </a:r>
          </a:p>
          <a:p>
            <a:r>
              <a:rPr lang="cs-CZ" dirty="0" smtClean="0">
                <a:solidFill>
                  <a:srgbClr val="FF0000"/>
                </a:solidFill>
                <a:hlinkClick r:id="rId2"/>
              </a:rPr>
              <a:t>https://www.youtube.com/watch?v=elskCac9wSI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Literatura protihusitská (Postila </a:t>
            </a:r>
            <a:r>
              <a:rPr lang="cs-CZ" dirty="0" err="1" smtClean="0"/>
              <a:t>Johlína</a:t>
            </a:r>
            <a:r>
              <a:rPr lang="cs-CZ" dirty="0" smtClean="0"/>
              <a:t> z </a:t>
            </a:r>
            <a:r>
              <a:rPr lang="cs-CZ" dirty="0" err="1" smtClean="0"/>
              <a:t>Vodňan</a:t>
            </a:r>
            <a:r>
              <a:rPr lang="cs-CZ" dirty="0" smtClean="0"/>
              <a:t>; </a:t>
            </a:r>
            <a:r>
              <a:rPr lang="cs-CZ" dirty="0" smtClean="0"/>
              <a:t> satira Václav</a:t>
            </a:r>
            <a:r>
              <a:rPr lang="cs-CZ" dirty="0" smtClean="0"/>
              <a:t>, Havel a Tábor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Rozliční autoři, prostředí, téma, funkce, adresáti</a:t>
            </a:r>
          </a:p>
          <a:p>
            <a:r>
              <a:rPr lang="cs-CZ" dirty="0" smtClean="0"/>
              <a:t>= liší se také jazykově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doby poděbradské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Bitva u Lipan (30. května 1434) + Basilejská kompaktáta  = ukončení občanské války, Zikmund oficiálně přijat za českého krále</a:t>
            </a:r>
          </a:p>
          <a:p>
            <a:r>
              <a:rPr lang="cs-CZ" dirty="0" smtClean="0"/>
              <a:t>Po jeho smrti Albrecht Habsburský a Ladislav Pohrobek =faktickým vládcem zemský správce Jiří z Poděbrad (1420 – 1471; český král od 1458)</a:t>
            </a:r>
          </a:p>
          <a:p>
            <a:r>
              <a:rPr lang="cs-CZ" dirty="0" smtClean="0"/>
              <a:t>„podobojí“ = spory s katolickými panovníky (válka s Matyášem </a:t>
            </a:r>
            <a:r>
              <a:rPr lang="cs-CZ" dirty="0" err="1" smtClean="0"/>
              <a:t>Korvínem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=nutnost diplomatických jednání =cesty českého poselstva po Z Evropě </a:t>
            </a:r>
          </a:p>
          <a:p>
            <a:r>
              <a:rPr lang="cs-CZ" dirty="0" smtClean="0"/>
              <a:t>= první cestopisy (Deník panoše Jaroslava, Cestopis Václava Šaška z </a:t>
            </a:r>
            <a:r>
              <a:rPr lang="cs-CZ" dirty="0" err="1" smtClean="0"/>
              <a:t>Bířkova</a:t>
            </a:r>
            <a:r>
              <a:rPr lang="cs-CZ" dirty="0" smtClean="0"/>
              <a:t> – kontakty s renesanční Evropou)</a:t>
            </a:r>
          </a:p>
          <a:p>
            <a:r>
              <a:rPr lang="cs-CZ" dirty="0" smtClean="0"/>
              <a:t>Literatura nábožensky vzdělavatelná (Jan </a:t>
            </a:r>
            <a:r>
              <a:rPr lang="cs-CZ" dirty="0" err="1" smtClean="0"/>
              <a:t>Rokycana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Vznik Jednoty bratrské</a:t>
            </a:r>
          </a:p>
          <a:p>
            <a:r>
              <a:rPr lang="cs-CZ" dirty="0" err="1" smtClean="0"/>
              <a:t>Dialogus</a:t>
            </a:r>
            <a:r>
              <a:rPr lang="cs-CZ" dirty="0" smtClean="0"/>
              <a:t> Jana z </a:t>
            </a:r>
            <a:r>
              <a:rPr lang="cs-CZ" dirty="0" err="1" smtClean="0"/>
              <a:t>Rabštejna</a:t>
            </a:r>
            <a:r>
              <a:rPr lang="cs-CZ" dirty="0" smtClean="0"/>
              <a:t> (nábožensko-politický humanistický spis)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Husitské a poděbradské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Vzdalují Čechy tehdejší vyspělé Evropě</a:t>
            </a:r>
          </a:p>
          <a:p>
            <a:r>
              <a:rPr lang="cs-CZ" dirty="0" smtClean="0"/>
              <a:t>Do jisté míry omezují vzdělanost (nemožnost cestovat, nejdůležitější jsou problémy teologické)</a:t>
            </a:r>
          </a:p>
          <a:p>
            <a:r>
              <a:rPr lang="cs-CZ" dirty="0" smtClean="0"/>
              <a:t>Humanismus a renesance se rozvíjejí až po skončení bojů</a:t>
            </a:r>
          </a:p>
          <a:p>
            <a:r>
              <a:rPr lang="cs-CZ" dirty="0" smtClean="0"/>
              <a:t>Dědictvím předchozího období – důraz na složku mravní / faktické několikeré (sociální, náboženské, jazykové, kulturní) </a:t>
            </a:r>
            <a:r>
              <a:rPr lang="cs-CZ" smtClean="0"/>
              <a:t>rozdělení společnosti</a:t>
            </a: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</TotalTime>
  <Words>650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Modul</vt:lpstr>
      <vt:lpstr>Reformace v českých zemích</vt:lpstr>
      <vt:lpstr>Příčiny vzniku reformace</vt:lpstr>
      <vt:lpstr>Reformace „shora“ za Karla IV.</vt:lpstr>
      <vt:lpstr>+ jako „lidový kazatel“ se osvědčil– Milíč z Kroměříže</vt:lpstr>
      <vt:lpstr>Jan Hus (1369? – 1415)</vt:lpstr>
      <vt:lpstr>Literatura české reformace a doby husitské</vt:lpstr>
      <vt:lpstr>Literatura doby poděbradské</vt:lpstr>
      <vt:lpstr>Husitské a poděbradské války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Reformace v českých zemích</dc:title>
  <dc:creator>Heduš</dc:creator>
  <cp:lastModifiedBy>Heduš</cp:lastModifiedBy>
  <cp:revision>8</cp:revision>
  <dcterms:created xsi:type="dcterms:W3CDTF">2019-03-11T10:11:51Z</dcterms:created>
  <dcterms:modified xsi:type="dcterms:W3CDTF">2019-03-11T11:13:52Z</dcterms:modified>
</cp:coreProperties>
</file>