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88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28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152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954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564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63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24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894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92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19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05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56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2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94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86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11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09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721067-63AC-4D23-AA4E-F81C880C9C84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076CA46-3A03-44FD-83E4-31450545EE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27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Kronika_troj%C3%A1nsk%C3%A1#/media/File:Str%C3%A1nka_z_Kroniky_trojansk%C3%A9_1468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mek-ceskyrudolec.cz/data/page/39/telc-5-14-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pload.wikimedia.org/wikipedia/commons/f/f2/Dvojportr%C3%A9t_Viktor%C3%ADna_a_Hynka_z_Pod%C4%9Bbrad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pload.wikimedia.org/wikipedia/commons/thumb/e/e0/Mlad%C3%A1_Boleslav,_sbor_Jednoty_bratrsk%C3%A9.jpg/800px-Mlad%C3%A1_Boleslav,_sbor_Jednoty_bratrsk%C3%A9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vate-prague-guide.com/wp-content/rudolf_II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b3wS7fddbw" TargetMode="External"/><Relationship Id="rId2" Type="http://schemas.openxmlformats.org/officeDocument/2006/relationships/hyperlink" Target="https://www.youtube.com/watch?v=0Xyi5NgoKi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obcice.cz/sites/default/files/obrazky/kuks.jpg" TargetMode="External"/><Relationship Id="rId4" Type="http://schemas.openxmlformats.org/officeDocument/2006/relationships/hyperlink" Target="https://www.cestovinky.cz/sites/default/files/imagecache/primary_660x371/images/1/1024px-zamek_cervena_lhota_07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Humanismus; renesance; reformace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českých zemích</a:t>
            </a:r>
          </a:p>
          <a:p>
            <a:r>
              <a:rPr lang="cs-CZ" dirty="0" smtClean="0"/>
              <a:t>= 1490 – 1620?</a:t>
            </a:r>
          </a:p>
          <a:p>
            <a:r>
              <a:rPr lang="cs-CZ" dirty="0" smtClean="0"/>
              <a:t>(W. Shakespeare: nar. </a:t>
            </a:r>
            <a:r>
              <a:rPr lang="cs-CZ" dirty="0"/>
              <a:t>a</a:t>
            </a:r>
            <a:r>
              <a:rPr lang="cs-CZ" dirty="0" smtClean="0"/>
              <a:t>si 1564 /pokřtěn 26. 4./ - zemřel 23. dubna 1616)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38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Myšlenkový směr. </a:t>
            </a:r>
            <a:r>
              <a:rPr lang="cs-CZ" dirty="0" smtClean="0"/>
              <a:t>Pojem humanismus vznikl sice až v novověku, zájem o člověka a lidskou společnost však charakterizuje už klasické období řeckého myšlení. Jeho vznik, často spojovaný s tzv. </a:t>
            </a:r>
            <a:r>
              <a:rPr lang="cs-CZ" dirty="0" err="1"/>
              <a:t>s</a:t>
            </a:r>
            <a:r>
              <a:rPr lang="cs-CZ" dirty="0" err="1" smtClean="0"/>
              <a:t>ókratovským</a:t>
            </a:r>
            <a:r>
              <a:rPr lang="cs-CZ" dirty="0" smtClean="0"/>
              <a:t> </a:t>
            </a:r>
            <a:r>
              <a:rPr lang="cs-CZ" dirty="0" smtClean="0"/>
              <a:t>obratem od zkoumání prapříčin světa u </a:t>
            </a:r>
            <a:r>
              <a:rPr lang="cs-CZ" dirty="0" err="1" smtClean="0"/>
              <a:t>předsókratiků</a:t>
            </a:r>
            <a:r>
              <a:rPr lang="cs-CZ" dirty="0" smtClean="0"/>
              <a:t> k člověku a společnosti, souvisí s postupnou individualizací zejména městských lidí: člověk se už nechápe jako především součást rodu, kmene nebo obce, ale jako samostatná bytost, která žije také svým vnitřním životem.</a:t>
            </a:r>
          </a:p>
          <a:p>
            <a:r>
              <a:rPr lang="cs-CZ" dirty="0" err="1" smtClean="0"/>
              <a:t>Protágorás</a:t>
            </a:r>
            <a:r>
              <a:rPr lang="cs-CZ" dirty="0" smtClean="0"/>
              <a:t>: "Mírou všech věcí je člověk: jsoucích, že jsou, nejsoucích, že nejsou.„</a:t>
            </a:r>
          </a:p>
          <a:p>
            <a:r>
              <a:rPr lang="cs-CZ" dirty="0" smtClean="0"/>
              <a:t>Společenský vývoj pozdního středověku, rozvoj měst, školství, vědeckého poznání; možnost (nutnost) cestovat. Studium antiky</a:t>
            </a:r>
            <a:r>
              <a:rPr lang="cs-CZ" dirty="0" smtClean="0"/>
              <a:t>. Emancipace </a:t>
            </a:r>
            <a:r>
              <a:rPr lang="cs-CZ" dirty="0" smtClean="0"/>
              <a:t>„třetího stavu“. Studia humana.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1723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českých zemích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Za Karla IV. – „dvorský okruh“ (Jan ze Středy); kontakty s Francií a Itálií (</a:t>
            </a:r>
            <a:r>
              <a:rPr lang="cs-CZ" dirty="0" err="1" smtClean="0"/>
              <a:t>Petrarca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 Václava IV. (</a:t>
            </a:r>
            <a:r>
              <a:rPr lang="cs-CZ" dirty="0" err="1" smtClean="0"/>
              <a:t>protohumanistické</a:t>
            </a:r>
            <a:r>
              <a:rPr lang="cs-CZ" dirty="0" smtClean="0"/>
              <a:t> myšlení v Oráči z Čech /cca 1400/ a Tkadlečkovi /cca 1407/)</a:t>
            </a:r>
          </a:p>
          <a:p>
            <a:r>
              <a:rPr lang="cs-CZ" dirty="0" smtClean="0"/>
              <a:t>Po husitských a poděbradských válkách (</a:t>
            </a:r>
            <a:r>
              <a:rPr lang="cs-CZ" dirty="0" err="1" smtClean="0"/>
              <a:t>Dialogus</a:t>
            </a:r>
            <a:r>
              <a:rPr lang="cs-CZ" dirty="0" smtClean="0"/>
              <a:t> Jana </a:t>
            </a:r>
            <a:r>
              <a:rPr lang="cs-CZ" dirty="0" smtClean="0"/>
              <a:t>z </a:t>
            </a:r>
            <a:r>
              <a:rPr lang="cs-CZ" dirty="0" smtClean="0"/>
              <a:t>Rabštejna) – cca do Bílé hory</a:t>
            </a:r>
          </a:p>
          <a:p>
            <a:r>
              <a:rPr lang="cs-CZ" b="1" dirty="0" smtClean="0"/>
              <a:t>Knihtisk!!!</a:t>
            </a:r>
            <a:r>
              <a:rPr lang="cs-CZ" dirty="0" smtClean="0"/>
              <a:t> ??? 1468 Kronika </a:t>
            </a:r>
            <a:r>
              <a:rPr lang="cs-CZ" dirty="0" err="1" smtClean="0"/>
              <a:t>trojánská</a:t>
            </a:r>
            <a:r>
              <a:rPr lang="cs-CZ" dirty="0" smtClean="0"/>
              <a:t>??? </a:t>
            </a:r>
            <a:r>
              <a:rPr lang="cs-CZ" dirty="0" smtClean="0">
                <a:hlinkClick r:id="rId2"/>
              </a:rPr>
              <a:t>https://cs.wikipedia.org/wiki/Kronika_troj%C3%A1nsk%C3%A1#/media/File:Str%C3%A1nka_z_Kroniky_trojansk%C3%A9_1468.gif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36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Renesance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cs-CZ" dirty="0" smtClean="0"/>
              <a:t>Umělecký směr a životní styl (integrální =zasahuje všechny společenské vrstvy a do rozličných oblastí)</a:t>
            </a:r>
          </a:p>
          <a:p>
            <a:r>
              <a:rPr lang="cs-CZ" dirty="0" smtClean="0"/>
              <a:t>Počátek v Itálii na přel. 13. / 14.století (Florencie)</a:t>
            </a:r>
          </a:p>
          <a:p>
            <a:r>
              <a:rPr lang="cs-CZ" dirty="0" smtClean="0"/>
              <a:t>Návrat k antice („znovuzrození). Individualismus. „Nacionalismus“ (=lit. v národních jazycích – i překlady Bible do nich). Sekularizace. Sběratelství a mecenášství.</a:t>
            </a:r>
          </a:p>
          <a:p>
            <a:r>
              <a:rPr lang="cs-CZ" dirty="0" smtClean="0">
                <a:hlinkClick r:id="rId2"/>
              </a:rPr>
              <a:t>http://www.zamek-ceskyrudolec.cz/data/page/39/telc-5-14-2.jpg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08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českých zemích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Cca 1490 – 1620; nejdříve v architektuře, ale také v literatuře (Hynek z Poděbrad: Májový sen / Veršové o milovníku; </a:t>
            </a:r>
            <a:r>
              <a:rPr lang="cs-CZ" dirty="0" err="1" smtClean="0"/>
              <a:t>Boccaciovské</a:t>
            </a:r>
            <a:r>
              <a:rPr lang="cs-CZ" dirty="0" smtClean="0"/>
              <a:t> rozprávky)</a:t>
            </a:r>
          </a:p>
          <a:p>
            <a:r>
              <a:rPr lang="cs-CZ" dirty="0" smtClean="0"/>
              <a:t>Literární žánry: epistolografie, óda, epigram, </a:t>
            </a:r>
            <a:r>
              <a:rPr lang="cs-CZ" dirty="0" err="1" smtClean="0"/>
              <a:t>facetie</a:t>
            </a:r>
            <a:r>
              <a:rPr lang="cs-CZ" dirty="0" smtClean="0"/>
              <a:t>, dějepisné žánry (kronika, /rodové/ paměti, kalendář); literatura vědecká a právní; literatura cestopisná</a:t>
            </a:r>
          </a:p>
          <a:p>
            <a:r>
              <a:rPr lang="cs-CZ" dirty="0" smtClean="0"/>
              <a:t>Pololidové drama („sousedské“); knížky lidového čtení</a:t>
            </a:r>
          </a:p>
          <a:p>
            <a:r>
              <a:rPr lang="cs-CZ" dirty="0" smtClean="0">
                <a:hlinkClick r:id="rId2"/>
              </a:rPr>
              <a:t>https://upload.wikimedia.org/wikipedia/commons/f/f2/Dvojportr%C3%A9t_Viktor%C3%ADna_a_Hynka_z_Pod%C4%9Bbrad.gif</a:t>
            </a:r>
            <a:endParaRPr lang="cs-CZ" dirty="0" smtClean="0"/>
          </a:p>
          <a:p>
            <a:r>
              <a:rPr lang="cs-CZ" dirty="0" smtClean="0"/>
              <a:t>Alžběta Johanna </a:t>
            </a:r>
            <a:r>
              <a:rPr lang="cs-CZ" dirty="0" err="1" smtClean="0"/>
              <a:t>Westonia</a:t>
            </a:r>
            <a:r>
              <a:rPr lang="cs-CZ" dirty="0" smtClean="0"/>
              <a:t> (1582 – 1612): „Res publica </a:t>
            </a:r>
            <a:r>
              <a:rPr lang="cs-CZ" dirty="0" err="1" smtClean="0"/>
              <a:t>litteraria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814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fontScale="62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Reformace (lat. obnovení či oprava) byl proces v křesťanské církvi s těžištěm v 16. století, s cílem nápravy poměrů a návratu ke křesťanství nezatíženému tradicí. V průběhu reformace se vytvořily protestantské církve. Za počátek reformačního procesu je považován 31. říjen 1517, kdy Martin Luther uveřejnil svých 95 tezí.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 českých zemích ještě před </a:t>
            </a:r>
            <a:r>
              <a:rPr lang="cs-CZ" dirty="0" err="1" smtClean="0">
                <a:solidFill>
                  <a:srgbClr val="FF0000"/>
                </a:solidFill>
              </a:rPr>
              <a:t>Lutherovou</a:t>
            </a:r>
            <a:r>
              <a:rPr lang="cs-CZ" dirty="0" smtClean="0">
                <a:solidFill>
                  <a:srgbClr val="FF0000"/>
                </a:solidFill>
              </a:rPr>
              <a:t> reformou – tj. vlastně už od konce vlády Karla IV</a:t>
            </a:r>
            <a:r>
              <a:rPr lang="cs-CZ" dirty="0" smtClean="0">
                <a:solidFill>
                  <a:srgbClr val="FF0000"/>
                </a:solidFill>
              </a:rPr>
              <a:t>. (Viz předchozí prezentace.)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Vznik Jednoty bratrské: 1457 (Kunvald)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Roku 1575 byla vydána Česká konfese, která potvrzovala a upravovala náboženské záležitosti v českých zemích. Náboženské svobody byly roku 1609 upraveny vydáním Rudolfova Majestátu</a:t>
            </a:r>
            <a:r>
              <a:rPr lang="cs-CZ" dirty="0" smtClean="0">
                <a:solidFill>
                  <a:srgbClr val="FF0000"/>
                </a:solidFill>
              </a:rPr>
              <a:t>. (=Právo na svobodu vyznání se dostalo dokonce i poddaným.)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  <a:hlinkClick r:id="rId2"/>
              </a:rPr>
              <a:t>https://upload.wikimedia.org/wikipedia/commons/thumb/e/e0/Mlad%C3%A1_Boleslav%2C_sbor_Jednoty_bratrsk%C3%A9.jpg/800px-Mlad%C3%A1_Boleslav%2C_sbor_Jednoty_bratrsk%C3%A9.jpg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0923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se v Čechách tolik nerozvinula renesance?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Husitské a poděbradské války – až do 70. let 15. století</a:t>
            </a:r>
          </a:p>
          <a:p>
            <a:r>
              <a:rPr lang="cs-CZ" dirty="0" smtClean="0"/>
              <a:t>Čechy jsou „podobojí“ =izolace od zbytku Evropy (nejméně do </a:t>
            </a:r>
            <a:r>
              <a:rPr lang="cs-CZ" dirty="0" err="1" smtClean="0"/>
              <a:t>Lutherovy</a:t>
            </a:r>
            <a:r>
              <a:rPr lang="cs-CZ" dirty="0" smtClean="0"/>
              <a:t> reformy)</a:t>
            </a:r>
          </a:p>
          <a:p>
            <a:r>
              <a:rPr lang="cs-CZ" dirty="0" smtClean="0"/>
              <a:t>Náboženský a politický (také mezi jednotlivými stavy) boj se promítá </a:t>
            </a:r>
            <a:r>
              <a:rPr lang="cs-CZ" dirty="0" smtClean="0"/>
              <a:t>do </a:t>
            </a:r>
            <a:r>
              <a:rPr lang="cs-CZ" dirty="0" smtClean="0"/>
              <a:t>literární tvorby =nezbývá prostoru pro „vysoké umění“</a:t>
            </a:r>
          </a:p>
          <a:p>
            <a:r>
              <a:rPr lang="cs-CZ" dirty="0" smtClean="0"/>
              <a:t>Až do doby rudolfinské (=manýrismus) stojí Čechy mimo dobové kulturní (a také vědecké) dění</a:t>
            </a:r>
          </a:p>
          <a:p>
            <a:r>
              <a:rPr lang="cs-CZ" dirty="0" smtClean="0">
                <a:hlinkClick r:id="rId2"/>
              </a:rPr>
              <a:t>https://www.private-prague-guide.com/wp-content/rudolf_II.jpg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1333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Kultura světská x umění ducha?</a:t>
            </a:r>
            <a:br>
              <a:rPr lang="cs-CZ" sz="2800" dirty="0" smtClean="0"/>
            </a:br>
            <a:r>
              <a:rPr lang="cs-CZ" sz="2800" dirty="0" smtClean="0"/>
              <a:t>Kterak šťastně umříti? (aneb: renesance a baroko)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https://www.youtube.com/watch?v=0Xyi5NgoKiA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https://www.youtube.com/watch?v=pb3wS7fddbw</a:t>
            </a:r>
            <a:endParaRPr lang="cs-CZ" dirty="0" smtClean="0"/>
          </a:p>
          <a:p>
            <a:r>
              <a:rPr lang="cs-CZ" dirty="0" err="1" smtClean="0"/>
              <a:t>Westonia</a:t>
            </a:r>
            <a:r>
              <a:rPr lang="cs-CZ" dirty="0" smtClean="0"/>
              <a:t> (</a:t>
            </a:r>
            <a:r>
              <a:rPr lang="cs-CZ" dirty="0" smtClean="0"/>
              <a:t>Med </a:t>
            </a:r>
            <a:r>
              <a:rPr lang="cs-CZ" dirty="0" smtClean="0"/>
              <a:t>a hořec, s. 46) x Matěj Václav </a:t>
            </a:r>
            <a:r>
              <a:rPr lang="cs-CZ" dirty="0" err="1" smtClean="0"/>
              <a:t>Šteyer</a:t>
            </a:r>
            <a:r>
              <a:rPr lang="cs-CZ" dirty="0" smtClean="0"/>
              <a:t> ( Co Bůh není, mrzí mne, s. 12)</a:t>
            </a:r>
          </a:p>
          <a:p>
            <a:r>
              <a:rPr lang="cs-CZ" dirty="0" smtClean="0">
                <a:hlinkClick r:id="rId4"/>
              </a:rPr>
              <a:t>https://www.cestovinky.cz/sites/default/files/imagecache/primary_660x371/images/1/1024px-zamek_cervena_lhota_07.jpg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http://www.sobcice.cz/sites/default/files/obrazky/kuks.jpg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1099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ký">
  <a:themeElements>
    <a:clrScheme name="Organický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ký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k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387</TotalTime>
  <Words>643</Words>
  <Application>Microsoft Office PowerPoint</Application>
  <PresentationFormat>Předvádění na obrazovce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Garamond</vt:lpstr>
      <vt:lpstr>Organický</vt:lpstr>
      <vt:lpstr>Humanismus; renesance; reformace</vt:lpstr>
      <vt:lpstr>Humanismus</vt:lpstr>
      <vt:lpstr>V českých zemích</vt:lpstr>
      <vt:lpstr>Renesance</vt:lpstr>
      <vt:lpstr>V českých zemích</vt:lpstr>
      <vt:lpstr>Reformace</vt:lpstr>
      <vt:lpstr>Proč se v Čechách tolik nerozvinula renesance?</vt:lpstr>
      <vt:lpstr>Kultura světská x umění ducha? Kterak šťastně umříti? (aneb: renesance a baroko)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Humanismus; renesance; reformace</dc:title>
  <dc:creator>haraki</dc:creator>
  <cp:lastModifiedBy>fibigerm</cp:lastModifiedBy>
  <cp:revision>11</cp:revision>
  <dcterms:created xsi:type="dcterms:W3CDTF">2018-03-21T11:39:33Z</dcterms:created>
  <dcterms:modified xsi:type="dcterms:W3CDTF">2020-03-24T13:50:46Z</dcterms:modified>
</cp:coreProperties>
</file>