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30CD6B3-9491-46BF-8B1A-0BA8D97DE7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11C0FAD4-83E7-4F5C-9987-EF911D0332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4DF73E90-7D9D-407E-B819-D3F3CC4B9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E244386-88AE-45E9-A0A5-EA800C2CF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DA63B65-3C5C-47B5-9B75-00C338004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9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F318D10-A45C-454B-B7CA-BA0859D62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7DA0C689-D68A-466A-B74D-59BF37DFBA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08565F8-8887-41AE-A857-F22941BAF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905F8A4-468B-47E2-BF7F-6BD69466E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553ED3A-5321-40F8-9EB0-A704D693D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85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33BCA7B2-41A0-45E9-BA60-A5FA63BF4A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C39173AF-5EB0-4402-B7BC-6E16192FF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B3D46BF-F333-4593-8B7B-2D7F78E0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FC155AFD-47E5-4732-B352-520DCD3A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5B492B5E-4D13-4493-B421-DA2B59632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3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52C27C8-8CDA-4E66-B8E9-334D80CC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A4DE27-D082-4E6E-923E-59877E0CC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F6E5922-588C-439E-BEE7-4FB35D738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A0276E4-A0A4-452F-A235-5D6A90B5E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49BF726-8E87-4620-B3E8-B2297975F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8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D1C9ABE-44CB-41B4-93E9-06E09D7F0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C5A7671-5216-4602-BEDA-C30659CB8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80FAE2-1F0B-4241-A144-460A4DBD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56A423C0-D227-4A43-8C88-33E4C727B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882E828-7669-47DA-B44E-517FA722C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95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8ADEB3-6E55-4E54-A1A4-1B7DC9AE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0CCD32C-62F4-42B6-B5B2-CF08FB2B4F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8B7456E-6567-4117-967D-F3B735F58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1F8EF613-A644-4BD7-8550-DBEEDC30A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89325E7-F028-4C95-989A-5FBA49A4B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0849432B-A836-4A14-A0D6-7152EA9E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32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820C1E-9406-48BF-AF6E-5EAE9CCA8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7D1924A-71CD-4D1B-BF36-DF8676A7D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C46C2B9-76EA-4F3C-8A75-34CBFD899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D6C1717-1B91-4256-BB39-730AFB719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B6A3ADEF-E76D-489E-891D-917F91CDE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9259793D-22A8-4224-9A11-68D782721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2B9A315-9F03-4B60-9A3A-FE8099E5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6829B69F-68B4-40DC-9012-EADFC3915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72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C9EF6A3-4C88-4611-A1BB-F70C77C26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0FE8CC29-37A7-4D77-87F9-98C178E47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10DD32A5-1AEE-4747-8056-C27A94139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C188B5F-B45C-4537-8A02-90D84A4D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60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B92FABFD-81D1-4166-ADC4-B1F4AB83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7A992AF-093E-4B33-9788-201F93F4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EE72CBFC-165A-4788-B015-33C1C6FA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92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2BEA2C-9670-4D83-BDAE-A9A3561F5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B6BDF26-AC6B-441B-B580-B71885EE7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B655418-2918-45A3-8B58-CACCA4ECC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DE732C75-12BC-4928-96C3-FF8C279B0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2B6FE3A-10A9-460D-BAEA-71A5B696C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7A77B8A0-D5AD-402C-93F8-28A9CA691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632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E7230AC-2B0D-4B2B-886E-3F742ED7F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7881EE27-4A3E-4CF4-8723-86F95A640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074E1B93-3191-4B2B-86B1-A6811BB1E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4379BA12-1C66-4A59-BE46-E899F0FC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1D28563D-D9D8-4F04-BC03-B98F0E9B8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49C9AB6E-E8A0-459B-80D6-0B6AE832F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1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FA47C729-2980-4043-846C-6D259039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D5ACBE0C-1142-4E4D-9F57-CA54D029B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4B92E6A-A9A6-4FEB-AE1F-86C9D97949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2F07A-F67E-4206-AFC7-78B098629AE8}" type="datetimeFigureOut">
              <a:rPr lang="cs-CZ" smtClean="0"/>
              <a:t>27. 4. 2020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188CA2D-5ABB-406F-A278-DAD450282F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8D88DE45-CCAA-47D3-8F13-A8A08AAFF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10E40-C85A-410E-9460-1ED6961FC1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62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tabazeknih.cz/zivotopis/vitezslav-rzounek-4569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>
            <a:extLst>
              <a:ext uri="{FF2B5EF4-FFF2-40B4-BE49-F238E27FC236}">
                <a16:creationId xmlns:a16="http://schemas.microsoft.com/office/drawing/2014/main" xmlns="" id="{3575DF3D-DF3D-41E6-9DB7-9BAB74A04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431" y="1614971"/>
            <a:ext cx="9863138" cy="23876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7200" b="1" dirty="0"/>
              <a:t>Současná česká literatura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C37C56-D08F-4EC6-8DD5-FA66E5FB17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/>
              <a:t>Ani „NORMALIZACE“ nebyla jednolitým obdobím bez proměn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xmlns="" id="{F0731B37-8226-4452-9556-7DA957E75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/>
              <a:t>Do Charty, po Chartě, „Asanace“ (poč. 80. let), Přestavba…</a:t>
            </a:r>
          </a:p>
          <a:p>
            <a:pPr eaLnBrk="1" hangingPunct="1"/>
            <a:r>
              <a:rPr lang="cs-CZ" altLang="cs-CZ" dirty="0"/>
              <a:t>Postupný návrat některých autorů – Hrabal není Seifert ani Ivan Klíma</a:t>
            </a:r>
          </a:p>
          <a:p>
            <a:pPr eaLnBrk="1" hangingPunct="1"/>
            <a:r>
              <a:rPr lang="cs-CZ" altLang="cs-CZ" dirty="0"/>
              <a:t>Hrabal před „SAMETOVOU REVOLUCÍ“ a po ní: Když se nejdůležitější funkcí literatury stává funkce estetická (aneb: jak postupně klesá prodej knih)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1F88D9-CAE1-44D5-B4C2-F35244B05A8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Jiné možnosti šíření literárních textů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3BA6D002-A159-464C-83E8-D71A6B06A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„Zpívaná poezie“ </a:t>
            </a:r>
          </a:p>
          <a:p>
            <a:pPr marL="0" indent="0">
              <a:buNone/>
              <a:defRPr/>
            </a:pPr>
            <a:r>
              <a:rPr lang="cs-CZ" dirty="0"/>
              <a:t>- folkaři, underground – od (konce) 60. let XX. století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384EABA-B315-4C16-A564-AE41228F5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43" y="2593975"/>
            <a:ext cx="1080611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/>
            </a:r>
            <a:br>
              <a:rPr lang="cs-CZ" b="1" dirty="0"/>
            </a:br>
            <a:r>
              <a:rPr lang="cs-CZ" sz="6700" b="1" dirty="0"/>
              <a:t>Literatura v období „NORMALIZACE“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15446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xmlns="" id="{99E6456A-07F5-4BB7-BA21-EE0B7911F18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21. SRPEN 1968 a 21. SRPEN 1969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4FF12A6A-EF0D-4370-93AD-D78275358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cs-CZ" dirty="0"/>
              <a:t>Byla NORMALIZACE normální?</a:t>
            </a:r>
          </a:p>
          <a:p>
            <a:pPr>
              <a:defRPr/>
            </a:pPr>
            <a:r>
              <a:rPr lang="cs-CZ" dirty="0"/>
              <a:t>Návrat k ideologizujícímu pojetí literatury (ad 50 léta; ale jinak – vizme Návrat z žitného pole)</a:t>
            </a:r>
          </a:p>
          <a:p>
            <a:pPr>
              <a:defRPr/>
            </a:pPr>
            <a:r>
              <a:rPr lang="cs-CZ" dirty="0"/>
              <a:t>Opětovné zavedení cenzury</a:t>
            </a:r>
          </a:p>
          <a:p>
            <a:pPr>
              <a:defRPr/>
            </a:pPr>
            <a:r>
              <a:rPr lang="cs-CZ" dirty="0"/>
              <a:t>Likvidace celé řady kulturních médií (HOST do domu, Literární noviny, Obroda, Plamen, Tvář a d.)</a:t>
            </a:r>
          </a:p>
          <a:p>
            <a:pPr>
              <a:defRPr/>
            </a:pPr>
            <a:r>
              <a:rPr lang="cs-CZ" dirty="0"/>
              <a:t>Ve vedení nezrušených institucí „prověření soudruzi“ (…co byly tzv. prověrky?)</a:t>
            </a:r>
          </a:p>
          <a:p>
            <a:pPr>
              <a:defRPr/>
            </a:pPr>
            <a:r>
              <a:rPr lang="cs-CZ" dirty="0"/>
              <a:t>Mediální tlak na „správný výklad“ dějinných událostí + vůbec desinterpretace minulosti i přítomného stavu (=televizní seriály; jako dnes? – ale: ideologie…)</a:t>
            </a:r>
          </a:p>
          <a:p>
            <a:pPr>
              <a:defRPr/>
            </a:pPr>
            <a:r>
              <a:rPr lang="cs-CZ" dirty="0"/>
              <a:t>Co to znamená – být vyřazen (ze Strany, Svazu, intelektuálního života, z literatury)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xmlns="" id="{E7E21931-3B2A-4B30-8699-1D39F35D0C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Vznik nových institucí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313F409-838C-4643-A5D7-E9561B317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Literární měsíčník</a:t>
            </a:r>
          </a:p>
          <a:p>
            <a:pPr>
              <a:defRPr/>
            </a:pPr>
            <a:r>
              <a:rPr lang="cs-CZ" dirty="0"/>
              <a:t>Tvorba</a:t>
            </a:r>
          </a:p>
          <a:p>
            <a:pPr>
              <a:defRPr/>
            </a:pPr>
            <a:r>
              <a:rPr lang="cs-CZ" dirty="0"/>
              <a:t>Tribuna</a:t>
            </a:r>
          </a:p>
          <a:p>
            <a:pPr>
              <a:defRPr/>
            </a:pPr>
            <a:r>
              <a:rPr lang="cs-CZ" dirty="0"/>
              <a:t>------------------------------------------------------</a:t>
            </a:r>
          </a:p>
          <a:p>
            <a:pPr>
              <a:defRPr/>
            </a:pPr>
            <a:r>
              <a:rPr lang="cs-CZ" dirty="0"/>
              <a:t>Kmen (později TVAR)</a:t>
            </a:r>
          </a:p>
          <a:p>
            <a:pPr>
              <a:defRPr/>
            </a:pPr>
            <a:r>
              <a:rPr lang="cs-CZ" dirty="0"/>
              <a:t>--------------------------------------------------------</a:t>
            </a:r>
          </a:p>
          <a:p>
            <a:pPr>
              <a:defRPr/>
            </a:pPr>
            <a:r>
              <a:rPr lang="cs-CZ" dirty="0"/>
              <a:t>Zrušení starého, vznik nového Svazu českých / československých spisovatelů (=kdo může psát, a publikovat?)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31C20F-6E6E-447B-97EF-A3DB08002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Jidášovy koruny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B055FED-907B-43FF-ABFA-AA1C138F9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8538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Zasloužilý, národní umělec; pobyty na Dobříši, oficiálně vydávané knihy – a možnost se jimi (velmi dobře) uživit</a:t>
            </a:r>
          </a:p>
          <a:p>
            <a:pPr>
              <a:defRPr/>
            </a:pPr>
            <a:r>
              <a:rPr lang="cs-CZ" dirty="0"/>
              <a:t>Nakladatelství a nakladatelský redaktor</a:t>
            </a:r>
          </a:p>
          <a:p>
            <a:pPr>
              <a:defRPr/>
            </a:pPr>
            <a:r>
              <a:rPr lang="cs-CZ" dirty="0"/>
              <a:t>Kulturní rubriky denního tisku</a:t>
            </a:r>
          </a:p>
          <a:p>
            <a:pPr>
              <a:defRPr/>
            </a:pPr>
            <a:r>
              <a:rPr lang="cs-CZ" dirty="0"/>
              <a:t>Akademická sféra (V. </a:t>
            </a:r>
            <a:r>
              <a:rPr lang="cs-CZ" dirty="0" err="1"/>
              <a:t>Rzounek</a:t>
            </a:r>
            <a:r>
              <a:rPr lang="cs-CZ" dirty="0"/>
              <a:t>): </a:t>
            </a:r>
            <a:r>
              <a:rPr lang="cs-CZ" dirty="0">
                <a:hlinkClick r:id="rId2"/>
              </a:rPr>
              <a:t>https://www.databazeknih.cz/zivotopis/vitezslav-rzounek-45697</a:t>
            </a:r>
            <a:endParaRPr lang="cs-CZ" dirty="0"/>
          </a:p>
          <a:p>
            <a:pPr>
              <a:defRPr/>
            </a:pPr>
            <a:r>
              <a:rPr lang="cs-CZ" dirty="0"/>
              <a:t>I mezi spisovateli byli agenti </a:t>
            </a:r>
            <a:r>
              <a:rPr lang="cs-CZ" dirty="0" err="1"/>
              <a:t>StB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F83E59-1A2C-42DC-81B6-3B8A8682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cs-CZ" b="1" dirty="0"/>
              <a:t>Opětovné (?) rozdělení literatury na: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xmlns="" id="{6648DA9B-9FA9-400C-8707-25756CCF2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4263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/>
              <a:t>Oficiální</a:t>
            </a:r>
          </a:p>
          <a:p>
            <a:pPr eaLnBrk="1" hangingPunct="1"/>
            <a:r>
              <a:rPr lang="cs-CZ" altLang="cs-CZ" dirty="0"/>
              <a:t>Samizdatovou</a:t>
            </a:r>
          </a:p>
          <a:p>
            <a:pPr eaLnBrk="1" hangingPunct="1"/>
            <a:r>
              <a:rPr lang="cs-CZ" altLang="cs-CZ" dirty="0"/>
              <a:t>Exilovou</a:t>
            </a:r>
          </a:p>
          <a:p>
            <a:pPr eaLnBrk="1" hangingPunct="1"/>
            <a:r>
              <a:rPr lang="cs-CZ" altLang="cs-CZ" dirty="0"/>
              <a:t>---------------------------------------------------------------a tzv. šedou zónu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8AD1C9B-12BC-456A-A673-764BCD639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Samizdat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5762867-3B9A-4ECE-8A59-4F0F60235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Vznik „paralelních polis“</a:t>
            </a:r>
          </a:p>
          <a:p>
            <a:pPr>
              <a:defRPr/>
            </a:pPr>
            <a:r>
              <a:rPr lang="cs-CZ" dirty="0"/>
              <a:t>Napojení na kulturní exil</a:t>
            </a:r>
          </a:p>
          <a:p>
            <a:pPr>
              <a:defRPr/>
            </a:pPr>
            <a:r>
              <a:rPr lang="cs-CZ" dirty="0"/>
              <a:t>Různá míra odporu, rezistence, přizpůsobení se podmínkám</a:t>
            </a:r>
          </a:p>
          <a:p>
            <a:pPr>
              <a:defRPr/>
            </a:pPr>
            <a:r>
              <a:rPr lang="cs-CZ" dirty="0"/>
              <a:t>1976 – Helsinská mírová konference – vznik Charty 77</a:t>
            </a:r>
          </a:p>
          <a:p>
            <a:pPr>
              <a:defRPr/>
            </a:pPr>
            <a:r>
              <a:rPr lang="cs-CZ" dirty="0"/>
              <a:t>Co to byl tzv. underground</a:t>
            </a:r>
          </a:p>
          <a:p>
            <a:pPr>
              <a:defRPr/>
            </a:pPr>
            <a:r>
              <a:rPr lang="cs-CZ" dirty="0"/>
              <a:t>Samizdatové edice – V. Havel, L. Vaculík, J. Kolář, M. Uhde a další</a:t>
            </a:r>
          </a:p>
          <a:p>
            <a:pPr>
              <a:defRPr/>
            </a:pPr>
            <a:r>
              <a:rPr lang="cs-CZ" dirty="0"/>
              <a:t>+ taky: bytové divadlo, Nezávislý videožurnál, Jazzová sekce, Sekce mladé hudby apod.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xmlns="" id="{F4234F52-D65D-4CCE-B5C0-8B3CBC2EB40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Literární exil</a:t>
            </a:r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xmlns="" id="{0DE2C238-0725-4CE6-9238-C6E4B84D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6287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/>
              <a:t>Po r. 1939, 1948, 1968… Různé příčiny, podmínky, publikační možnosti; rozličné publikum</a:t>
            </a:r>
          </a:p>
          <a:p>
            <a:pPr eaLnBrk="1" hangingPunct="1"/>
            <a:r>
              <a:rPr lang="cs-CZ" altLang="cs-CZ" dirty="0"/>
              <a:t>Exilová nakladatelství po roce 1968 – manželé Škvorečtí, A. Tomský, D. </a:t>
            </a:r>
            <a:r>
              <a:rPr lang="cs-CZ" altLang="cs-CZ" dirty="0" err="1"/>
              <a:t>Strož</a:t>
            </a:r>
            <a:r>
              <a:rPr lang="cs-CZ" altLang="cs-CZ" dirty="0"/>
              <a:t> a d.</a:t>
            </a:r>
          </a:p>
          <a:p>
            <a:pPr eaLnBrk="1" hangingPunct="1"/>
            <a:r>
              <a:rPr lang="cs-CZ" altLang="cs-CZ" dirty="0"/>
              <a:t>Exilové revue – Listy (J. Pelikán; „Čtení na léto“) + ale pokračuje Svědectví Tigridovo</a:t>
            </a:r>
          </a:p>
          <a:p>
            <a:pPr eaLnBrk="1" hangingPunct="1"/>
            <a:r>
              <a:rPr lang="cs-CZ" altLang="cs-CZ" dirty="0"/>
              <a:t>Rozhlasové stanice: </a:t>
            </a:r>
            <a:r>
              <a:rPr lang="cs-CZ" altLang="cs-CZ" dirty="0" err="1"/>
              <a:t>VoA</a:t>
            </a:r>
            <a:r>
              <a:rPr lang="cs-CZ" altLang="cs-CZ" dirty="0"/>
              <a:t>, RFE a d.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xmlns="" id="{63821204-0BD3-4513-B803-040259AB5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FF3399"/>
          </a:solidFill>
        </p:spPr>
        <p:txBody>
          <a:bodyPr/>
          <a:lstStyle/>
          <a:p>
            <a:pPr algn="ctr" eaLnBrk="1" hangingPunct="1"/>
            <a:r>
              <a:rPr lang="cs-CZ" altLang="cs-CZ" b="1" dirty="0"/>
              <a:t>Tzv. šedá zóna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xmlns="" id="{7E63FDBB-DCFC-4EC2-96A8-A644D1F0B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eaLnBrk="1" hangingPunct="1"/>
            <a:r>
              <a:rPr lang="cs-CZ" altLang="cs-CZ" dirty="0"/>
              <a:t>Literatura polooficiální – kde vydávána?</a:t>
            </a:r>
          </a:p>
          <a:p>
            <a:pPr eaLnBrk="1" hangingPunct="1"/>
            <a:r>
              <a:rPr lang="cs-CZ" altLang="cs-CZ" dirty="0"/>
              <a:t>Rozličná míra „kolaborace“</a:t>
            </a:r>
          </a:p>
          <a:p>
            <a:pPr eaLnBrk="1" hangingPunct="1"/>
            <a:r>
              <a:rPr lang="cs-CZ" altLang="cs-CZ" dirty="0"/>
              <a:t>Jak bylo možno nezadat si a přitom uniknout kontrole</a:t>
            </a:r>
          </a:p>
          <a:p>
            <a:pPr eaLnBrk="1" hangingPunct="1"/>
            <a:r>
              <a:rPr lang="cs-CZ" altLang="cs-CZ" dirty="0"/>
              <a:t>„Zájmová činnost“</a:t>
            </a:r>
          </a:p>
          <a:p>
            <a:pPr eaLnBrk="1" hangingPunct="1"/>
            <a:r>
              <a:rPr lang="cs-CZ" altLang="cs-CZ" dirty="0"/>
              <a:t>Jaroslav Seifert – kterak bylo lze patřit hned do několika „chlívečků“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444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Současná česká literatura</vt:lpstr>
      <vt:lpstr> Literatura v období „NORMALIZACE“ </vt:lpstr>
      <vt:lpstr>21. SRPEN 1968 a 21. SRPEN 1969</vt:lpstr>
      <vt:lpstr>Vznik nových institucí</vt:lpstr>
      <vt:lpstr> Jidášovy koruny </vt:lpstr>
      <vt:lpstr>Opětovné (?) rozdělení literatury na:</vt:lpstr>
      <vt:lpstr> Samizdat </vt:lpstr>
      <vt:lpstr>Literární exil</vt:lpstr>
      <vt:lpstr>Tzv. šedá zóna</vt:lpstr>
      <vt:lpstr>Ani „NORMALIZACE“ nebyla jednolitým obdobím bez proměn</vt:lpstr>
      <vt:lpstr> Jiné možnosti šíření literárních textů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Současná česká literatura</dc:title>
  <dc:creator>Natálka</dc:creator>
  <cp:lastModifiedBy>fibigerm</cp:lastModifiedBy>
  <cp:revision>13</cp:revision>
  <dcterms:created xsi:type="dcterms:W3CDTF">2019-01-17T15:26:24Z</dcterms:created>
  <dcterms:modified xsi:type="dcterms:W3CDTF">2020-04-27T16:08:13Z</dcterms:modified>
</cp:coreProperties>
</file>