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0CE24D5-9137-4884-8F05-DA2777A738CA}" type="datetimeFigureOut">
              <a:rPr lang="cs-CZ" smtClean="0"/>
              <a:t>27. 4. 2020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285D022-0099-4164-AF06-355568EEEBF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CE24D5-9137-4884-8F05-DA2777A738CA}" type="datetimeFigureOut">
              <a:rPr lang="cs-CZ" smtClean="0"/>
              <a:t>27. 4. 2020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85D022-0099-4164-AF06-355568EEEB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0CE24D5-9137-4884-8F05-DA2777A738CA}" type="datetimeFigureOut">
              <a:rPr lang="cs-CZ" smtClean="0"/>
              <a:t>27. 4. 2020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285D022-0099-4164-AF06-355568EEEB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CE24D5-9137-4884-8F05-DA2777A738CA}" type="datetimeFigureOut">
              <a:rPr lang="cs-CZ" smtClean="0"/>
              <a:t>27. 4. 2020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85D022-0099-4164-AF06-355568EEEB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0CE24D5-9137-4884-8F05-DA2777A738CA}" type="datetimeFigureOut">
              <a:rPr lang="cs-CZ" smtClean="0"/>
              <a:t>27. 4. 2020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285D022-0099-4164-AF06-355568EEEBF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CE24D5-9137-4884-8F05-DA2777A738CA}" type="datetimeFigureOut">
              <a:rPr lang="cs-CZ" smtClean="0"/>
              <a:t>27. 4. 2020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85D022-0099-4164-AF06-355568EEEB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CE24D5-9137-4884-8F05-DA2777A738CA}" type="datetimeFigureOut">
              <a:rPr lang="cs-CZ" smtClean="0"/>
              <a:t>27. 4. 2020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85D022-0099-4164-AF06-355568EEEB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CE24D5-9137-4884-8F05-DA2777A738CA}" type="datetimeFigureOut">
              <a:rPr lang="cs-CZ" smtClean="0"/>
              <a:t>27. 4. 2020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85D022-0099-4164-AF06-355568EEEB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0CE24D5-9137-4884-8F05-DA2777A738CA}" type="datetimeFigureOut">
              <a:rPr lang="cs-CZ" smtClean="0"/>
              <a:t>27. 4. 2020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85D022-0099-4164-AF06-355568EEEB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CE24D5-9137-4884-8F05-DA2777A738CA}" type="datetimeFigureOut">
              <a:rPr lang="cs-CZ" smtClean="0"/>
              <a:t>27. 4. 2020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85D022-0099-4164-AF06-355568EEEB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CE24D5-9137-4884-8F05-DA2777A738CA}" type="datetimeFigureOut">
              <a:rPr lang="cs-CZ" smtClean="0"/>
              <a:t>27. 4. 2020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85D022-0099-4164-AF06-355568EEEBF5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0CE24D5-9137-4884-8F05-DA2777A738CA}" type="datetimeFigureOut">
              <a:rPr lang="cs-CZ" smtClean="0"/>
              <a:t>27. 4. 2020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285D022-0099-4164-AF06-355568EEEBF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gitalniknihovna.cz/mzk/view/uuid:b7e1f5cf-3084-11e0-955e-0050569d679d?page=uuid:b8f8bc02-3084-11e0-955e-0050569d679d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s.wikipedia.org/wiki/Irma_Geisslov%C3%A1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Hubert_Gordon_Schauer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rchiv.ucl.cas.cz/index.php?path=Cas/0.1887/1/1.png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skaliteratura.cz/dok/mmoderny.htm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Secese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cb.cz/fotky/internet/2017/08/083.jpg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Modern%C3%AD_revue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Franti%C5%A1ek_Xaver_%C5%A0alda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s.wikipedia.org/wiki/Ji%C5%99%C3%AD_Kar%C3%A1sek_ze_Lvovic" TargetMode="External"/><Relationship Id="rId5" Type="http://schemas.openxmlformats.org/officeDocument/2006/relationships/hyperlink" Target="https://cs.wikipedia.org/wiki/Arno%C5%A1t_Proch%C3%A1zka" TargetMode="External"/><Relationship Id="rId4" Type="http://schemas.openxmlformats.org/officeDocument/2006/relationships/hyperlink" Target="https://cs.wikipedia.org/wiki/Franti%C5%A1ek_V%C3%A1clav_Krej%C4%8D%C3%A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r>
              <a:rPr lang="cs-CZ" dirty="0" smtClean="0"/>
              <a:t>Česká básnická moderna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ln w="76200">
            <a:solidFill>
              <a:srgbClr val="FF0000"/>
            </a:solidFill>
          </a:ln>
        </p:spPr>
        <p:txBody>
          <a:bodyPr/>
          <a:lstStyle/>
          <a:p>
            <a:r>
              <a:rPr lang="cs-CZ" dirty="0" smtClean="0"/>
              <a:t>Její předchůdci a souputníci</a:t>
            </a:r>
            <a:endParaRPr lang="cs-CZ" dirty="0"/>
          </a:p>
        </p:txBody>
      </p:sp>
    </p:spTree>
  </p:cSld>
  <p:clrMapOvr>
    <a:masterClrMapping/>
  </p:clrMapOvr>
  <p:transition>
    <p:wedg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Koho můžeme řadit mezi literární předchůdce ČM?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Jaroslava Vrchlického – jeho překlady francouzských prokletých básníků</a:t>
            </a:r>
          </a:p>
          <a:p>
            <a:r>
              <a:rPr lang="cs-CZ" dirty="0" smtClean="0"/>
              <a:t>Julia Zeyera – v žánru „obnovených obrazů“ (např. Tři legendy o krucifixu) a také v jeho lyrické poezii (obsahující romantizující prvky –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Viz např. báseň Bílému domu ve staré zahradě</a:t>
            </a:r>
            <a:r>
              <a:rPr lang="cs-CZ" dirty="0" smtClean="0"/>
              <a:t>)</a:t>
            </a:r>
            <a:endParaRPr lang="cs-CZ" dirty="0" smtClean="0"/>
          </a:p>
          <a:p>
            <a:r>
              <a:rPr lang="cs-CZ" dirty="0" smtClean="0"/>
              <a:t>Irmu </a:t>
            </a:r>
            <a:r>
              <a:rPr lang="cs-CZ" dirty="0" err="1" smtClean="0"/>
              <a:t>Geisslovou</a:t>
            </a:r>
            <a:r>
              <a:rPr lang="cs-CZ" dirty="0" smtClean="0"/>
              <a:t> – jako dekadentku (alespoň částí svého díla) před dekadenty:</a:t>
            </a:r>
          </a:p>
          <a:p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digitalniknihovna.cz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mzk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view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uuid</a:t>
            </a:r>
            <a:r>
              <a:rPr lang="cs-CZ" dirty="0" smtClean="0">
                <a:hlinkClick r:id="rId3"/>
              </a:rPr>
              <a:t>:b7e1f5cf-3084-11e0-955e-0050569d679d?</a:t>
            </a:r>
            <a:r>
              <a:rPr lang="cs-CZ" dirty="0" err="1" smtClean="0">
                <a:hlinkClick r:id="rId3"/>
              </a:rPr>
              <a:t>page</a:t>
            </a:r>
            <a:r>
              <a:rPr lang="cs-CZ" dirty="0" smtClean="0">
                <a:hlinkClick r:id="rId3"/>
              </a:rPr>
              <a:t>=</a:t>
            </a:r>
            <a:r>
              <a:rPr lang="cs-CZ" dirty="0" err="1" smtClean="0">
                <a:hlinkClick r:id="rId3"/>
              </a:rPr>
              <a:t>uuid</a:t>
            </a:r>
            <a:r>
              <a:rPr lang="cs-CZ" dirty="0" smtClean="0">
                <a:hlinkClick r:id="rId3"/>
              </a:rPr>
              <a:t>:b8f8bc02-3084-11e0-955e-0050569d679d</a:t>
            </a:r>
            <a:r>
              <a:rPr lang="cs-CZ" dirty="0" smtClean="0"/>
              <a:t>    </a:t>
            </a:r>
            <a:r>
              <a:rPr lang="cs-CZ" dirty="0" smtClean="0">
                <a:hlinkClick r:id="rId4"/>
              </a:rPr>
              <a:t>https://cs.wikipedia.org/wiki/Irma_Geisslov%C3%A1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pull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 hlediska ideového také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Představitelé masarykovského realismu ve vědě a v myšlení</a:t>
            </a:r>
          </a:p>
          <a:p>
            <a:r>
              <a:rPr lang="cs-CZ" dirty="0" smtClean="0"/>
              <a:t>=především kritičností svého přístupu k domnělým tabu – Rukopisy, </a:t>
            </a:r>
            <a:r>
              <a:rPr lang="cs-CZ" dirty="0" err="1" smtClean="0"/>
              <a:t>hilsneriáda</a:t>
            </a:r>
            <a:r>
              <a:rPr lang="cs-CZ" dirty="0" smtClean="0"/>
              <a:t>, obrození a </a:t>
            </a:r>
            <a:r>
              <a:rPr lang="cs-CZ" dirty="0" err="1" smtClean="0"/>
              <a:t>d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Zástánce</a:t>
            </a:r>
            <a:r>
              <a:rPr lang="cs-CZ" dirty="0" smtClean="0"/>
              <a:t> a příslušníky moderny nejvíce </a:t>
            </a:r>
            <a:r>
              <a:rPr lang="cs-CZ" dirty="0" smtClean="0"/>
              <a:t>oslovil </a:t>
            </a:r>
            <a:r>
              <a:rPr lang="cs-CZ" dirty="0" smtClean="0"/>
              <a:t>a ovlivnil H. G. </a:t>
            </a:r>
            <a:r>
              <a:rPr lang="cs-CZ" dirty="0" err="1" smtClean="0"/>
              <a:t>Schauer</a:t>
            </a:r>
            <a:r>
              <a:rPr lang="cs-CZ" dirty="0" smtClean="0"/>
              <a:t>: </a:t>
            </a:r>
          </a:p>
          <a:p>
            <a:r>
              <a:rPr lang="cs-CZ" dirty="0" smtClean="0">
                <a:hlinkClick r:id="rId3"/>
              </a:rPr>
              <a:t>https://cs.wikipedia.org/wiki/Hubert_Gordon_Schauer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http://archiv.</a:t>
            </a:r>
            <a:r>
              <a:rPr lang="cs-CZ" dirty="0" err="1" smtClean="0">
                <a:hlinkClick r:id="rId4"/>
              </a:rPr>
              <a:t>ucl.cas.cz</a:t>
            </a:r>
            <a:r>
              <a:rPr lang="cs-CZ" dirty="0" smtClean="0">
                <a:hlinkClick r:id="rId4"/>
              </a:rPr>
              <a:t>/index.</a:t>
            </a:r>
            <a:r>
              <a:rPr lang="cs-CZ" dirty="0" err="1" smtClean="0">
                <a:hlinkClick r:id="rId4"/>
              </a:rPr>
              <a:t>php</a:t>
            </a:r>
            <a:r>
              <a:rPr lang="cs-CZ" dirty="0" smtClean="0">
                <a:hlinkClick r:id="rId4"/>
              </a:rPr>
              <a:t>?</a:t>
            </a:r>
            <a:r>
              <a:rPr lang="cs-CZ" dirty="0" err="1" smtClean="0">
                <a:hlinkClick r:id="rId4"/>
              </a:rPr>
              <a:t>path</a:t>
            </a:r>
            <a:r>
              <a:rPr lang="cs-CZ" dirty="0" smtClean="0">
                <a:hlinkClick r:id="rId4"/>
              </a:rPr>
              <a:t>=</a:t>
            </a:r>
            <a:r>
              <a:rPr lang="cs-CZ" dirty="0" err="1" smtClean="0">
                <a:hlinkClick r:id="rId4"/>
              </a:rPr>
              <a:t>Cas</a:t>
            </a:r>
            <a:r>
              <a:rPr lang="cs-CZ" dirty="0" smtClean="0">
                <a:hlinkClick r:id="rId4"/>
              </a:rPr>
              <a:t>/0.1887/1/1.png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pull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 souputníkům české moderny patří také tzv. katolická moderna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Vzniká v souvislosti s obrodným hnutím v církvi (ne jen české)</a:t>
            </a:r>
          </a:p>
          <a:p>
            <a:r>
              <a:rPr lang="cs-CZ" dirty="0" smtClean="0"/>
              <a:t>V Čechách spíše hnutí literární než </a:t>
            </a:r>
            <a:r>
              <a:rPr lang="cs-CZ" dirty="0" smtClean="0"/>
              <a:t>teologicko-reformní </a:t>
            </a:r>
            <a:r>
              <a:rPr lang="cs-CZ" dirty="0" smtClean="0"/>
              <a:t>– </a:t>
            </a:r>
            <a:r>
              <a:rPr lang="cs-CZ" dirty="0" smtClean="0"/>
              <a:t>se snahou dostat také </a:t>
            </a:r>
            <a:r>
              <a:rPr lang="cs-CZ" dirty="0" smtClean="0"/>
              <a:t>„katolickou“ literaturu na úroveň soudobých literatur (</a:t>
            </a:r>
            <a:r>
              <a:rPr lang="cs-CZ" dirty="0" err="1" smtClean="0"/>
              <a:t>západo</a:t>
            </a:r>
            <a:r>
              <a:rPr lang="cs-CZ" dirty="0" smtClean="0"/>
              <a:t>)evropských</a:t>
            </a:r>
          </a:p>
          <a:p>
            <a:r>
              <a:rPr lang="cs-CZ" dirty="0" smtClean="0"/>
              <a:t>1895 almanach Pod jedním praporem</a:t>
            </a:r>
          </a:p>
          <a:p>
            <a:r>
              <a:rPr lang="cs-CZ" dirty="0" smtClean="0"/>
              <a:t>Nejvýznamnější představitelé: </a:t>
            </a:r>
            <a:r>
              <a:rPr lang="cs-CZ" dirty="0" err="1" smtClean="0"/>
              <a:t>Sigismund</a:t>
            </a:r>
            <a:r>
              <a:rPr lang="cs-CZ" dirty="0" smtClean="0"/>
              <a:t> Bouška, Xaver Dvořák, Karel Dostál </a:t>
            </a:r>
            <a:r>
              <a:rPr lang="cs-CZ" dirty="0" err="1" smtClean="0"/>
              <a:t>Lutinov</a:t>
            </a:r>
            <a:r>
              <a:rPr lang="cs-CZ" dirty="0" smtClean="0"/>
              <a:t>; Jindřich Šimon </a:t>
            </a:r>
            <a:r>
              <a:rPr lang="cs-CZ" dirty="0" err="1" smtClean="0"/>
              <a:t>Baar</a:t>
            </a:r>
            <a:endParaRPr lang="cs-CZ" dirty="0" smtClean="0"/>
          </a:p>
          <a:p>
            <a:r>
              <a:rPr lang="cs-CZ" dirty="0" smtClean="0"/>
              <a:t>Inspirátory: J. Zeyer, O. Březina</a:t>
            </a:r>
          </a:p>
          <a:p>
            <a:r>
              <a:rPr lang="cs-CZ" dirty="0" smtClean="0"/>
              <a:t>Po určitou dobu: J. </a:t>
            </a:r>
            <a:r>
              <a:rPr lang="cs-CZ" dirty="0" err="1" smtClean="0"/>
              <a:t>Deml</a:t>
            </a:r>
            <a:r>
              <a:rPr lang="cs-CZ" dirty="0" smtClean="0"/>
              <a:t>, J. Florian</a:t>
            </a:r>
          </a:p>
          <a:p>
            <a:r>
              <a:rPr lang="cs-CZ" dirty="0" smtClean="0"/>
              <a:t>Publikační tribuna: Nový život (1896 – 1907; Dostál </a:t>
            </a:r>
            <a:r>
              <a:rPr lang="cs-CZ" dirty="0" err="1" smtClean="0"/>
              <a:t>Lutinov</a:t>
            </a:r>
            <a:r>
              <a:rPr lang="cs-CZ" dirty="0" smtClean="0"/>
              <a:t>); Meditace (Vilém </a:t>
            </a:r>
            <a:r>
              <a:rPr lang="cs-CZ" dirty="0" err="1" smtClean="0"/>
              <a:t>Bitnar</a:t>
            </a:r>
            <a:r>
              <a:rPr lang="cs-CZ" dirty="0" smtClean="0"/>
              <a:t>); Archa (Dostál </a:t>
            </a:r>
            <a:r>
              <a:rPr lang="cs-CZ" dirty="0" err="1" smtClean="0"/>
              <a:t>Lutinov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Manifest české moderny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Vyšel v čas. Rozhledy – v roce 1895</a:t>
            </a:r>
          </a:p>
          <a:p>
            <a:r>
              <a:rPr lang="cs-CZ" dirty="0" smtClean="0"/>
              <a:t>Ze spisovatelů jej podepsali:  F. X. </a:t>
            </a:r>
            <a:r>
              <a:rPr lang="cs-CZ" dirty="0" smtClean="0"/>
              <a:t>Šalda a</a:t>
            </a:r>
            <a:r>
              <a:rPr lang="cs-CZ" dirty="0" smtClean="0"/>
              <a:t> František Václav Krejčí( s J. S. </a:t>
            </a:r>
            <a:r>
              <a:rPr lang="cs-CZ" dirty="0" err="1" smtClean="0"/>
              <a:t>Macharem</a:t>
            </a:r>
            <a:r>
              <a:rPr lang="cs-CZ" dirty="0" smtClean="0"/>
              <a:t> </a:t>
            </a:r>
            <a:r>
              <a:rPr lang="cs-CZ" dirty="0" smtClean="0"/>
              <a:t>spolu</a:t>
            </a:r>
            <a:r>
              <a:rPr lang="cs-CZ" dirty="0" smtClean="0"/>
              <a:t>autoři </a:t>
            </a:r>
            <a:r>
              <a:rPr lang="cs-CZ" dirty="0" smtClean="0"/>
              <a:t>větší části textu manifestu), Antonín Sova, Otokar Březina, Josef Svatopluk </a:t>
            </a:r>
            <a:r>
              <a:rPr lang="cs-CZ" dirty="0" err="1" smtClean="0"/>
              <a:t>Machar</a:t>
            </a:r>
            <a:r>
              <a:rPr lang="cs-CZ" dirty="0" smtClean="0"/>
              <a:t>, Vilém Mrštík a Josef Karel </a:t>
            </a:r>
            <a:r>
              <a:rPr lang="cs-CZ" dirty="0" err="1" smtClean="0"/>
              <a:t>Šlejhar</a:t>
            </a:r>
            <a:r>
              <a:rPr lang="cs-CZ" dirty="0" smtClean="0"/>
              <a:t>. – Byli stylově / názorově jednotní!?</a:t>
            </a:r>
          </a:p>
          <a:p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ceskaliteratura.cz</a:t>
            </a:r>
            <a:r>
              <a:rPr lang="cs-CZ" dirty="0" smtClean="0">
                <a:hlinkClick r:id="rId3"/>
              </a:rPr>
              <a:t>/dok/</a:t>
            </a:r>
            <a:r>
              <a:rPr lang="cs-CZ" dirty="0" err="1" smtClean="0">
                <a:hlinkClick r:id="rId3"/>
              </a:rPr>
              <a:t>mmoderny.htm</a:t>
            </a:r>
            <a:endParaRPr lang="cs-CZ" dirty="0" smtClean="0"/>
          </a:p>
          <a:p>
            <a:r>
              <a:rPr lang="cs-CZ" dirty="0" smtClean="0"/>
              <a:t>Věnuje se manifest jenom literatuře? A v rámci této vymezuje přesně stylové preference?</a:t>
            </a:r>
            <a:endParaRPr lang="cs-CZ" dirty="0"/>
          </a:p>
        </p:txBody>
      </p:sp>
    </p:spTree>
  </p:cSld>
  <p:clrMapOvr>
    <a:masterClrMapping/>
  </p:clrMapOvr>
  <p:transition>
    <p:cut thruBlk="1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Stylově roztříštěné (konce století)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Realismus &gt; impresionismus; naturalismus</a:t>
            </a:r>
          </a:p>
          <a:p>
            <a:r>
              <a:rPr lang="cs-CZ" dirty="0" smtClean="0"/>
              <a:t>Romantizující směry &gt; symbolismus, dekadence</a:t>
            </a:r>
          </a:p>
          <a:p>
            <a:r>
              <a:rPr lang="cs-CZ" dirty="0" smtClean="0"/>
              <a:t>F. X. Šalda: </a:t>
            </a:r>
            <a:r>
              <a:rPr lang="cs-CZ" dirty="0" err="1" smtClean="0"/>
              <a:t>Syntetism</a:t>
            </a:r>
            <a:r>
              <a:rPr lang="cs-CZ" dirty="0" smtClean="0"/>
              <a:t> v novém umění (Literární listy, 1892)</a:t>
            </a:r>
          </a:p>
          <a:p>
            <a:r>
              <a:rPr lang="cs-CZ" dirty="0" smtClean="0"/>
              <a:t>_______________________________________</a:t>
            </a:r>
          </a:p>
          <a:p>
            <a:endParaRPr lang="cs-CZ" dirty="0" smtClean="0"/>
          </a:p>
          <a:p>
            <a:r>
              <a:rPr lang="cs-CZ" dirty="0" smtClean="0"/>
              <a:t>Secese: </a:t>
            </a:r>
            <a:r>
              <a:rPr lang="cs-CZ" dirty="0" smtClean="0">
                <a:hlinkClick r:id="rId3"/>
              </a:rPr>
              <a:t>https://cs.wikipedia.org/wiki/Secese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http://www.</a:t>
            </a:r>
            <a:r>
              <a:rPr lang="cs-CZ" dirty="0" err="1" smtClean="0">
                <a:hlinkClick r:id="rId4"/>
              </a:rPr>
              <a:t>acb.cz</a:t>
            </a:r>
            <a:r>
              <a:rPr lang="cs-CZ" dirty="0" smtClean="0">
                <a:hlinkClick r:id="rId4"/>
              </a:rPr>
              <a:t>/fotky/internet/2017/08/083.jpg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(F. </a:t>
            </a:r>
            <a:r>
              <a:rPr lang="cs-CZ" dirty="0" err="1" smtClean="0"/>
              <a:t>Jenewein</a:t>
            </a:r>
            <a:r>
              <a:rPr lang="cs-CZ" dirty="0" smtClean="0"/>
              <a:t>: Ukamenování lékaře / cyklus Mor)</a:t>
            </a:r>
            <a:endParaRPr lang="cs-CZ" dirty="0"/>
          </a:p>
        </p:txBody>
      </p:sp>
    </p:spTree>
  </p:cSld>
  <p:clrMapOvr>
    <a:masterClrMapping/>
  </p:clrMapOvr>
  <p:transition>
    <p:wipe dir="r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Stylově jednotné není ani dílo jednotlivých tvůrců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J. S. </a:t>
            </a:r>
            <a:r>
              <a:rPr lang="cs-CZ" dirty="0" err="1" smtClean="0"/>
              <a:t>Machar</a:t>
            </a:r>
            <a:r>
              <a:rPr lang="cs-CZ" dirty="0" smtClean="0"/>
              <a:t> byl po celý svůj tvůrčí život realistou x V. </a:t>
            </a:r>
            <a:r>
              <a:rPr lang="cs-CZ" dirty="0" err="1" smtClean="0"/>
              <a:t>Mrštík</a:t>
            </a:r>
            <a:r>
              <a:rPr lang="cs-CZ" dirty="0" smtClean="0"/>
              <a:t>, přestože neopouští realistické podání, obsáhne také impresionismus (Pohádka máje) i prvky naturalistické (</a:t>
            </a:r>
            <a:r>
              <a:rPr lang="cs-CZ" dirty="0" err="1" smtClean="0"/>
              <a:t>Santa</a:t>
            </a:r>
            <a:r>
              <a:rPr lang="cs-CZ" dirty="0" smtClean="0"/>
              <a:t> </a:t>
            </a:r>
            <a:r>
              <a:rPr lang="cs-CZ" dirty="0" err="1" smtClean="0"/>
              <a:t>Lucia</a:t>
            </a:r>
            <a:r>
              <a:rPr lang="cs-CZ" dirty="0" smtClean="0"/>
              <a:t>) – a takový A. Sova projde svým básnickým dílem prakticky všemi významnějšími um. směry konce 19. století (=realismem, impresionismem, symbolismem i dekadencí) – u J. K. </a:t>
            </a:r>
            <a:r>
              <a:rPr lang="cs-CZ" dirty="0" err="1" smtClean="0"/>
              <a:t>Šlejhara</a:t>
            </a:r>
            <a:r>
              <a:rPr lang="cs-CZ" dirty="0" smtClean="0"/>
              <a:t> – představitele naturalismu – je zase zajímavé, že – pro naturalismus zcela netypicky – dává venkovskému prostředí přednost před městským</a:t>
            </a:r>
          </a:p>
          <a:p>
            <a:r>
              <a:rPr lang="cs-CZ" dirty="0" smtClean="0"/>
              <a:t>V próze: objev vnitřního monologu (=průhled do psychických stavů jedince); v poezii: přes kult formy (počáteční alexandrin /vliv Jaroslava Kvapila/) k volnému verši – ten poprvé dominuje ve sbírce </a:t>
            </a:r>
            <a:r>
              <a:rPr lang="cs-CZ" dirty="0" err="1" smtClean="0"/>
              <a:t>Prostibolo</a:t>
            </a:r>
            <a:r>
              <a:rPr lang="cs-CZ" dirty="0" smtClean="0"/>
              <a:t> duše (1895) představitele</a:t>
            </a:r>
            <a:endParaRPr lang="cs-CZ" dirty="0"/>
          </a:p>
        </p:txBody>
      </p:sp>
    </p:spTree>
  </p:cSld>
  <p:clrMapOvr>
    <a:masterClrMapping/>
  </p:clrMapOvr>
  <p:transition>
    <p:wipe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Moderní revue (x česká moderna)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3"/>
              </a:rPr>
              <a:t>https://cs.wikipedia.org/wiki/Modern%C3%AD_revue</a:t>
            </a:r>
            <a:endParaRPr lang="cs-CZ" dirty="0" smtClean="0"/>
          </a:p>
          <a:p>
            <a:r>
              <a:rPr lang="cs-CZ" dirty="0" smtClean="0"/>
              <a:t> =Vrcholný orgán české dekadence v literatuře a ve výtvarném umění</a:t>
            </a:r>
          </a:p>
          <a:p>
            <a:r>
              <a:rPr lang="cs-CZ" dirty="0" smtClean="0"/>
              <a:t>Nejvýznamnější představitelé: ARNOŠT </a:t>
            </a:r>
            <a:r>
              <a:rPr lang="cs-CZ" dirty="0" smtClean="0"/>
              <a:t>PROCHÁZKA, </a:t>
            </a:r>
            <a:r>
              <a:rPr lang="cs-CZ" dirty="0" smtClean="0"/>
              <a:t>Jiří Karásek (ze Lvovic), Karel Hlaváček</a:t>
            </a:r>
          </a:p>
          <a:p>
            <a:r>
              <a:rPr lang="cs-CZ" dirty="0" smtClean="0"/>
              <a:t>„druhá generace“ – S. K. Neumann, Miloš </a:t>
            </a:r>
            <a:r>
              <a:rPr lang="cs-CZ" dirty="0" err="1" smtClean="0"/>
              <a:t>Marten</a:t>
            </a:r>
            <a:r>
              <a:rPr lang="cs-CZ" dirty="0" smtClean="0"/>
              <a:t>, V. </a:t>
            </a:r>
            <a:r>
              <a:rPr lang="cs-CZ" dirty="0" err="1" smtClean="0"/>
              <a:t>Dyk</a:t>
            </a:r>
            <a:r>
              <a:rPr lang="cs-CZ" dirty="0" smtClean="0"/>
              <a:t>, A. </a:t>
            </a:r>
            <a:r>
              <a:rPr lang="cs-CZ" dirty="0" err="1" smtClean="0"/>
              <a:t>Breisky</a:t>
            </a:r>
            <a:endParaRPr lang="cs-CZ" dirty="0"/>
          </a:p>
        </p:txBody>
      </p:sp>
    </p:spTree>
  </p:cSld>
  <p:clrMapOvr>
    <a:masterClrMapping/>
  </p:clrMapOvr>
  <p:transition>
    <p:fade thruBlk="1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Dobová literární kritika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Zrod personalistické kritiky a F. X. Šalda: </a:t>
            </a:r>
            <a:r>
              <a:rPr lang="cs-CZ" dirty="0" smtClean="0">
                <a:hlinkClick r:id="rId3"/>
              </a:rPr>
              <a:t>https://cs.wikipedia.org/wiki/Franti%C5%A1ek_Xaver_%C5%A0alda</a:t>
            </a:r>
            <a:endParaRPr lang="cs-CZ" dirty="0" smtClean="0"/>
          </a:p>
          <a:p>
            <a:r>
              <a:rPr lang="cs-CZ" dirty="0" smtClean="0"/>
              <a:t>František Václav Krejčí: </a:t>
            </a:r>
            <a:r>
              <a:rPr lang="cs-CZ" dirty="0" smtClean="0">
                <a:hlinkClick r:id="rId4"/>
              </a:rPr>
              <a:t>https://cs.wikipedia.org/wiki/Franti%C5%A1ek_V%C3%A1clav_Krej%C4%8D%C3%AD</a:t>
            </a:r>
            <a:endParaRPr lang="cs-CZ" dirty="0" smtClean="0"/>
          </a:p>
          <a:p>
            <a:r>
              <a:rPr lang="cs-CZ" dirty="0" smtClean="0"/>
              <a:t>_______________________________________</a:t>
            </a:r>
          </a:p>
          <a:p>
            <a:endParaRPr lang="cs-CZ" dirty="0" smtClean="0"/>
          </a:p>
          <a:p>
            <a:r>
              <a:rPr lang="cs-CZ" dirty="0" smtClean="0"/>
              <a:t>Arnošt Procházka: </a:t>
            </a:r>
            <a:r>
              <a:rPr lang="cs-CZ" dirty="0" smtClean="0">
                <a:hlinkClick r:id="rId5"/>
              </a:rPr>
              <a:t>https://cs.wikipedia.org/wiki/Arno%C5%A1t_Proch%C3%A1zka</a:t>
            </a:r>
            <a:endParaRPr lang="cs-CZ" dirty="0" smtClean="0"/>
          </a:p>
          <a:p>
            <a:r>
              <a:rPr lang="cs-CZ" dirty="0" smtClean="0"/>
              <a:t>Jiří Karásek ze </a:t>
            </a:r>
            <a:r>
              <a:rPr lang="cs-CZ" dirty="0" err="1" smtClean="0"/>
              <a:t>Lvovic</a:t>
            </a:r>
            <a:r>
              <a:rPr lang="cs-CZ" dirty="0" smtClean="0"/>
              <a:t>: </a:t>
            </a:r>
            <a:r>
              <a:rPr lang="cs-CZ" dirty="0" smtClean="0">
                <a:hlinkClick r:id="rId6"/>
              </a:rPr>
              <a:t>https://cs.wikipedia.org/wiki/Ji%C5%99%C3%AD_Kar%C3%A1sek_ze_Lvovic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wipe dir="r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75</TotalTime>
  <Words>548</Words>
  <Application>Microsoft Office PowerPoint</Application>
  <PresentationFormat>Předvádění na obrazovce (4:3)</PresentationFormat>
  <Paragraphs>51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Trebuchet MS</vt:lpstr>
      <vt:lpstr>Wingdings</vt:lpstr>
      <vt:lpstr>Wingdings 2</vt:lpstr>
      <vt:lpstr>Bohatý</vt:lpstr>
      <vt:lpstr>Česká básnická moderna</vt:lpstr>
      <vt:lpstr>Koho můžeme řadit mezi literární předchůdce ČM?</vt:lpstr>
      <vt:lpstr>Z hlediska ideového také</vt:lpstr>
      <vt:lpstr>K souputníkům české moderny patří také tzv. katolická moderna</vt:lpstr>
      <vt:lpstr>Manifest české moderny</vt:lpstr>
      <vt:lpstr>Stylově roztříštěné (konce století)</vt:lpstr>
      <vt:lpstr>Stylově jednotné není ani dílo jednotlivých tvůrců</vt:lpstr>
      <vt:lpstr>Moderní revue (x česká moderna)</vt:lpstr>
      <vt:lpstr>Dobová literární kritika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Česká básnická moderna</dc:title>
  <dc:creator>harak</dc:creator>
  <cp:lastModifiedBy>fibigerm</cp:lastModifiedBy>
  <cp:revision>6</cp:revision>
  <dcterms:created xsi:type="dcterms:W3CDTF">2018-05-07T18:09:00Z</dcterms:created>
  <dcterms:modified xsi:type="dcterms:W3CDTF">2020-04-27T16:03:02Z</dcterms:modified>
</cp:coreProperties>
</file>