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10. 6. 2020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1640" y="1988840"/>
            <a:ext cx="7406640" cy="147218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H O D N O C E N Í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4725144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cs-CZ" sz="1800" dirty="0" smtClean="0"/>
              <a:t>PhDr. Iva Wedlichová, Ph.D.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59632" y="1124744"/>
            <a:ext cx="7498080" cy="490763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SEBENAPLŇUJÍCÍ PŘEDPOVĚĎ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 algn="ctr">
              <a:buNone/>
            </a:pPr>
            <a:r>
              <a:rPr lang="cs-CZ" sz="2000" i="1" dirty="0" smtClean="0"/>
              <a:t>…očekávání týkající se určitého jevu, osoby nebo skupiny se může naplnit jen proto, že bylo vyřčeno;</a:t>
            </a:r>
          </a:p>
          <a:p>
            <a:pPr algn="ctr">
              <a:buNone/>
            </a:pPr>
            <a:r>
              <a:rPr lang="cs-CZ" sz="2000" i="1" dirty="0" smtClean="0"/>
              <a:t>    hovorově známo jako výrok „přání otcem myšlenky“</a:t>
            </a:r>
          </a:p>
          <a:p>
            <a:pPr algn="ctr">
              <a:buNone/>
            </a:pPr>
            <a:endParaRPr lang="cs-CZ" sz="2000" i="1" dirty="0" smtClean="0"/>
          </a:p>
          <a:p>
            <a:pPr algn="ctr">
              <a:buNone/>
            </a:pPr>
            <a:endParaRPr lang="cs-CZ" sz="2000" i="1" dirty="0" smtClean="0"/>
          </a:p>
          <a:p>
            <a:pPr algn="ctr">
              <a:buNone/>
            </a:pPr>
            <a:r>
              <a:rPr lang="cs-CZ" sz="1400" i="1" dirty="0" smtClean="0">
                <a:solidFill>
                  <a:schemeClr val="tx2">
                    <a:lumMod val="75000"/>
                  </a:schemeClr>
                </a:solidFill>
              </a:rPr>
              <a:t>Podle </a:t>
            </a:r>
            <a:r>
              <a:rPr lang="cs-CZ" sz="1400" i="1" dirty="0" err="1" smtClean="0">
                <a:solidFill>
                  <a:schemeClr val="tx2">
                    <a:lumMod val="75000"/>
                  </a:schemeClr>
                </a:solidFill>
              </a:rPr>
              <a:t>R.K.Mertona</a:t>
            </a:r>
            <a:r>
              <a:rPr lang="cs-CZ" sz="1400" i="1" dirty="0" smtClean="0">
                <a:solidFill>
                  <a:schemeClr val="tx2">
                    <a:lumMod val="75000"/>
                  </a:schemeClr>
                </a:solidFill>
              </a:rPr>
              <a:t>: „Počátkem </a:t>
            </a:r>
            <a:r>
              <a:rPr lang="cs-CZ" sz="1400" i="1" dirty="0" err="1" smtClean="0">
                <a:solidFill>
                  <a:schemeClr val="tx2">
                    <a:lumMod val="75000"/>
                  </a:schemeClr>
                </a:solidFill>
              </a:rPr>
              <a:t>sebenaplňujícího</a:t>
            </a:r>
            <a:r>
              <a:rPr lang="cs-CZ" sz="1400" i="1" dirty="0" smtClean="0">
                <a:solidFill>
                  <a:schemeClr val="tx2">
                    <a:lumMod val="75000"/>
                  </a:schemeClr>
                </a:solidFill>
              </a:rPr>
              <a:t> se proroctví je nesprávná definice situace, </a:t>
            </a:r>
          </a:p>
          <a:p>
            <a:pPr algn="ctr">
              <a:buNone/>
            </a:pPr>
            <a:r>
              <a:rPr lang="cs-CZ" sz="1400" i="1" dirty="0" smtClean="0">
                <a:solidFill>
                  <a:schemeClr val="tx2">
                    <a:lumMod val="75000"/>
                  </a:schemeClr>
                </a:solidFill>
              </a:rPr>
              <a:t>jež vyvolává nové chování, díky kterému se původně mylná představa stane pravdivou.“</a:t>
            </a:r>
            <a:endParaRPr lang="cs-CZ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87624" y="1484784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HODNOCENÍ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i="1" dirty="0" smtClean="0"/>
              <a:t>… charakteristika či klasifikace jevů, které nelze přesně zjistit měřením;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     obsahuje vždy subjektivní vlivy hodnotitele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59632" y="1484784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  HODNOCENÍ</a:t>
            </a:r>
          </a:p>
          <a:p>
            <a:pPr algn="ctr">
              <a:buNone/>
            </a:pPr>
            <a:endParaRPr lang="cs-CZ" dirty="0"/>
          </a:p>
          <a:p>
            <a:pPr algn="just">
              <a:buNone/>
            </a:pPr>
            <a:r>
              <a:rPr lang="cs-CZ" sz="2000" i="1" dirty="0" smtClean="0"/>
              <a:t>… se </a:t>
            </a:r>
            <a:r>
              <a:rPr lang="cs-CZ" sz="2000" i="1" dirty="0"/>
              <a:t>nejčastěji vymezuje jako přisuzování určité hodnoty jistému výkonu </a:t>
            </a:r>
            <a:r>
              <a:rPr lang="cs-CZ" sz="2000" i="1" dirty="0" smtClean="0"/>
              <a:t>     nebo trvalejší </a:t>
            </a:r>
            <a:r>
              <a:rPr lang="cs-CZ" sz="2000" i="1" dirty="0"/>
              <a:t>vlastnosti jedince na základě srovnání hodnoceného projevu s příslušným kritériem (norma, cíl, vzor, ideál, hodnota apod</a:t>
            </a:r>
            <a:r>
              <a:rPr lang="cs-CZ" sz="2000" i="1" dirty="0" smtClean="0"/>
              <a:t>.);</a:t>
            </a:r>
          </a:p>
          <a:p>
            <a:pPr algn="just">
              <a:buNone/>
            </a:pPr>
            <a:r>
              <a:rPr lang="cs-CZ" sz="2000" i="1" dirty="0" smtClean="0"/>
              <a:t>    výsledkem </a:t>
            </a:r>
            <a:r>
              <a:rPr lang="cs-CZ" sz="2000" i="1" dirty="0"/>
              <a:t>hodnocení je zjištění, do jaké míry se hodnocený jev shoduje s daným </a:t>
            </a:r>
            <a:r>
              <a:rPr lang="cs-CZ" sz="2000" i="1" dirty="0" smtClean="0"/>
              <a:t>kritériem; 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992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15616" y="980728"/>
            <a:ext cx="7704856" cy="56886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z="2400" i="1" dirty="0" smtClean="0"/>
          </a:p>
          <a:p>
            <a:pPr algn="ctr">
              <a:buNone/>
            </a:pPr>
            <a:r>
              <a:rPr lang="cs-CZ" sz="2400" i="1" dirty="0" smtClean="0"/>
              <a:t>Ve </a:t>
            </a:r>
            <a:r>
              <a:rPr lang="cs-CZ" sz="2400" i="1" dirty="0"/>
              <a:t>školních podmínkách se hodnotí nejčastěji žákovy výkony, celkové </a:t>
            </a:r>
            <a:r>
              <a:rPr lang="cs-CZ" sz="2400" i="1" dirty="0" smtClean="0"/>
              <a:t>chování </a:t>
            </a:r>
          </a:p>
          <a:p>
            <a:pPr algn="ctr">
              <a:buNone/>
            </a:pPr>
            <a:r>
              <a:rPr lang="cs-CZ" sz="2400" i="1" dirty="0" smtClean="0"/>
              <a:t>a </a:t>
            </a:r>
            <a:r>
              <a:rPr lang="cs-CZ" sz="2400" i="1" dirty="0"/>
              <a:t>osobnostní vlastnosti. </a:t>
            </a:r>
            <a:endParaRPr lang="cs-CZ" sz="2400" i="1" dirty="0" smtClean="0"/>
          </a:p>
          <a:p>
            <a:pPr algn="ctr">
              <a:buNone/>
            </a:pPr>
            <a:endParaRPr lang="cs-CZ" sz="2400" i="1" dirty="0" smtClean="0"/>
          </a:p>
          <a:p>
            <a:pPr algn="ctr">
              <a:buNone/>
            </a:pPr>
            <a:r>
              <a:rPr lang="cs-CZ" sz="2400" i="1" dirty="0" smtClean="0"/>
              <a:t>Pedagogické </a:t>
            </a:r>
            <a:r>
              <a:rPr lang="cs-CZ" sz="2400" i="1" dirty="0"/>
              <a:t>normy většinou nejsou a ani </a:t>
            </a:r>
            <a:r>
              <a:rPr lang="cs-CZ" sz="2400" i="1" dirty="0" smtClean="0"/>
              <a:t>nemohou být </a:t>
            </a:r>
            <a:r>
              <a:rPr lang="cs-CZ" sz="2400" i="1" dirty="0"/>
              <a:t>detailně vymezeny, </a:t>
            </a:r>
            <a:endParaRPr lang="cs-CZ" sz="2400" i="1" dirty="0" smtClean="0"/>
          </a:p>
          <a:p>
            <a:pPr algn="ctr">
              <a:buNone/>
            </a:pPr>
            <a:r>
              <a:rPr lang="cs-CZ" sz="2400" b="1" i="1" dirty="0" smtClean="0"/>
              <a:t>specifickou </a:t>
            </a:r>
            <a:r>
              <a:rPr lang="cs-CZ" sz="2400" b="1" i="1" dirty="0"/>
              <a:t>podobu jim dává teprve učitel </a:t>
            </a:r>
            <a:r>
              <a:rPr lang="cs-CZ" sz="2400" i="1" dirty="0" smtClean="0"/>
              <a:t>při konkrétním </a:t>
            </a:r>
            <a:r>
              <a:rPr lang="cs-CZ" sz="2400" i="1" dirty="0"/>
              <a:t>hodnocení</a:t>
            </a:r>
            <a:r>
              <a:rPr lang="cs-CZ" sz="2400" i="1" dirty="0" smtClean="0"/>
              <a:t>.</a:t>
            </a:r>
          </a:p>
          <a:p>
            <a:pPr algn="ctr">
              <a:buNone/>
            </a:pPr>
            <a:r>
              <a:rPr lang="cs-CZ" sz="2400" i="1" dirty="0" smtClean="0"/>
              <a:t> </a:t>
            </a:r>
          </a:p>
          <a:p>
            <a:pPr algn="ctr">
              <a:buNone/>
            </a:pPr>
            <a:r>
              <a:rPr lang="cs-CZ" sz="2400" b="1" i="1" dirty="0" smtClean="0"/>
              <a:t>Do </a:t>
            </a:r>
            <a:r>
              <a:rPr lang="cs-CZ" sz="2400" b="1" i="1" dirty="0"/>
              <a:t>hodnocení vstupuje osobnost učitele a vztah </a:t>
            </a:r>
            <a:r>
              <a:rPr lang="cs-CZ" sz="2400" b="1" i="1" dirty="0" smtClean="0"/>
              <a:t>mezi </a:t>
            </a:r>
            <a:r>
              <a:rPr lang="cs-CZ" sz="2400" b="1" i="1" dirty="0"/>
              <a:t>žákem </a:t>
            </a:r>
            <a:r>
              <a:rPr lang="cs-CZ" sz="2400" b="1" i="1" dirty="0" smtClean="0"/>
              <a:t>a</a:t>
            </a:r>
          </a:p>
          <a:p>
            <a:pPr algn="ctr">
              <a:buNone/>
            </a:pPr>
            <a:r>
              <a:rPr lang="cs-CZ" sz="2400" b="1" i="1" dirty="0" smtClean="0"/>
              <a:t>učitelem</a:t>
            </a:r>
            <a:r>
              <a:rPr lang="cs-CZ" sz="2400" b="1" i="1" dirty="0"/>
              <a:t>. </a:t>
            </a:r>
            <a:endParaRPr lang="cs-CZ" sz="2400" b="1" i="1" dirty="0" smtClean="0"/>
          </a:p>
          <a:p>
            <a:pPr algn="ctr">
              <a:buNone/>
            </a:pPr>
            <a:endParaRPr lang="cs-CZ" sz="2400" b="1" i="1" dirty="0" smtClean="0"/>
          </a:p>
          <a:p>
            <a:pPr algn="ctr">
              <a:buNone/>
            </a:pPr>
            <a:r>
              <a:rPr lang="cs-CZ" sz="2400" i="1" dirty="0" smtClean="0"/>
              <a:t>Hodnocením </a:t>
            </a:r>
            <a:r>
              <a:rPr lang="cs-CZ" sz="2400" i="1" dirty="0"/>
              <a:t>může být verbální komentář ve třídě, </a:t>
            </a:r>
            <a:r>
              <a:rPr lang="cs-CZ" sz="2400" i="1" dirty="0" smtClean="0"/>
              <a:t>úsměv</a:t>
            </a:r>
            <a:r>
              <a:rPr lang="cs-CZ" sz="2400" i="1" dirty="0"/>
              <a:t>, popis </a:t>
            </a:r>
            <a:r>
              <a:rPr lang="cs-CZ" sz="2400" i="1" dirty="0" smtClean="0"/>
              <a:t>žákovy</a:t>
            </a:r>
          </a:p>
          <a:p>
            <a:pPr algn="ctr">
              <a:buNone/>
            </a:pPr>
            <a:r>
              <a:rPr lang="cs-CZ" sz="2400" i="1" dirty="0" smtClean="0"/>
              <a:t>osobnosti </a:t>
            </a:r>
            <a:r>
              <a:rPr lang="cs-CZ" sz="2400" i="1" dirty="0"/>
              <a:t>ve školní charakteristice apod. </a:t>
            </a:r>
            <a:endParaRPr lang="cs-CZ" sz="2400" i="1" dirty="0" smtClean="0"/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endParaRPr lang="cs-CZ" sz="2000" i="1" dirty="0"/>
          </a:p>
          <a:p>
            <a:pPr algn="just">
              <a:lnSpc>
                <a:spcPct val="110000"/>
              </a:lnSpc>
              <a:buNone/>
            </a:pPr>
            <a:endParaRPr lang="cs-CZ" sz="14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10000"/>
              </a:lnSpc>
              <a:buNone/>
            </a:pP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Zkoušení </a:t>
            </a:r>
            <a:r>
              <a:rPr lang="cs-CZ" sz="1600" i="1" dirty="0">
                <a:solidFill>
                  <a:schemeClr val="bg1">
                    <a:lumMod val="50000"/>
                  </a:schemeClr>
                </a:solidFill>
              </a:rPr>
              <a:t>představuje pouze jeden ze způsobů hodnocení, vymezuje se 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jako záměrně </a:t>
            </a:r>
            <a:r>
              <a:rPr lang="cs-CZ" sz="1600" i="1" dirty="0">
                <a:solidFill>
                  <a:schemeClr val="bg1">
                    <a:lumMod val="50000"/>
                  </a:schemeClr>
                </a:solidFill>
              </a:rPr>
              <a:t>vyvolaná situace, která 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slouží </a:t>
            </a:r>
            <a:r>
              <a:rPr lang="cs-CZ" sz="1600" i="1" dirty="0">
                <a:solidFill>
                  <a:schemeClr val="bg1">
                    <a:lumMod val="50000"/>
                  </a:schemeClr>
                </a:solidFill>
              </a:rPr>
              <a:t>ke zjišťování výsledků učení. 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>
              <a:lnSpc>
                <a:spcPct val="110000"/>
              </a:lnSpc>
              <a:buNone/>
            </a:pP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Zkoušení </a:t>
            </a:r>
            <a:r>
              <a:rPr lang="cs-CZ" sz="1600" i="1" dirty="0">
                <a:solidFill>
                  <a:schemeClr val="bg1">
                    <a:lumMod val="50000"/>
                  </a:schemeClr>
                </a:solidFill>
              </a:rPr>
              <a:t>je většinou zakončeno známkováním, tj. přidělením </a:t>
            </a:r>
            <a:r>
              <a:rPr lang="cs-CZ" sz="1600" i="1" dirty="0" smtClean="0">
                <a:solidFill>
                  <a:schemeClr val="bg1">
                    <a:lumMod val="50000"/>
                  </a:schemeClr>
                </a:solidFill>
              </a:rPr>
              <a:t>známky.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57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rgbClr val="92D050"/>
                </a:solidFill>
              </a:rPr>
              <a:t>CO JE CÍLEM HODNOCENÍ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endParaRPr lang="cs-CZ" sz="1800" dirty="0" smtClean="0"/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(z dosavadních znalostí a zkušeností definujte, s jakým záměrem může být hodnocení uskutečňováno, čeho máme v úmyslu dosáhnout)</a:t>
            </a:r>
            <a:endParaRPr lang="cs-CZ" sz="18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92D050"/>
                </a:solidFill>
              </a:rPr>
              <a:t>SVĚT BEZ </a:t>
            </a:r>
            <a:r>
              <a:rPr lang="cs-CZ" dirty="0" smtClean="0">
                <a:solidFill>
                  <a:srgbClr val="92D050"/>
                </a:solidFill>
              </a:rPr>
              <a:t>HODNOCENÍ</a:t>
            </a:r>
          </a:p>
          <a:p>
            <a:pPr algn="ctr">
              <a:buNone/>
            </a:pPr>
            <a:endParaRPr lang="cs-CZ" dirty="0">
              <a:solidFill>
                <a:srgbClr val="92D05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92D050"/>
              </a:solidFill>
            </a:endParaRPr>
          </a:p>
          <a:p>
            <a:pPr algn="ctr">
              <a:buNone/>
            </a:pPr>
            <a:endParaRPr lang="cs-CZ" sz="1500" dirty="0">
              <a:solidFill>
                <a:srgbClr val="92D050"/>
              </a:solidFill>
            </a:endParaRP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… zkuste si představit své bytí bez jakékoli hodnotící zpětné vazby;  </a:t>
            </a: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…zkuste si představit své okolí, bez jakékoli Vaší hodnotící zpětné vazby; </a:t>
            </a: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Napadají vás pozitiva a negativa takovéhoto bytí ?</a:t>
            </a: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Umíte si reálně představit funkčnost „</a:t>
            </a:r>
            <a:r>
              <a:rPr lang="cs-CZ" sz="1800" i="1" dirty="0">
                <a:solidFill>
                  <a:schemeClr val="bg2">
                    <a:lumMod val="25000"/>
                  </a:schemeClr>
                </a:solidFill>
              </a:rPr>
              <a:t>n</a:t>
            </a: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ehodnotící“ společnosti ? </a:t>
            </a: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</a:t>
            </a: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cs-CZ" sz="1800" i="1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SEBEHODNOCENÍ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 algn="ctr">
              <a:buNone/>
            </a:pPr>
            <a:r>
              <a:rPr lang="cs-CZ" sz="2000" i="1" dirty="0" smtClean="0"/>
              <a:t>…vědomé prožívání vlastní sociální pozice;</a:t>
            </a:r>
          </a:p>
          <a:p>
            <a:pPr algn="ctr">
              <a:buNone/>
            </a:pPr>
            <a:r>
              <a:rPr lang="cs-CZ" sz="2000" i="1" dirty="0" smtClean="0"/>
              <a:t>podmíněno vztahy v nukleární rodině, někdy podmíněno organicky, </a:t>
            </a:r>
          </a:p>
          <a:p>
            <a:pPr algn="ctr">
              <a:buNone/>
            </a:pPr>
            <a:r>
              <a:rPr lang="cs-CZ" sz="2000" i="1" dirty="0" smtClean="0"/>
              <a:t>jako v případě sebepřeceňování u primitivních osobností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SEBEPOJETÍ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 algn="ctr">
              <a:buNone/>
            </a:pPr>
            <a:r>
              <a:rPr lang="cs-CZ" sz="2000" i="1" dirty="0" smtClean="0"/>
              <a:t>…vytváření úsudku o sobě, jež má hodnotící a popisný rozměr;</a:t>
            </a:r>
          </a:p>
          <a:p>
            <a:pPr algn="ctr">
              <a:buNone/>
            </a:pPr>
            <a:r>
              <a:rPr lang="cs-CZ" sz="2000" i="1" dirty="0" smtClean="0"/>
              <a:t>na rozdíl od sebehodnocení je v </a:t>
            </a:r>
            <a:r>
              <a:rPr lang="cs-CZ" sz="2000" i="1" dirty="0" err="1" smtClean="0"/>
              <a:t>sebepojetí</a:t>
            </a:r>
            <a:r>
              <a:rPr lang="cs-CZ" sz="2000" i="1" dirty="0" smtClean="0"/>
              <a:t> zdůrazněna kognitivní složka</a:t>
            </a:r>
          </a:p>
          <a:p>
            <a:pPr algn="ctr">
              <a:buNone/>
            </a:pP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r"/>
            <a:r>
              <a:rPr lang="cs-CZ" sz="1100" dirty="0" smtClean="0">
                <a:solidFill>
                  <a:srgbClr val="00B050"/>
                </a:solidFill>
              </a:rPr>
              <a:t>HODNOCENÍ</a:t>
            </a:r>
            <a:endParaRPr lang="cs-CZ" sz="1100" dirty="0">
              <a:solidFill>
                <a:srgbClr val="00B05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87624" y="1124744"/>
            <a:ext cx="7776864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VÝVOJOVÉ HLEDISKO</a:t>
            </a:r>
          </a:p>
          <a:p>
            <a:pPr algn="ctr">
              <a:buNone/>
            </a:pPr>
            <a:endParaRPr lang="cs-CZ" sz="1800" dirty="0" smtClean="0"/>
          </a:p>
          <a:p>
            <a:pPr algn="ctr">
              <a:buNone/>
            </a:pPr>
            <a:endParaRPr lang="cs-CZ" sz="1800" dirty="0" smtClean="0"/>
          </a:p>
          <a:p>
            <a:pPr algn="ctr">
              <a:buNone/>
            </a:pPr>
            <a:r>
              <a:rPr lang="cs-CZ" sz="2000" dirty="0"/>
              <a:t>Erik </a:t>
            </a:r>
            <a:r>
              <a:rPr lang="cs-CZ" sz="2000" dirty="0" err="1"/>
              <a:t>Erikson</a:t>
            </a:r>
            <a:r>
              <a:rPr lang="cs-CZ" sz="2000" dirty="0"/>
              <a:t> </a:t>
            </a:r>
            <a:endParaRPr lang="cs-CZ" sz="2000" dirty="0" smtClean="0"/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000" i="1" dirty="0" smtClean="0">
                <a:solidFill>
                  <a:schemeClr val="bg1">
                    <a:lumMod val="65000"/>
                  </a:schemeClr>
                </a:solidFill>
              </a:rPr>
              <a:t>Psychosociální krize  … Píle </a:t>
            </a:r>
            <a:r>
              <a:rPr lang="cs-CZ" sz="2000" i="1" dirty="0">
                <a:solidFill>
                  <a:schemeClr val="bg1">
                    <a:lumMod val="65000"/>
                  </a:schemeClr>
                </a:solidFill>
              </a:rPr>
              <a:t>versus pocity </a:t>
            </a:r>
            <a:r>
              <a:rPr lang="cs-CZ" sz="2000" i="1" dirty="0" smtClean="0">
                <a:solidFill>
                  <a:schemeClr val="bg1">
                    <a:lumMod val="65000"/>
                  </a:schemeClr>
                </a:solidFill>
              </a:rPr>
              <a:t>méněcennosti</a:t>
            </a:r>
          </a:p>
          <a:p>
            <a:pPr algn="ctr">
              <a:buNone/>
            </a:pPr>
            <a:endParaRPr lang="cs-CZ" sz="1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(nastudujte v knize </a:t>
            </a:r>
            <a:r>
              <a:rPr lang="cs-CZ" sz="1400" cap="all" dirty="0" err="1"/>
              <a:t>Erikson</a:t>
            </a:r>
            <a:r>
              <a:rPr lang="cs-CZ" sz="1400" dirty="0"/>
              <a:t>, E. H. </a:t>
            </a:r>
            <a:r>
              <a:rPr lang="cs-CZ" sz="1400" i="1" dirty="0"/>
              <a:t>Dětství a společnost. </a:t>
            </a:r>
            <a:r>
              <a:rPr lang="cs-CZ" sz="1400" dirty="0"/>
              <a:t>Praha: Argo, </a:t>
            </a:r>
            <a:r>
              <a:rPr lang="cs-CZ" sz="1400" dirty="0" smtClean="0"/>
              <a:t>2002</a:t>
            </a:r>
            <a:r>
              <a:rPr lang="cs-CZ" sz="1400" dirty="0"/>
              <a:t> </a:t>
            </a:r>
            <a:endParaRPr lang="cs-CZ" sz="1400" dirty="0" smtClean="0"/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období psychosociální krize Píle versus pocity méněcennosti </a:t>
            </a:r>
          </a:p>
          <a:p>
            <a:pPr algn="ctr">
              <a:buNone/>
            </a:pPr>
            <a:r>
              <a:rPr lang="cs-CZ" sz="1800" i="1" dirty="0" smtClean="0">
                <a:solidFill>
                  <a:schemeClr val="bg2">
                    <a:lumMod val="25000"/>
                  </a:schemeClr>
                </a:solidFill>
              </a:rPr>
              <a:t>… jde o uvědomění si skutečnosti, že toto stádium má výrazný vliv na rozvoj sebehodnocení a sebepojetí !!!)</a:t>
            </a:r>
            <a:endParaRPr lang="cs-CZ" sz="1800" i="1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None/>
            </a:pPr>
            <a:r>
              <a:rPr lang="cs-CZ" sz="18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Otázka k zamyšlení: Jakou roli zde můžete sehrát v pozici učitele, vychovatele, rodiče ?</a:t>
            </a:r>
          </a:p>
          <a:p>
            <a:pPr algn="ctr">
              <a:buNone/>
            </a:pPr>
            <a:endParaRPr lang="cs-CZ" sz="2000" i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400</Words>
  <Application>Microsoft Office PowerPoint</Application>
  <PresentationFormat>Předvádění na obrazovce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H O D N O C E N Í</vt:lpstr>
      <vt:lpstr>HODNOCENÍ</vt:lpstr>
      <vt:lpstr>HODNOCENÍ</vt:lpstr>
      <vt:lpstr>HODNOCENÍ</vt:lpstr>
      <vt:lpstr>HODNOCENÍ</vt:lpstr>
      <vt:lpstr>HODNOCENÍ</vt:lpstr>
      <vt:lpstr>HODNOCENÍ</vt:lpstr>
      <vt:lpstr>HODNOCENÍ</vt:lpstr>
      <vt:lpstr>HODNOCENÍ</vt:lpstr>
      <vt:lpstr>HODNOCENÍ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O D N O C E N Í</dc:title>
  <dc:creator>wedlichovai</dc:creator>
  <cp:lastModifiedBy>wedlichovai</cp:lastModifiedBy>
  <cp:revision>30</cp:revision>
  <dcterms:created xsi:type="dcterms:W3CDTF">2019-03-19T11:07:59Z</dcterms:created>
  <dcterms:modified xsi:type="dcterms:W3CDTF">2020-06-10T08:54:44Z</dcterms:modified>
</cp:coreProperties>
</file>