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7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Styl Tmavá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Tmavý styl 1 – zvýraznění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557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9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96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82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1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73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96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72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522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52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5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C3E22-5594-43B4-9B4A-7748ED25F2D7}" type="datetimeFigureOut">
              <a:rPr lang="cs-CZ" smtClean="0"/>
              <a:t>5. 10. 2020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AFB0-F075-4CDC-98B6-49AB17ADCB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26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Lužická srbština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Serbšćina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8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60868"/>
            <a:ext cx="7886700" cy="762000"/>
          </a:xfrm>
        </p:spPr>
        <p:txBody>
          <a:bodyPr>
            <a:noAutofit/>
          </a:bodyPr>
          <a:lstStyle/>
          <a:p>
            <a:r>
              <a:rPr lang="cs-CZ" sz="2800" dirty="0"/>
              <a:t>Jak znějí tato praslovanská slova v češtině, lužické srbštině a ruštině: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858309"/>
              </p:ext>
            </p:extLst>
          </p:nvPr>
        </p:nvGraphicFramePr>
        <p:xfrm>
          <a:off x="1566335" y="1024463"/>
          <a:ext cx="6045199" cy="5757336"/>
        </p:xfrm>
        <a:graphic>
          <a:graphicData uri="http://schemas.openxmlformats.org/drawingml/2006/table">
            <a:tbl>
              <a:tblPr/>
              <a:tblGrid>
                <a:gridCol w="1511300"/>
                <a:gridCol w="1436792"/>
                <a:gridCol w="1585807"/>
                <a:gridCol w="1511300"/>
              </a:tblGrid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Praslovansky 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Česky 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Lužickosrbsky 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Rusky 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Bolto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Borda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Borzda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Verteno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Porch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ъ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Vortiti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Zolto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Tepl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ъ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Ov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Os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ъ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Ǫž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Ǫz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ъ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ъ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Rěka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rba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Věn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Pekarj</a:t>
                      </a:r>
                      <a:r>
                        <a:rPr lang="az-Cyrl-AZ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ь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Korva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33338" marR="333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8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7941"/>
          </a:xfrm>
        </p:spPr>
        <p:txBody>
          <a:bodyPr/>
          <a:lstStyle/>
          <a:p>
            <a:r>
              <a:rPr lang="cs-CZ" dirty="0" smtClean="0"/>
              <a:t>Charakteristika Lužické srbštiny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507067"/>
            <a:ext cx="7886700" cy="46698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Čeština </a:t>
            </a:r>
            <a:r>
              <a:rPr lang="cs-CZ" dirty="0"/>
              <a:t>a </a:t>
            </a:r>
            <a:r>
              <a:rPr lang="cs-CZ" dirty="0" smtClean="0"/>
              <a:t> lužická srbština patří </a:t>
            </a:r>
            <a:r>
              <a:rPr lang="cs-CZ" dirty="0"/>
              <a:t>ke skupině jazyků západoslovanských. Jevy příznačné pro západoslovanskou skupinu najdeme proto v obou jazycích. Ale během vývoje u obou samostatných jazyků vznikly mezi nimi </a:t>
            </a:r>
            <a:r>
              <a:rPr lang="cs-CZ" dirty="0" smtClean="0"/>
              <a:t>některé </a:t>
            </a:r>
            <a:r>
              <a:rPr lang="cs-CZ" dirty="0"/>
              <a:t>rozdíly</a:t>
            </a:r>
            <a:r>
              <a:rPr lang="cs-CZ" dirty="0" smtClean="0"/>
              <a:t>:</a:t>
            </a:r>
          </a:p>
          <a:p>
            <a:pPr marL="257175" indent="-257175" algn="just">
              <a:buFont typeface="+mj-lt"/>
              <a:buAutoNum type="arabicPeriod"/>
              <a:tabLst>
                <a:tab pos="171450" algn="l"/>
              </a:tabLst>
            </a:pP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Praslovanské skupiny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-el- mezi souhláskami daly →</a:t>
            </a:r>
            <a:endParaRPr lang="cs-CZ" sz="13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-ro- (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hród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(hrad),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ło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hłód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-la- (hlad)</a:t>
            </a:r>
            <a:endParaRPr lang="cs-CZ" sz="13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rje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rě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drjewo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trěć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ře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-ří- (dřevo, třít)</a:t>
            </a:r>
            <a:endParaRPr lang="cs-CZ" sz="13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lě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-) (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mlěć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wlec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mloko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-, -</a:t>
            </a:r>
            <a:r>
              <a:rPr lang="cs-CZ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lé</a:t>
            </a:r>
            <a:r>
              <a:rPr lang="cs-C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(mlíti, vléci, mléko)</a:t>
            </a:r>
            <a:endParaRPr lang="cs-CZ" sz="13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35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592667"/>
            <a:ext cx="7886700" cy="489730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az-Cyrl-AZ" dirty="0" smtClean="0"/>
              <a:t>2.</a:t>
            </a:r>
            <a:r>
              <a:rPr lang="cs-CZ" dirty="0" smtClean="0"/>
              <a:t> </a:t>
            </a:r>
            <a:r>
              <a:rPr lang="az-Cyrl-AZ" b="1" dirty="0" smtClean="0"/>
              <a:t>ъ,ь</a:t>
            </a:r>
            <a:r>
              <a:rPr lang="az-Cyrl-AZ" dirty="0" smtClean="0"/>
              <a:t> → </a:t>
            </a:r>
            <a:r>
              <a:rPr lang="cs-CZ" dirty="0" smtClean="0"/>
              <a:t>v češtině 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, v lužičtině </a:t>
            </a:r>
            <a:r>
              <a:rPr lang="az-Cyrl-AZ" b="1" dirty="0" smtClean="0"/>
              <a:t>ъ</a:t>
            </a:r>
            <a:r>
              <a:rPr lang="az-Cyrl-AZ" dirty="0" smtClean="0"/>
              <a:t> (</a:t>
            </a:r>
            <a:r>
              <a:rPr lang="cs-CZ" dirty="0" smtClean="0"/>
              <a:t>hlavně před tvrdou souhláskou) → 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, ale v některých případech 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; </a:t>
            </a:r>
            <a:r>
              <a:rPr lang="az-Cyrl-AZ" b="1" dirty="0" smtClean="0"/>
              <a:t>ь</a:t>
            </a:r>
            <a:r>
              <a:rPr lang="az-Cyrl-AZ" dirty="0" smtClean="0"/>
              <a:t> → </a:t>
            </a:r>
            <a:r>
              <a:rPr lang="az-Cyrl-AZ" dirty="0" smtClean="0">
                <a:solidFill>
                  <a:srgbClr val="FF0000"/>
                </a:solidFill>
              </a:rPr>
              <a:t>’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, ale v některých případech 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): </a:t>
            </a:r>
          </a:p>
          <a:p>
            <a:pPr marL="0" indent="0" algn="just">
              <a:buNone/>
            </a:pPr>
            <a:r>
              <a:rPr lang="cs-CZ" dirty="0" smtClean="0"/>
              <a:t>m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ch</a:t>
            </a:r>
            <a:r>
              <a:rPr lang="az-Cyrl-AZ" dirty="0" smtClean="0"/>
              <a:t>ъ → </a:t>
            </a:r>
            <a:r>
              <a:rPr lang="cs-CZ" dirty="0" err="1" smtClean="0"/>
              <a:t>m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ch</a:t>
            </a:r>
            <a:r>
              <a:rPr lang="cs-CZ" dirty="0" smtClean="0"/>
              <a:t>, r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ž</a:t>
            </a:r>
            <a:r>
              <a:rPr lang="az-Cyrl-AZ" dirty="0" smtClean="0"/>
              <a:t>ь → </a:t>
            </a:r>
            <a:r>
              <a:rPr lang="cs-CZ" dirty="0" err="1" smtClean="0"/>
              <a:t>r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žka</a:t>
            </a:r>
            <a:r>
              <a:rPr lang="cs-CZ" dirty="0" smtClean="0"/>
              <a:t>, </a:t>
            </a:r>
            <a:r>
              <a:rPr lang="cs-CZ" dirty="0" err="1" smtClean="0"/>
              <a:t>kr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t</a:t>
            </a:r>
            <a:r>
              <a:rPr lang="az-Cyrl-AZ" dirty="0" smtClean="0"/>
              <a:t>ъ → </a:t>
            </a:r>
            <a:r>
              <a:rPr lang="cs-CZ" dirty="0" smtClean="0"/>
              <a:t>kn</a:t>
            </a:r>
            <a:r>
              <a:rPr lang="cs-CZ" dirty="0" smtClean="0">
                <a:solidFill>
                  <a:srgbClr val="FF0000"/>
                </a:solidFill>
              </a:rPr>
              <a:t>o</a:t>
            </a:r>
            <a:r>
              <a:rPr lang="cs-CZ" dirty="0" smtClean="0"/>
              <a:t>t, t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n</a:t>
            </a:r>
            <a:r>
              <a:rPr lang="az-Cyrl-AZ" dirty="0" smtClean="0"/>
              <a:t>ъ → </a:t>
            </a:r>
            <a:r>
              <a:rPr lang="cs-CZ" dirty="0" smtClean="0"/>
              <a:t>t</a:t>
            </a:r>
            <a:r>
              <a:rPr lang="cs-CZ" dirty="0" smtClean="0">
                <a:solidFill>
                  <a:srgbClr val="FF0000"/>
                </a:solidFill>
              </a:rPr>
              <a:t>ó</a:t>
            </a:r>
            <a:r>
              <a:rPr lang="cs-CZ" dirty="0" smtClean="0"/>
              <a:t>n, b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z</a:t>
            </a:r>
            <a:r>
              <a:rPr lang="az-Cyrl-AZ" dirty="0" smtClean="0"/>
              <a:t>ъ → </a:t>
            </a:r>
            <a:r>
              <a:rPr lang="cs-CZ" dirty="0" err="1" smtClean="0"/>
              <a:t>b</a:t>
            </a:r>
            <a:r>
              <a:rPr lang="cs-CZ" dirty="0" err="1" smtClean="0">
                <a:solidFill>
                  <a:srgbClr val="FF0000"/>
                </a:solidFill>
              </a:rPr>
              <a:t>ó</a:t>
            </a:r>
            <a:r>
              <a:rPr lang="cs-CZ" dirty="0" err="1" smtClean="0"/>
              <a:t>z</a:t>
            </a:r>
            <a:r>
              <a:rPr lang="cs-CZ" dirty="0" smtClean="0"/>
              <a:t>, v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n</a:t>
            </a:r>
            <a:r>
              <a:rPr lang="az-Cyrl-AZ" dirty="0" smtClean="0"/>
              <a:t>ъ → </a:t>
            </a:r>
            <a:r>
              <a:rPr lang="cs-CZ" dirty="0" err="1" smtClean="0"/>
              <a:t>w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n</a:t>
            </a:r>
            <a:r>
              <a:rPr lang="cs-CZ" dirty="0" smtClean="0"/>
              <a:t>, s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n</a:t>
            </a:r>
            <a:r>
              <a:rPr lang="az-Cyrl-AZ" dirty="0" smtClean="0"/>
              <a:t>ъ → </a:t>
            </a:r>
            <a:r>
              <a:rPr lang="cs-CZ" dirty="0" err="1" smtClean="0"/>
              <a:t>s</a:t>
            </a:r>
            <a:r>
              <a:rPr lang="cs-CZ" dirty="0" err="1" smtClean="0">
                <a:solidFill>
                  <a:srgbClr val="FF0000"/>
                </a:solidFill>
              </a:rPr>
              <a:t>ó</a:t>
            </a:r>
            <a:r>
              <a:rPr lang="cs-CZ" dirty="0" err="1" smtClean="0"/>
              <a:t>n</a:t>
            </a:r>
            <a:r>
              <a:rPr lang="cs-CZ" dirty="0" smtClean="0"/>
              <a:t>, v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az-Cyrl-AZ" dirty="0" smtClean="0"/>
              <a:t> </a:t>
            </a:r>
            <a:r>
              <a:rPr lang="cs-CZ" dirty="0" smtClean="0"/>
              <a:t>d</a:t>
            </a:r>
            <a:r>
              <a:rPr lang="az-Cyrl-AZ" dirty="0" smtClean="0"/>
              <a:t>ь</a:t>
            </a:r>
            <a:r>
              <a:rPr lang="cs-CZ" dirty="0" smtClean="0"/>
              <a:t>ne → </a:t>
            </a:r>
            <a:r>
              <a:rPr lang="cs-CZ" dirty="0" err="1" smtClean="0"/>
              <a:t>w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dnjo</a:t>
            </a:r>
            <a:r>
              <a:rPr lang="cs-CZ" dirty="0" smtClean="0"/>
              <a:t>, t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p</a:t>
            </a:r>
            <a:r>
              <a:rPr lang="az-Cyrl-AZ" dirty="0" smtClean="0"/>
              <a:t>ъ</a:t>
            </a:r>
            <a:r>
              <a:rPr lang="cs-CZ" dirty="0" smtClean="0"/>
              <a:t>tati → </a:t>
            </a:r>
            <a:r>
              <a:rPr lang="cs-CZ" dirty="0" err="1" smtClean="0"/>
              <a:t>t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ptać</a:t>
            </a:r>
            <a:r>
              <a:rPr lang="cs-CZ" dirty="0" smtClean="0"/>
              <a:t>, </a:t>
            </a:r>
            <a:r>
              <a:rPr lang="cs-CZ" dirty="0" err="1" smtClean="0"/>
              <a:t>kr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v</a:t>
            </a:r>
            <a:r>
              <a:rPr lang="az-Cyrl-AZ" dirty="0" smtClean="0"/>
              <a:t>ь → </a:t>
            </a:r>
            <a:r>
              <a:rPr lang="cs-CZ" dirty="0" err="1" smtClean="0"/>
              <a:t>kr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ẃ</a:t>
            </a:r>
            <a:r>
              <a:rPr lang="cs-CZ" dirty="0" smtClean="0"/>
              <a:t>, k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az-Cyrl-AZ" dirty="0" smtClean="0"/>
              <a:t> </a:t>
            </a:r>
            <a:r>
              <a:rPr lang="cs-CZ" dirty="0" smtClean="0"/>
              <a:t>m</a:t>
            </a:r>
            <a:r>
              <a:rPr lang="az-Cyrl-AZ" dirty="0" smtClean="0"/>
              <a:t>ь</a:t>
            </a:r>
            <a:r>
              <a:rPr lang="cs-CZ" dirty="0" smtClean="0"/>
              <a:t>ně → k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mni, s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az-Cyrl-AZ" dirty="0" smtClean="0"/>
              <a:t> </a:t>
            </a:r>
            <a:r>
              <a:rPr lang="cs-CZ" dirty="0" smtClean="0"/>
              <a:t>m</a:t>
            </a:r>
            <a:r>
              <a:rPr lang="az-Cyrl-AZ" dirty="0" smtClean="0"/>
              <a:t>ъ</a:t>
            </a:r>
            <a:r>
              <a:rPr lang="cs-CZ" dirty="0" err="1" smtClean="0"/>
              <a:t>noj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smtClean="0"/>
              <a:t> → z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mnu, s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t</a:t>
            </a:r>
            <a:r>
              <a:rPr lang="az-Cyrl-AZ" dirty="0" smtClean="0"/>
              <a:t>ъ</a:t>
            </a:r>
            <a:r>
              <a:rPr lang="cs-CZ" dirty="0" smtClean="0"/>
              <a:t>kati → </a:t>
            </a:r>
            <a:r>
              <a:rPr lang="cs-CZ" dirty="0" err="1" smtClean="0"/>
              <a:t>z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tkać</a:t>
            </a:r>
            <a:r>
              <a:rPr lang="cs-CZ" dirty="0" smtClean="0"/>
              <a:t>, v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az-Cyrl-AZ" dirty="0" smtClean="0"/>
              <a:t> </a:t>
            </a:r>
            <a:r>
              <a:rPr lang="cs-CZ" dirty="0" smtClean="0"/>
              <a:t>m</a:t>
            </a:r>
            <a:r>
              <a:rPr lang="az-Cyrl-AZ" dirty="0" smtClean="0"/>
              <a:t>ь</a:t>
            </a:r>
            <a:r>
              <a:rPr lang="cs-CZ" dirty="0" smtClean="0"/>
              <a:t>ně → </a:t>
            </a:r>
            <a:r>
              <a:rPr lang="cs-CZ" dirty="0" err="1" smtClean="0"/>
              <a:t>w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mni, d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err="1" smtClean="0"/>
              <a:t>žd</a:t>
            </a:r>
            <a:r>
              <a:rPr lang="az-Cyrl-AZ" dirty="0" smtClean="0"/>
              <a:t>ь → </a:t>
            </a:r>
            <a:r>
              <a:rPr lang="cs-CZ" dirty="0" err="1" smtClean="0"/>
              <a:t>d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šć</a:t>
            </a:r>
            <a:r>
              <a:rPr lang="cs-CZ" dirty="0" smtClean="0"/>
              <a:t>, mrk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v</a:t>
            </a:r>
            <a:r>
              <a:rPr lang="az-Cyrl-AZ" dirty="0" smtClean="0"/>
              <a:t>ь → </a:t>
            </a:r>
            <a:r>
              <a:rPr lang="cs-CZ" dirty="0" err="1" smtClean="0"/>
              <a:t>morch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ẃ</a:t>
            </a:r>
            <a:r>
              <a:rPr lang="cs-CZ" dirty="0" smtClean="0"/>
              <a:t>, </a:t>
            </a:r>
            <a:r>
              <a:rPr lang="cs-CZ" dirty="0" err="1" smtClean="0"/>
              <a:t>crk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cs-CZ" dirty="0" smtClean="0"/>
              <a:t>v</a:t>
            </a:r>
            <a:r>
              <a:rPr lang="az-Cyrl-AZ" dirty="0" smtClean="0"/>
              <a:t>ь → </a:t>
            </a:r>
            <a:r>
              <a:rPr lang="cs-CZ" dirty="0" err="1" smtClean="0"/>
              <a:t>cyrk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ẃ</a:t>
            </a:r>
            <a:r>
              <a:rPr lang="cs-CZ" dirty="0" smtClean="0"/>
              <a:t>, perd</a:t>
            </a:r>
            <a:r>
              <a:rPr lang="az-Cyrl-AZ" dirty="0" smtClean="0">
                <a:solidFill>
                  <a:srgbClr val="FF0000"/>
                </a:solidFill>
              </a:rPr>
              <a:t>ъ</a:t>
            </a:r>
            <a:r>
              <a:rPr lang="az-Cyrl-AZ" dirty="0" smtClean="0"/>
              <a:t> </a:t>
            </a:r>
            <a:r>
              <a:rPr lang="cs-CZ" dirty="0" smtClean="0"/>
              <a:t>m</a:t>
            </a:r>
            <a:r>
              <a:rPr lang="az-Cyrl-AZ" dirty="0" smtClean="0"/>
              <a:t>ъ</a:t>
            </a:r>
            <a:r>
              <a:rPr lang="cs-CZ" dirty="0" err="1" smtClean="0"/>
              <a:t>noj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smtClean="0"/>
              <a:t> → před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 mnu </a:t>
            </a:r>
          </a:p>
          <a:p>
            <a:pPr marL="0" indent="0" algn="just">
              <a:buNone/>
            </a:pPr>
            <a:r>
              <a:rPr lang="cs-CZ" dirty="0" smtClean="0"/>
              <a:t>d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n</a:t>
            </a:r>
            <a:r>
              <a:rPr lang="az-Cyrl-AZ" dirty="0" smtClean="0"/>
              <a:t>ь → </a:t>
            </a:r>
            <a:r>
              <a:rPr lang="cs-CZ" dirty="0" err="1" smtClean="0"/>
              <a:t>dź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ń</a:t>
            </a:r>
            <a:r>
              <a:rPr lang="cs-CZ" dirty="0" smtClean="0"/>
              <a:t>, v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s</a:t>
            </a:r>
            <a:r>
              <a:rPr lang="az-Cyrl-AZ" dirty="0" smtClean="0"/>
              <a:t>ь → </a:t>
            </a:r>
            <a:r>
              <a:rPr lang="cs-CZ" dirty="0" err="1" smtClean="0"/>
              <a:t>w</a:t>
            </a:r>
            <a:r>
              <a:rPr lang="cs-CZ" dirty="0" err="1" smtClean="0">
                <a:solidFill>
                  <a:srgbClr val="FF0000"/>
                </a:solidFill>
              </a:rPr>
              <a:t>je</a:t>
            </a:r>
            <a:r>
              <a:rPr lang="cs-CZ" dirty="0" err="1" smtClean="0"/>
              <a:t>s</a:t>
            </a:r>
            <a:r>
              <a:rPr lang="cs-CZ" dirty="0" smtClean="0"/>
              <a:t>, t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m</a:t>
            </a:r>
            <a:r>
              <a:rPr lang="az-Cyrl-AZ" dirty="0" smtClean="0"/>
              <a:t>ь</a:t>
            </a:r>
            <a:r>
              <a:rPr lang="cs-CZ" dirty="0" smtClean="0"/>
              <a:t>n</a:t>
            </a:r>
            <a:r>
              <a:rPr lang="az-Cyrl-AZ" dirty="0" smtClean="0"/>
              <a:t>ъ → </a:t>
            </a:r>
            <a:r>
              <a:rPr lang="cs-CZ" dirty="0" err="1" smtClean="0"/>
              <a:t>ć</a:t>
            </a:r>
            <a:r>
              <a:rPr lang="cs-CZ" dirty="0" err="1" smtClean="0">
                <a:solidFill>
                  <a:srgbClr val="FF0000"/>
                </a:solidFill>
              </a:rPr>
              <a:t>ě</a:t>
            </a:r>
            <a:r>
              <a:rPr lang="cs-CZ" dirty="0" err="1" smtClean="0"/>
              <a:t>mny</a:t>
            </a:r>
            <a:r>
              <a:rPr lang="cs-CZ" dirty="0" smtClean="0"/>
              <a:t>, č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st</a:t>
            </a:r>
            <a:r>
              <a:rPr lang="az-Cyrl-AZ" dirty="0" smtClean="0"/>
              <a:t>ь → </a:t>
            </a:r>
            <a:r>
              <a:rPr lang="cs-CZ" dirty="0" err="1" smtClean="0"/>
              <a:t>č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sć</a:t>
            </a:r>
            <a:r>
              <a:rPr lang="cs-CZ" dirty="0" smtClean="0"/>
              <a:t>, l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n</a:t>
            </a:r>
            <a:r>
              <a:rPr lang="az-Cyrl-AZ" dirty="0" smtClean="0"/>
              <a:t>ъ → </a:t>
            </a:r>
            <a:r>
              <a:rPr lang="cs-CZ" dirty="0" smtClean="0"/>
              <a:t>l</a:t>
            </a:r>
            <a:r>
              <a:rPr lang="cs-CZ" dirty="0" smtClean="0">
                <a:solidFill>
                  <a:srgbClr val="FF0000"/>
                </a:solidFill>
              </a:rPr>
              <a:t>e</a:t>
            </a:r>
            <a:r>
              <a:rPr lang="cs-CZ" dirty="0" smtClean="0"/>
              <a:t>n, </a:t>
            </a:r>
            <a:r>
              <a:rPr lang="cs-CZ" dirty="0" err="1" smtClean="0"/>
              <a:t>or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l</a:t>
            </a:r>
            <a:r>
              <a:rPr lang="az-Cyrl-AZ" dirty="0" smtClean="0"/>
              <a:t>ъ → </a:t>
            </a:r>
            <a:r>
              <a:rPr lang="cs-CZ" dirty="0" err="1" smtClean="0"/>
              <a:t>wor</a:t>
            </a:r>
            <a:r>
              <a:rPr lang="cs-CZ" dirty="0" err="1" smtClean="0">
                <a:solidFill>
                  <a:srgbClr val="FF0000"/>
                </a:solidFill>
              </a:rPr>
              <a:t>jo</a:t>
            </a:r>
            <a:r>
              <a:rPr lang="cs-CZ" dirty="0" err="1" smtClean="0"/>
              <a:t>ł</a:t>
            </a:r>
            <a:r>
              <a:rPr lang="cs-CZ" dirty="0" smtClean="0"/>
              <a:t>, os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l</a:t>
            </a:r>
            <a:r>
              <a:rPr lang="az-Cyrl-AZ" dirty="0" smtClean="0"/>
              <a:t>ъ → </a:t>
            </a:r>
            <a:r>
              <a:rPr lang="cs-CZ" dirty="0" err="1" smtClean="0"/>
              <a:t>wos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ł</a:t>
            </a:r>
            <a:r>
              <a:rPr lang="cs-CZ" dirty="0" smtClean="0"/>
              <a:t>, </a:t>
            </a:r>
            <a:r>
              <a:rPr lang="cs-CZ" dirty="0" err="1" smtClean="0"/>
              <a:t>kot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l</a:t>
            </a:r>
            <a:r>
              <a:rPr lang="az-Cyrl-AZ" dirty="0" smtClean="0"/>
              <a:t>ъ → </a:t>
            </a:r>
            <a:r>
              <a:rPr lang="cs-CZ" dirty="0" err="1" smtClean="0"/>
              <a:t>kot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ł</a:t>
            </a:r>
            <a:r>
              <a:rPr lang="cs-CZ" dirty="0" smtClean="0"/>
              <a:t>, koz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l</a:t>
            </a:r>
            <a:r>
              <a:rPr lang="az-Cyrl-AZ" dirty="0" smtClean="0"/>
              <a:t>ъ → </a:t>
            </a:r>
            <a:r>
              <a:rPr lang="cs-CZ" dirty="0" err="1" smtClean="0"/>
              <a:t>koz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ł</a:t>
            </a:r>
            <a:r>
              <a:rPr lang="cs-CZ" dirty="0" smtClean="0"/>
              <a:t>, p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p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r</a:t>
            </a:r>
            <a:r>
              <a:rPr lang="az-Cyrl-AZ" dirty="0" smtClean="0"/>
              <a:t>ь → </a:t>
            </a:r>
            <a:r>
              <a:rPr lang="cs-CZ" dirty="0" err="1" smtClean="0"/>
              <a:t>p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p</a:t>
            </a:r>
            <a:r>
              <a:rPr lang="cs-CZ" dirty="0" err="1" smtClean="0">
                <a:solidFill>
                  <a:srgbClr val="FF0000"/>
                </a:solidFill>
              </a:rPr>
              <a:t>je</a:t>
            </a:r>
            <a:r>
              <a:rPr lang="cs-CZ" dirty="0" err="1" smtClean="0"/>
              <a:t>ŕ</a:t>
            </a:r>
            <a:r>
              <a:rPr lang="cs-CZ" dirty="0" smtClean="0"/>
              <a:t>, p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s</a:t>
            </a:r>
            <a:r>
              <a:rPr lang="az-Cyrl-AZ" dirty="0" smtClean="0"/>
              <a:t>ъ → </a:t>
            </a:r>
            <a:r>
              <a:rPr lang="cs-CZ" dirty="0" err="1" smtClean="0"/>
              <a:t>p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s</a:t>
            </a:r>
            <a:r>
              <a:rPr lang="cs-CZ" dirty="0" smtClean="0"/>
              <a:t>, š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v</a:t>
            </a:r>
            <a:r>
              <a:rPr lang="az-Cyrl-AZ" dirty="0" smtClean="0"/>
              <a:t>ъ → </a:t>
            </a:r>
            <a:r>
              <a:rPr lang="cs-CZ" dirty="0" err="1" smtClean="0"/>
              <a:t>š</a:t>
            </a:r>
            <a:r>
              <a:rPr lang="cs-CZ" dirty="0" err="1" smtClean="0">
                <a:solidFill>
                  <a:srgbClr val="FF0000"/>
                </a:solidFill>
              </a:rPr>
              <a:t>o</a:t>
            </a:r>
            <a:r>
              <a:rPr lang="cs-CZ" dirty="0" err="1" smtClean="0"/>
              <a:t>w</a:t>
            </a:r>
            <a:r>
              <a:rPr lang="cs-CZ" dirty="0" smtClean="0"/>
              <a:t>, š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v</a:t>
            </a:r>
            <a:r>
              <a:rPr lang="az-Cyrl-AZ" dirty="0" smtClean="0"/>
              <a:t>ь</a:t>
            </a:r>
            <a:r>
              <a:rPr lang="cs-CZ" dirty="0" smtClean="0"/>
              <a:t>c</a:t>
            </a:r>
            <a:r>
              <a:rPr lang="az-Cyrl-AZ" dirty="0" smtClean="0"/>
              <a:t>ь → </a:t>
            </a:r>
            <a:r>
              <a:rPr lang="cs-CZ" dirty="0" err="1" smtClean="0"/>
              <a:t>š</a:t>
            </a:r>
            <a:r>
              <a:rPr lang="cs-CZ" dirty="0" err="1" smtClean="0">
                <a:solidFill>
                  <a:srgbClr val="FF0000"/>
                </a:solidFill>
              </a:rPr>
              <a:t>e</a:t>
            </a:r>
            <a:r>
              <a:rPr lang="cs-CZ" dirty="0" err="1" smtClean="0"/>
              <a:t>wc</a:t>
            </a:r>
            <a:r>
              <a:rPr lang="cs-CZ" dirty="0" smtClean="0"/>
              <a:t>, l</a:t>
            </a:r>
            <a:r>
              <a:rPr lang="az-Cyrl-AZ" dirty="0" smtClean="0">
                <a:solidFill>
                  <a:srgbClr val="FF0000"/>
                </a:solidFill>
              </a:rPr>
              <a:t>ь</a:t>
            </a:r>
            <a:r>
              <a:rPr lang="cs-CZ" dirty="0" smtClean="0"/>
              <a:t>v</a:t>
            </a:r>
            <a:r>
              <a:rPr lang="az-Cyrl-AZ" dirty="0" smtClean="0"/>
              <a:t>ъ → </a:t>
            </a:r>
            <a:r>
              <a:rPr lang="cs-CZ" dirty="0" err="1" smtClean="0"/>
              <a:t>l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err="1" smtClean="0"/>
              <a:t>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90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 err="1" smtClean="0"/>
              <a:t>dź</a:t>
            </a:r>
            <a:r>
              <a:rPr lang="cs-CZ" dirty="0" smtClean="0"/>
              <a:t>, ć (</a:t>
            </a:r>
            <a:r>
              <a:rPr lang="cs-CZ" dirty="0" err="1" smtClean="0"/>
              <a:t>widźeć</a:t>
            </a:r>
            <a:r>
              <a:rPr lang="cs-CZ" dirty="0" smtClean="0"/>
              <a:t>) – ď, t, ť (viděti)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80067"/>
            <a:ext cx="7886700" cy="479689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3000" dirty="0" smtClean="0"/>
              <a:t>4. </a:t>
            </a:r>
            <a:r>
              <a:rPr lang="cs-CZ" sz="3000" dirty="0" smtClean="0">
                <a:solidFill>
                  <a:srgbClr val="FF0000"/>
                </a:solidFill>
              </a:rPr>
              <a:t>ř</a:t>
            </a:r>
            <a:r>
              <a:rPr lang="cs-CZ" sz="3000" dirty="0" smtClean="0"/>
              <a:t> se vyskytuje pouze ve skupinách </a:t>
            </a:r>
            <a:r>
              <a:rPr lang="cs-CZ" sz="3000" dirty="0" err="1" smtClean="0">
                <a:solidFill>
                  <a:srgbClr val="FF0000"/>
                </a:solidFill>
              </a:rPr>
              <a:t>kř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př</a:t>
            </a:r>
            <a:r>
              <a:rPr lang="cs-CZ" sz="3000" dirty="0" smtClean="0"/>
              <a:t>, </a:t>
            </a:r>
            <a:r>
              <a:rPr lang="cs-CZ" sz="3000" dirty="0" err="1" smtClean="0">
                <a:solidFill>
                  <a:srgbClr val="FF0000"/>
                </a:solidFill>
              </a:rPr>
              <a:t>tř</a:t>
            </a:r>
            <a:r>
              <a:rPr lang="cs-CZ" sz="3000" dirty="0" smtClean="0"/>
              <a:t> (</a:t>
            </a:r>
            <a:r>
              <a:rPr lang="cs-CZ" sz="3000" dirty="0" err="1" smtClean="0"/>
              <a:t>křiwy</a:t>
            </a:r>
            <a:r>
              <a:rPr lang="cs-CZ" sz="3000" dirty="0" smtClean="0"/>
              <a:t>, </a:t>
            </a:r>
            <a:r>
              <a:rPr lang="cs-CZ" sz="3000" dirty="0" err="1" smtClean="0"/>
              <a:t>přistupić</a:t>
            </a:r>
            <a:r>
              <a:rPr lang="cs-CZ" sz="3000" dirty="0" smtClean="0"/>
              <a:t>, tři), v ostatních případech odpovídá českému </a:t>
            </a:r>
            <a:r>
              <a:rPr lang="cs-CZ" sz="3000" dirty="0" smtClean="0">
                <a:solidFill>
                  <a:srgbClr val="FF0000"/>
                </a:solidFill>
              </a:rPr>
              <a:t>ř</a:t>
            </a:r>
            <a:r>
              <a:rPr lang="cs-CZ" sz="3000" dirty="0" smtClean="0"/>
              <a:t> v lužické srbštině </a:t>
            </a:r>
            <a:r>
              <a:rPr lang="cs-CZ" sz="3000" dirty="0" smtClean="0">
                <a:solidFill>
                  <a:srgbClr val="FF0000"/>
                </a:solidFill>
              </a:rPr>
              <a:t>r</a:t>
            </a:r>
            <a:r>
              <a:rPr lang="cs-CZ" sz="3000" dirty="0" smtClean="0"/>
              <a:t> (</a:t>
            </a:r>
            <a:r>
              <a:rPr lang="cs-CZ" sz="3000" dirty="0" err="1" smtClean="0"/>
              <a:t>rěka</a:t>
            </a:r>
            <a:r>
              <a:rPr lang="cs-CZ" sz="3000" dirty="0" smtClean="0"/>
              <a:t>, </a:t>
            </a:r>
            <a:r>
              <a:rPr lang="cs-CZ" sz="3000" dirty="0" err="1" smtClean="0"/>
              <a:t>rjemjesło</a:t>
            </a:r>
            <a:r>
              <a:rPr lang="cs-CZ" sz="3000" dirty="0" smtClean="0"/>
              <a:t>, </a:t>
            </a:r>
            <a:r>
              <a:rPr lang="cs-CZ" sz="3000" dirty="0" err="1" smtClean="0"/>
              <a:t>rjad</a:t>
            </a:r>
            <a:r>
              <a:rPr lang="cs-CZ" sz="3000" dirty="0" smtClean="0"/>
              <a:t>, </a:t>
            </a:r>
            <a:r>
              <a:rPr lang="cs-CZ" sz="3000" dirty="0" err="1" smtClean="0"/>
              <a:t>rjećaz</a:t>
            </a:r>
            <a:r>
              <a:rPr lang="cs-CZ" sz="3000" dirty="0" smtClean="0"/>
              <a:t>)</a:t>
            </a:r>
          </a:p>
          <a:p>
            <a:pPr marL="0" indent="0" algn="just">
              <a:buNone/>
            </a:pPr>
            <a:r>
              <a:rPr lang="cs-CZ" sz="3000" dirty="0" smtClean="0"/>
              <a:t>5. před </a:t>
            </a:r>
            <a:r>
              <a:rPr lang="cs-CZ" sz="3000" dirty="0" smtClean="0">
                <a:solidFill>
                  <a:srgbClr val="FF0000"/>
                </a:solidFill>
              </a:rPr>
              <a:t>o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u</a:t>
            </a:r>
            <a:r>
              <a:rPr lang="cs-CZ" sz="3000" dirty="0" smtClean="0"/>
              <a:t> na počátku slova je protetické </a:t>
            </a:r>
            <a:r>
              <a:rPr lang="cs-CZ" sz="3000" dirty="0" smtClean="0">
                <a:solidFill>
                  <a:srgbClr val="FF0000"/>
                </a:solidFill>
              </a:rPr>
              <a:t>w</a:t>
            </a:r>
            <a:r>
              <a:rPr lang="cs-CZ" sz="3000" dirty="0" smtClean="0"/>
              <a:t> (</a:t>
            </a:r>
            <a:r>
              <a:rPr lang="cs-CZ" sz="3000" dirty="0" err="1" smtClean="0"/>
              <a:t>wóčko</a:t>
            </a:r>
            <a:r>
              <a:rPr lang="cs-CZ" sz="3000" dirty="0" smtClean="0"/>
              <a:t>, </a:t>
            </a:r>
            <a:r>
              <a:rPr lang="cs-CZ" sz="3000" dirty="0" err="1" smtClean="0"/>
              <a:t>wokoło</a:t>
            </a:r>
            <a:r>
              <a:rPr lang="cs-CZ" sz="3000" dirty="0" smtClean="0"/>
              <a:t>, </a:t>
            </a:r>
            <a:r>
              <a:rPr lang="cs-CZ" sz="3000" dirty="0" err="1" smtClean="0"/>
              <a:t>wucho</a:t>
            </a:r>
            <a:r>
              <a:rPr lang="cs-CZ" sz="3000" dirty="0" smtClean="0"/>
              <a:t>, </a:t>
            </a:r>
            <a:r>
              <a:rPr lang="cs-CZ" sz="3000" dirty="0" err="1" smtClean="0"/>
              <a:t>wutora</a:t>
            </a:r>
            <a:r>
              <a:rPr lang="cs-CZ" sz="3000" dirty="0" smtClean="0"/>
              <a:t>)</a:t>
            </a:r>
          </a:p>
          <a:p>
            <a:pPr marL="0" indent="0" algn="just">
              <a:buNone/>
            </a:pPr>
            <a:r>
              <a:rPr lang="cs-CZ" sz="3000" dirty="0" smtClean="0"/>
              <a:t>6. českým příponám maskulin 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err="1" smtClean="0">
                <a:solidFill>
                  <a:srgbClr val="FF0000"/>
                </a:solidFill>
              </a:rPr>
              <a:t>ec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-</a:t>
            </a:r>
            <a:r>
              <a:rPr lang="cs-CZ" sz="3000" dirty="0" err="1" smtClean="0">
                <a:solidFill>
                  <a:srgbClr val="FF0000"/>
                </a:solidFill>
              </a:rPr>
              <a:t>ek</a:t>
            </a:r>
            <a:r>
              <a:rPr lang="cs-CZ" sz="3000" dirty="0" smtClean="0"/>
              <a:t> odpovídá lužickosrbské </a:t>
            </a:r>
            <a:r>
              <a:rPr lang="cs-CZ" sz="3000" dirty="0" smtClean="0">
                <a:solidFill>
                  <a:srgbClr val="FF0000"/>
                </a:solidFill>
              </a:rPr>
              <a:t>-c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-k</a:t>
            </a:r>
            <a:r>
              <a:rPr lang="cs-CZ" sz="3000" dirty="0" smtClean="0"/>
              <a:t> (</a:t>
            </a:r>
            <a:r>
              <a:rPr lang="cs-CZ" sz="3000" dirty="0" err="1" smtClean="0"/>
              <a:t>zamk</a:t>
            </a:r>
            <a:r>
              <a:rPr lang="cs-CZ" sz="3000" dirty="0" smtClean="0"/>
              <a:t>, </a:t>
            </a:r>
            <a:r>
              <a:rPr lang="cs-CZ" sz="3000" dirty="0" err="1" smtClean="0"/>
              <a:t>pósłanc</a:t>
            </a:r>
            <a:r>
              <a:rPr lang="cs-CZ" sz="3000" dirty="0" smtClean="0"/>
              <a:t>)</a:t>
            </a:r>
          </a:p>
          <a:p>
            <a:pPr marL="0" indent="0" algn="just">
              <a:buNone/>
            </a:pPr>
            <a:r>
              <a:rPr lang="cs-CZ" sz="3000" dirty="0" smtClean="0"/>
              <a:t>7. po </a:t>
            </a:r>
            <a:r>
              <a:rPr lang="cs-CZ" sz="3000" dirty="0" smtClean="0">
                <a:solidFill>
                  <a:srgbClr val="FF0000"/>
                </a:solidFill>
              </a:rPr>
              <a:t>b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m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p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r</a:t>
            </a:r>
            <a:r>
              <a:rPr lang="cs-CZ" sz="3000" dirty="0" smtClean="0"/>
              <a:t>, </a:t>
            </a:r>
            <a:r>
              <a:rPr lang="cs-CZ" sz="3000" dirty="0" smtClean="0">
                <a:solidFill>
                  <a:srgbClr val="FF0000"/>
                </a:solidFill>
              </a:rPr>
              <a:t>w</a:t>
            </a:r>
            <a:r>
              <a:rPr lang="cs-CZ" sz="3000" dirty="0" smtClean="0"/>
              <a:t> v lužickosrbských slovech nemůže následovat </a:t>
            </a:r>
            <a:r>
              <a:rPr lang="cs-CZ" sz="3000" dirty="0" smtClean="0">
                <a:solidFill>
                  <a:srgbClr val="FF0000"/>
                </a:solidFill>
              </a:rPr>
              <a:t>e</a:t>
            </a:r>
            <a:r>
              <a:rPr lang="cs-CZ" sz="3000" dirty="0" smtClean="0"/>
              <a:t>, v některých případech je </a:t>
            </a:r>
            <a:r>
              <a:rPr lang="cs-CZ" sz="3000" dirty="0" err="1" smtClean="0">
                <a:solidFill>
                  <a:srgbClr val="FF0000"/>
                </a:solidFill>
              </a:rPr>
              <a:t>je</a:t>
            </a:r>
            <a:r>
              <a:rPr lang="cs-CZ" sz="3000" dirty="0" smtClean="0"/>
              <a:t>, v jiných </a:t>
            </a:r>
            <a:r>
              <a:rPr lang="cs-CZ" sz="3000" dirty="0" smtClean="0">
                <a:solidFill>
                  <a:srgbClr val="FF0000"/>
                </a:solidFill>
              </a:rPr>
              <a:t>ě</a:t>
            </a:r>
            <a:r>
              <a:rPr lang="cs-CZ" sz="3000" dirty="0" smtClean="0"/>
              <a:t>: </a:t>
            </a:r>
            <a:r>
              <a:rPr lang="cs-CZ" sz="3000" dirty="0" err="1" smtClean="0"/>
              <a:t>bjez</a:t>
            </a:r>
            <a:r>
              <a:rPr lang="cs-CZ" sz="3000" dirty="0" smtClean="0"/>
              <a:t>, </a:t>
            </a:r>
            <a:r>
              <a:rPr lang="cs-CZ" sz="3000" dirty="0" err="1" smtClean="0"/>
              <a:t>mječ</a:t>
            </a:r>
            <a:r>
              <a:rPr lang="cs-CZ" sz="3000" dirty="0" smtClean="0"/>
              <a:t>, </a:t>
            </a:r>
            <a:r>
              <a:rPr lang="cs-CZ" sz="3000" dirty="0" err="1" smtClean="0"/>
              <a:t>mjedwjedź</a:t>
            </a:r>
            <a:r>
              <a:rPr lang="cs-CZ" sz="3000" dirty="0" smtClean="0"/>
              <a:t>, </a:t>
            </a:r>
            <a:r>
              <a:rPr lang="cs-CZ" sz="3000" dirty="0" err="1" smtClean="0"/>
              <a:t>mjeńši</a:t>
            </a:r>
            <a:r>
              <a:rPr lang="cs-CZ" sz="3000" dirty="0" smtClean="0"/>
              <a:t>, </a:t>
            </a:r>
            <a:r>
              <a:rPr lang="cs-CZ" sz="3000" dirty="0" err="1" smtClean="0"/>
              <a:t>mjezy</a:t>
            </a:r>
            <a:r>
              <a:rPr lang="cs-CZ" sz="3000" dirty="0" smtClean="0"/>
              <a:t>, </a:t>
            </a:r>
            <a:r>
              <a:rPr lang="cs-CZ" sz="3000" dirty="0" err="1" smtClean="0"/>
              <a:t>měd</a:t>
            </a:r>
            <a:r>
              <a:rPr lang="cs-CZ" sz="3000" dirty="0" smtClean="0"/>
              <a:t>, </a:t>
            </a:r>
            <a:r>
              <a:rPr lang="cs-CZ" sz="3000" dirty="0" err="1" smtClean="0"/>
              <a:t>měra</a:t>
            </a:r>
            <a:r>
              <a:rPr lang="cs-CZ" sz="3000" dirty="0" smtClean="0"/>
              <a:t>, </a:t>
            </a:r>
            <a:r>
              <a:rPr lang="cs-CZ" sz="3000" dirty="0" err="1" smtClean="0"/>
              <a:t>pjero</a:t>
            </a:r>
            <a:r>
              <a:rPr lang="cs-CZ" sz="3000" dirty="0" smtClean="0"/>
              <a:t>, </a:t>
            </a:r>
            <a:r>
              <a:rPr lang="cs-CZ" sz="3000" dirty="0" err="1" smtClean="0"/>
              <a:t>pjec</a:t>
            </a:r>
            <a:r>
              <a:rPr lang="cs-CZ" sz="3000" dirty="0" smtClean="0"/>
              <a:t> (=péci), </a:t>
            </a:r>
            <a:r>
              <a:rPr lang="cs-CZ" sz="3000" dirty="0" err="1" smtClean="0"/>
              <a:t>pěc</a:t>
            </a:r>
            <a:r>
              <a:rPr lang="cs-CZ" sz="3000" dirty="0" smtClean="0"/>
              <a:t> (pec) – G. </a:t>
            </a:r>
            <a:r>
              <a:rPr lang="cs-CZ" sz="3000" dirty="0" err="1" smtClean="0"/>
              <a:t>sg</a:t>
            </a:r>
            <a:r>
              <a:rPr lang="cs-CZ" sz="3000" dirty="0" smtClean="0"/>
              <a:t>. </a:t>
            </a:r>
            <a:r>
              <a:rPr lang="cs-CZ" sz="3000" dirty="0" err="1" smtClean="0"/>
              <a:t>pjecy</a:t>
            </a:r>
            <a:r>
              <a:rPr lang="cs-CZ" sz="3000" dirty="0" smtClean="0"/>
              <a:t>, pěna, </a:t>
            </a:r>
            <a:r>
              <a:rPr lang="cs-CZ" sz="3000" dirty="0" err="1" smtClean="0"/>
              <a:t>rjemjesło</a:t>
            </a:r>
            <a:r>
              <a:rPr lang="cs-CZ" sz="3000" dirty="0" smtClean="0"/>
              <a:t>, </a:t>
            </a:r>
            <a:r>
              <a:rPr lang="cs-CZ" sz="3000" dirty="0" err="1" smtClean="0"/>
              <a:t>rjebło</a:t>
            </a:r>
            <a:r>
              <a:rPr lang="cs-CZ" sz="3000" dirty="0" smtClean="0"/>
              <a:t>, </a:t>
            </a:r>
            <a:r>
              <a:rPr lang="cs-CZ" sz="3000" dirty="0" err="1" smtClean="0"/>
              <a:t>rěč</a:t>
            </a:r>
            <a:r>
              <a:rPr lang="cs-CZ" sz="3000" dirty="0" smtClean="0"/>
              <a:t>, </a:t>
            </a:r>
            <a:r>
              <a:rPr lang="cs-CZ" sz="3000" dirty="0" err="1" smtClean="0"/>
              <a:t>wječor</a:t>
            </a:r>
            <a:r>
              <a:rPr lang="cs-CZ" sz="3000" dirty="0" smtClean="0"/>
              <a:t>, </a:t>
            </a:r>
            <a:r>
              <a:rPr lang="cs-CZ" sz="3000" dirty="0" err="1" smtClean="0"/>
              <a:t>wjelbłud</a:t>
            </a:r>
            <a:endParaRPr lang="cs-CZ" sz="3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8. </a:t>
            </a:r>
            <a:r>
              <a:rPr lang="cs-CZ" sz="3000" dirty="0"/>
              <a:t>české předponě vy- odpovídá </a:t>
            </a:r>
            <a:r>
              <a:rPr lang="cs-CZ" sz="3000" dirty="0" err="1"/>
              <a:t>wu</a:t>
            </a:r>
            <a:r>
              <a:rPr lang="cs-CZ" sz="3000" dirty="0"/>
              <a:t>- (</a:t>
            </a:r>
            <a:r>
              <a:rPr lang="cs-CZ" sz="3000" dirty="0" err="1"/>
              <a:t>wuchod</a:t>
            </a:r>
            <a:r>
              <a:rPr lang="cs-CZ" sz="3000" dirty="0"/>
              <a:t>, </a:t>
            </a:r>
            <a:r>
              <a:rPr lang="cs-CZ" sz="3000" dirty="0" err="1"/>
              <a:t>wupić</a:t>
            </a:r>
            <a:r>
              <a:rPr lang="cs-CZ" sz="3000" dirty="0"/>
              <a:t>, </a:t>
            </a:r>
            <a:r>
              <a:rPr lang="cs-CZ" sz="3000" dirty="0" err="1"/>
              <a:t>wupjelnić</a:t>
            </a:r>
            <a:r>
              <a:rPr lang="cs-CZ" sz="30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9. slabikotvorné </a:t>
            </a:r>
            <a:r>
              <a:rPr lang="cs-CZ" dirty="0">
                <a:solidFill>
                  <a:srgbClr val="FF0000"/>
                </a:solidFill>
              </a:rPr>
              <a:t>r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l</a:t>
            </a:r>
            <a:r>
              <a:rPr lang="cs-CZ" dirty="0"/>
              <a:t> je méně časté než v </a:t>
            </a:r>
            <a:r>
              <a:rPr lang="cs-CZ" dirty="0" smtClean="0"/>
              <a:t>češtině: </a:t>
            </a:r>
            <a:r>
              <a:rPr lang="cs-CZ" dirty="0" err="1"/>
              <a:t>pjelnić</a:t>
            </a:r>
            <a:r>
              <a:rPr lang="cs-CZ" dirty="0"/>
              <a:t>, </a:t>
            </a:r>
            <a:r>
              <a:rPr lang="cs-CZ" dirty="0" err="1"/>
              <a:t>wołma</a:t>
            </a:r>
            <a:r>
              <a:rPr lang="cs-CZ" dirty="0"/>
              <a:t>, </a:t>
            </a:r>
            <a:r>
              <a:rPr lang="cs-CZ" dirty="0" err="1"/>
              <a:t>mjelčeć</a:t>
            </a:r>
            <a:r>
              <a:rPr lang="cs-CZ" dirty="0"/>
              <a:t>, </a:t>
            </a:r>
            <a:r>
              <a:rPr lang="cs-CZ" dirty="0" err="1"/>
              <a:t>ćerń</a:t>
            </a:r>
            <a:r>
              <a:rPr lang="cs-CZ" dirty="0"/>
              <a:t>, </a:t>
            </a:r>
            <a:r>
              <a:rPr lang="cs-CZ" dirty="0" err="1"/>
              <a:t>wjerćeć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10. neurčitek </a:t>
            </a:r>
            <a:r>
              <a:rPr lang="cs-CZ" dirty="0"/>
              <a:t>končí -ć (</a:t>
            </a:r>
            <a:r>
              <a:rPr lang="cs-CZ" dirty="0" err="1"/>
              <a:t>chodźić</a:t>
            </a:r>
            <a:r>
              <a:rPr lang="cs-CZ" dirty="0"/>
              <a:t>, </a:t>
            </a:r>
            <a:r>
              <a:rPr lang="cs-CZ" dirty="0" err="1"/>
              <a:t>njesć</a:t>
            </a:r>
            <a:r>
              <a:rPr lang="cs-CZ" dirty="0"/>
              <a:t>) a méně často -c (</a:t>
            </a:r>
            <a:r>
              <a:rPr lang="cs-CZ" dirty="0" err="1"/>
              <a:t>pjec</a:t>
            </a:r>
            <a:r>
              <a:rPr lang="cs-CZ" dirty="0"/>
              <a:t>)</a:t>
            </a:r>
          </a:p>
          <a:p>
            <a:pPr marL="0" indent="0" algn="just">
              <a:buNone/>
            </a:pPr>
            <a:r>
              <a:rPr lang="cs-CZ" dirty="0" smtClean="0"/>
              <a:t>11. původní </a:t>
            </a:r>
            <a:r>
              <a:rPr lang="cs-CZ" dirty="0" err="1">
                <a:solidFill>
                  <a:srgbClr val="FF0000"/>
                </a:solidFill>
              </a:rPr>
              <a:t>dj</a:t>
            </a:r>
            <a:r>
              <a:rPr lang="cs-CZ" dirty="0"/>
              <a:t> a </a:t>
            </a:r>
            <a:r>
              <a:rPr lang="cs-CZ" dirty="0" err="1" smtClean="0">
                <a:solidFill>
                  <a:srgbClr val="FF0000"/>
                </a:solidFill>
              </a:rPr>
              <a:t>tj</a:t>
            </a:r>
            <a:r>
              <a:rPr lang="cs-CZ" dirty="0" smtClean="0"/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kt</a:t>
            </a:r>
            <a:r>
              <a:rPr lang="cs-CZ" dirty="0" smtClean="0"/>
              <a:t> </a:t>
            </a:r>
            <a:r>
              <a:rPr lang="cs-CZ" dirty="0"/>
              <a:t>se změnilo stejně jako v </a:t>
            </a:r>
            <a:r>
              <a:rPr lang="cs-CZ" dirty="0" smtClean="0"/>
              <a:t>češtině </a:t>
            </a:r>
            <a:r>
              <a:rPr lang="cs-CZ" dirty="0"/>
              <a:t>(</a:t>
            </a:r>
            <a:r>
              <a:rPr lang="cs-CZ" dirty="0" err="1"/>
              <a:t>mje</a:t>
            </a:r>
            <a:r>
              <a:rPr lang="cs-CZ" dirty="0" err="1">
                <a:solidFill>
                  <a:srgbClr val="FF0000"/>
                </a:solidFill>
              </a:rPr>
              <a:t>z</a:t>
            </a:r>
            <a:r>
              <a:rPr lang="cs-CZ" dirty="0" err="1"/>
              <a:t>a</a:t>
            </a:r>
            <a:r>
              <a:rPr lang="cs-CZ" dirty="0"/>
              <a:t>, </a:t>
            </a:r>
            <a:r>
              <a:rPr lang="cs-CZ" dirty="0" err="1"/>
              <a:t>mje</a:t>
            </a:r>
            <a:r>
              <a:rPr lang="cs-CZ" dirty="0" err="1">
                <a:solidFill>
                  <a:srgbClr val="FF0000"/>
                </a:solidFill>
              </a:rPr>
              <a:t>z</a:t>
            </a:r>
            <a:r>
              <a:rPr lang="cs-CZ" dirty="0" err="1"/>
              <a:t>y</a:t>
            </a:r>
            <a:r>
              <a:rPr lang="cs-CZ" dirty="0"/>
              <a:t>, </a:t>
            </a:r>
            <a:r>
              <a:rPr lang="cs-CZ" dirty="0" err="1"/>
              <a:t>sa</a:t>
            </a:r>
            <a:r>
              <a:rPr lang="cs-CZ" dirty="0" err="1">
                <a:solidFill>
                  <a:srgbClr val="FF0000"/>
                </a:solidFill>
              </a:rPr>
              <a:t>z</a:t>
            </a:r>
            <a:r>
              <a:rPr lang="cs-CZ" dirty="0" err="1"/>
              <a:t>y</a:t>
            </a:r>
            <a:r>
              <a:rPr lang="cs-CZ" dirty="0"/>
              <a:t>, </a:t>
            </a:r>
            <a:r>
              <a:rPr lang="cs-CZ" dirty="0" err="1"/>
              <a:t>cu</a:t>
            </a:r>
            <a:r>
              <a:rPr lang="cs-CZ" dirty="0" err="1">
                <a:solidFill>
                  <a:srgbClr val="FF0000"/>
                </a:solidFill>
              </a:rPr>
              <a:t>z</a:t>
            </a:r>
            <a:r>
              <a:rPr lang="cs-CZ" dirty="0" err="1"/>
              <a:t>y</a:t>
            </a:r>
            <a:r>
              <a:rPr lang="cs-CZ" dirty="0"/>
              <a:t>, </a:t>
            </a:r>
            <a:r>
              <a:rPr lang="cs-CZ" dirty="0" err="1"/>
              <a:t>nu</a:t>
            </a:r>
            <a:r>
              <a:rPr lang="cs-CZ" dirty="0" err="1">
                <a:solidFill>
                  <a:srgbClr val="FF0000"/>
                </a:solidFill>
              </a:rPr>
              <a:t>z</a:t>
            </a:r>
            <a:r>
              <a:rPr lang="cs-CZ" dirty="0" err="1"/>
              <a:t>a</a:t>
            </a:r>
            <a:r>
              <a:rPr lang="cs-CZ" dirty="0"/>
              <a:t>, </a:t>
            </a:r>
            <a:r>
              <a:rPr lang="cs-CZ" dirty="0" err="1"/>
              <a:t>swě</a:t>
            </a:r>
            <a:r>
              <a:rPr lang="cs-CZ" dirty="0" err="1">
                <a:solidFill>
                  <a:srgbClr val="FF0000"/>
                </a:solidFill>
              </a:rPr>
              <a:t>c</a:t>
            </a:r>
            <a:r>
              <a:rPr lang="cs-CZ" dirty="0" err="1"/>
              <a:t>a</a:t>
            </a:r>
            <a:r>
              <a:rPr lang="cs-CZ" dirty="0"/>
              <a:t>, </a:t>
            </a:r>
            <a:r>
              <a:rPr lang="cs-CZ" dirty="0" err="1"/>
              <a:t>nó</a:t>
            </a:r>
            <a:r>
              <a:rPr lang="cs-CZ" dirty="0" err="1">
                <a:solidFill>
                  <a:srgbClr val="FF0000"/>
                </a:solidFill>
              </a:rPr>
              <a:t>c</a:t>
            </a:r>
            <a:r>
              <a:rPr lang="cs-CZ" dirty="0"/>
              <a:t>, </a:t>
            </a:r>
            <a:r>
              <a:rPr lang="cs-CZ" dirty="0" err="1"/>
              <a:t>mó</a:t>
            </a:r>
            <a:r>
              <a:rPr lang="cs-CZ" dirty="0" err="1">
                <a:solidFill>
                  <a:srgbClr val="FF0000"/>
                </a:solidFill>
              </a:rPr>
              <a:t>c</a:t>
            </a:r>
            <a:r>
              <a:rPr lang="cs-CZ" dirty="0"/>
              <a:t>), ve slovenštině </a:t>
            </a:r>
            <a:r>
              <a:rPr lang="cs-CZ" dirty="0" smtClean="0"/>
              <a:t>a polštině </a:t>
            </a:r>
            <a:r>
              <a:rPr lang="cs-CZ" dirty="0" err="1" smtClean="0"/>
              <a:t>dj</a:t>
            </a:r>
            <a:r>
              <a:rPr lang="cs-CZ" dirty="0" smtClean="0"/>
              <a:t> → </a:t>
            </a:r>
            <a:r>
              <a:rPr lang="cs-CZ" dirty="0" err="1"/>
              <a:t>dz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27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668867"/>
            <a:ext cx="7886700" cy="5508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12.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smtClean="0"/>
              <a:t> → </a:t>
            </a:r>
            <a:r>
              <a:rPr lang="cs-CZ" dirty="0"/>
              <a:t>u (</a:t>
            </a:r>
            <a:r>
              <a:rPr lang="cs-CZ" dirty="0" err="1" smtClean="0"/>
              <a:t>r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err="1" smtClean="0"/>
              <a:t>ka</a:t>
            </a:r>
            <a:r>
              <a:rPr lang="cs-CZ" dirty="0"/>
              <a:t>, </a:t>
            </a:r>
            <a:r>
              <a:rPr lang="cs-CZ" dirty="0" err="1" smtClean="0"/>
              <a:t>d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err="1" smtClean="0"/>
              <a:t>b</a:t>
            </a:r>
            <a:r>
              <a:rPr lang="az-Cyrl-AZ" dirty="0"/>
              <a:t>ъ,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err="1" smtClean="0"/>
              <a:t>ž</a:t>
            </a:r>
            <a:r>
              <a:rPr lang="az-Cyrl-AZ" dirty="0"/>
              <a:t>ь, </a:t>
            </a:r>
            <a:r>
              <a:rPr lang="cs-CZ" dirty="0" err="1" smtClean="0"/>
              <a:t>g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ǫ</a:t>
            </a:r>
            <a:r>
              <a:rPr lang="cs-CZ" dirty="0" err="1" smtClean="0"/>
              <a:t>s</a:t>
            </a:r>
            <a:r>
              <a:rPr lang="az-Cyrl-AZ" dirty="0"/>
              <a:t>ь &gt; </a:t>
            </a:r>
            <a:r>
              <a:rPr lang="cs-CZ" dirty="0"/>
              <a:t>ruka, dub, </a:t>
            </a:r>
            <a:r>
              <a:rPr lang="cs-CZ" dirty="0" err="1"/>
              <a:t>wuž</a:t>
            </a:r>
            <a:r>
              <a:rPr lang="cs-CZ" dirty="0"/>
              <a:t>, </a:t>
            </a:r>
            <a:r>
              <a:rPr lang="cs-CZ" dirty="0" err="1"/>
              <a:t>husyca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ę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smtClean="0">
                <a:solidFill>
                  <a:srgbClr val="FF0000"/>
                </a:solidFill>
              </a:rPr>
              <a:t>‘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dirty="0"/>
              <a:t> uvnitř slova (</a:t>
            </a:r>
            <a:r>
              <a:rPr lang="cs-CZ" dirty="0" err="1"/>
              <a:t>ręd</a:t>
            </a:r>
            <a:r>
              <a:rPr lang="az-Cyrl-AZ" dirty="0"/>
              <a:t>ъ, </a:t>
            </a:r>
            <a:r>
              <a:rPr lang="cs-CZ" dirty="0" err="1"/>
              <a:t>męso</a:t>
            </a:r>
            <a:r>
              <a:rPr lang="cs-CZ" dirty="0"/>
              <a:t>, </a:t>
            </a:r>
            <a:r>
              <a:rPr lang="cs-CZ" dirty="0" err="1"/>
              <a:t>ręd</a:t>
            </a:r>
            <a:r>
              <a:rPr lang="az-Cyrl-AZ" dirty="0"/>
              <a:t>ь</a:t>
            </a:r>
            <a:r>
              <a:rPr lang="cs-CZ" dirty="0"/>
              <a:t>n</a:t>
            </a:r>
            <a:r>
              <a:rPr lang="az-Cyrl-AZ" dirty="0"/>
              <a:t>ъ, </a:t>
            </a:r>
            <a:r>
              <a:rPr lang="cs-CZ" dirty="0" err="1"/>
              <a:t>telęt</a:t>
            </a:r>
            <a:r>
              <a:rPr lang="az-Cyrl-AZ" dirty="0"/>
              <a:t>ъ</a:t>
            </a:r>
            <a:r>
              <a:rPr lang="cs-CZ" dirty="0" err="1"/>
              <a:t>ko</a:t>
            </a:r>
            <a:r>
              <a:rPr lang="cs-CZ" dirty="0"/>
              <a:t>, </a:t>
            </a:r>
            <a:r>
              <a:rPr lang="cs-CZ" dirty="0" err="1"/>
              <a:t>pęt</a:t>
            </a:r>
            <a:r>
              <a:rPr lang="az-Cyrl-AZ" dirty="0"/>
              <a:t>ъ, </a:t>
            </a:r>
            <a:r>
              <a:rPr lang="cs-CZ" dirty="0" err="1"/>
              <a:t>pęta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err="1" smtClean="0"/>
              <a:t>rjad</a:t>
            </a:r>
            <a:r>
              <a:rPr lang="cs-CZ" dirty="0"/>
              <a:t>, </a:t>
            </a:r>
            <a:r>
              <a:rPr lang="cs-CZ" dirty="0" err="1"/>
              <a:t>mjaso</a:t>
            </a:r>
            <a:r>
              <a:rPr lang="cs-CZ" dirty="0"/>
              <a:t>, </a:t>
            </a:r>
            <a:r>
              <a:rPr lang="cs-CZ" dirty="0" err="1"/>
              <a:t>rjadny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err="1"/>
              <a:t>rjany</a:t>
            </a:r>
            <a:r>
              <a:rPr lang="cs-CZ" dirty="0"/>
              <a:t>, </a:t>
            </a:r>
            <a:r>
              <a:rPr lang="cs-CZ" dirty="0" err="1"/>
              <a:t>ćelatko</a:t>
            </a:r>
            <a:r>
              <a:rPr lang="cs-CZ" dirty="0"/>
              <a:t>, pjaty, pjata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10.stol.) </a:t>
            </a:r>
            <a:r>
              <a:rPr lang="cs-CZ" dirty="0" smtClean="0"/>
              <a:t>→ </a:t>
            </a:r>
            <a:r>
              <a:rPr lang="cs-CZ" dirty="0"/>
              <a:t>‘e </a:t>
            </a:r>
            <a:r>
              <a:rPr lang="cs-CZ" dirty="0" smtClean="0"/>
              <a:t>→ </a:t>
            </a:r>
            <a:r>
              <a:rPr lang="cs-CZ" dirty="0">
                <a:solidFill>
                  <a:srgbClr val="FF0000"/>
                </a:solidFill>
              </a:rPr>
              <a:t>o</a:t>
            </a:r>
            <a:r>
              <a:rPr lang="cs-CZ" dirty="0"/>
              <a:t> na konci slova (</a:t>
            </a:r>
            <a:r>
              <a:rPr lang="cs-CZ" dirty="0" err="1"/>
              <a:t>telę</a:t>
            </a:r>
            <a:r>
              <a:rPr lang="cs-CZ" dirty="0"/>
              <a:t>, </a:t>
            </a:r>
            <a:r>
              <a:rPr lang="cs-CZ" dirty="0" err="1"/>
              <a:t>dětę</a:t>
            </a:r>
            <a:r>
              <a:rPr lang="cs-CZ" dirty="0"/>
              <a:t>, </a:t>
            </a:r>
            <a:r>
              <a:rPr lang="cs-CZ" dirty="0" err="1"/>
              <a:t>skotę</a:t>
            </a:r>
            <a:r>
              <a:rPr lang="cs-CZ" dirty="0"/>
              <a:t>, v</a:t>
            </a:r>
            <a:r>
              <a:rPr lang="az-Cyrl-AZ" dirty="0"/>
              <a:t>ъ</a:t>
            </a:r>
            <a:r>
              <a:rPr lang="cs-CZ" dirty="0" err="1"/>
              <a:t>zpěvaję</a:t>
            </a:r>
            <a:r>
              <a:rPr lang="cs-CZ" dirty="0"/>
              <a:t>)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ćele</a:t>
            </a:r>
            <a:r>
              <a:rPr lang="cs-CZ" dirty="0" smtClean="0"/>
              <a:t> → </a:t>
            </a:r>
            <a:r>
              <a:rPr lang="cs-CZ" dirty="0" err="1"/>
              <a:t>ćelo</a:t>
            </a:r>
            <a:r>
              <a:rPr lang="cs-CZ" dirty="0"/>
              <a:t>, </a:t>
            </a:r>
            <a:r>
              <a:rPr lang="cs-CZ" dirty="0" err="1"/>
              <a:t>dźěće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err="1"/>
              <a:t>dźěćo</a:t>
            </a:r>
            <a:r>
              <a:rPr lang="cs-CZ" dirty="0"/>
              <a:t>, </a:t>
            </a:r>
            <a:r>
              <a:rPr lang="cs-CZ" dirty="0" err="1"/>
              <a:t>skoće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err="1"/>
              <a:t>skoćo</a:t>
            </a:r>
            <a:r>
              <a:rPr lang="cs-CZ" dirty="0"/>
              <a:t>, </a:t>
            </a:r>
            <a:r>
              <a:rPr lang="cs-CZ" dirty="0" err="1"/>
              <a:t>spěwaje</a:t>
            </a:r>
            <a:r>
              <a:rPr lang="cs-CZ" dirty="0"/>
              <a:t> </a:t>
            </a:r>
            <a:r>
              <a:rPr lang="cs-CZ" dirty="0" smtClean="0"/>
              <a:t>→ </a:t>
            </a:r>
            <a:r>
              <a:rPr lang="cs-CZ" dirty="0" err="1" smtClean="0"/>
              <a:t>spěwajo</a:t>
            </a:r>
            <a:r>
              <a:rPr lang="cs-CZ" dirty="0" smtClean="0"/>
              <a:t> (přechodník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Výjimky: v</a:t>
            </a:r>
            <a:r>
              <a:rPr lang="az-Cyrl-AZ" dirty="0"/>
              <a:t>ъ</a:t>
            </a:r>
            <a:r>
              <a:rPr lang="cs-CZ" dirty="0"/>
              <a:t>s</a:t>
            </a:r>
            <a:r>
              <a:rPr lang="az-Cyrl-AZ" dirty="0"/>
              <a:t>ъ</a:t>
            </a:r>
            <a:r>
              <a:rPr lang="cs-CZ" dirty="0" err="1"/>
              <a:t>pęt</a:t>
            </a:r>
            <a:r>
              <a:rPr lang="az-Cyrl-AZ" dirty="0"/>
              <a:t>ь </a:t>
            </a:r>
            <a:r>
              <a:rPr lang="az-Cyrl-AZ" dirty="0" smtClean="0"/>
              <a:t>→ </a:t>
            </a:r>
            <a:r>
              <a:rPr lang="cs-CZ" dirty="0" err="1"/>
              <a:t>wospjet</a:t>
            </a:r>
            <a:r>
              <a:rPr lang="cs-CZ" dirty="0"/>
              <a:t>, k</a:t>
            </a:r>
            <a:r>
              <a:rPr lang="az-Cyrl-AZ" dirty="0"/>
              <a:t>ъ</a:t>
            </a:r>
            <a:r>
              <a:rPr lang="cs-CZ" dirty="0" err="1"/>
              <a:t>nędz</a:t>
            </a:r>
            <a:r>
              <a:rPr lang="az-Cyrl-AZ" dirty="0"/>
              <a:t>ь </a:t>
            </a:r>
            <a:r>
              <a:rPr lang="az-Cyrl-AZ" dirty="0" smtClean="0"/>
              <a:t>→ </a:t>
            </a:r>
            <a:r>
              <a:rPr lang="cs-CZ" dirty="0" err="1"/>
              <a:t>knjez</a:t>
            </a:r>
            <a:r>
              <a:rPr lang="cs-CZ" dirty="0"/>
              <a:t>, </a:t>
            </a:r>
            <a:r>
              <a:rPr lang="cs-CZ" dirty="0" err="1"/>
              <a:t>pěnędz</a:t>
            </a:r>
            <a:r>
              <a:rPr lang="az-Cyrl-AZ" dirty="0"/>
              <a:t>ь </a:t>
            </a:r>
            <a:r>
              <a:rPr lang="az-Cyrl-AZ" dirty="0" smtClean="0"/>
              <a:t>→ </a:t>
            </a:r>
            <a:r>
              <a:rPr lang="cs-CZ" dirty="0" err="1"/>
              <a:t>pjenjez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739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13. vedle jednotného a množného čísla je číslo dvojné (duál): </a:t>
            </a:r>
            <a:r>
              <a:rPr lang="cs-CZ" sz="2800" dirty="0" err="1"/>
              <a:t>dwaj</a:t>
            </a:r>
            <a:r>
              <a:rPr lang="cs-CZ" sz="2800" dirty="0"/>
              <a:t> </a:t>
            </a:r>
            <a:r>
              <a:rPr lang="cs-CZ" sz="2800" dirty="0" err="1"/>
              <a:t>šulerjej</a:t>
            </a:r>
            <a:r>
              <a:rPr lang="cs-CZ" sz="2800" dirty="0"/>
              <a:t> </a:t>
            </a:r>
            <a:r>
              <a:rPr lang="cs-CZ" sz="2800" dirty="0" err="1"/>
              <a:t>staj</a:t>
            </a:r>
            <a:r>
              <a:rPr lang="cs-CZ" sz="2800" dirty="0"/>
              <a:t> </a:t>
            </a:r>
            <a:r>
              <a:rPr lang="cs-CZ" sz="2800" dirty="0" err="1"/>
              <a:t>přišłoj</a:t>
            </a:r>
            <a:r>
              <a:rPr lang="cs-CZ" sz="2800" dirty="0"/>
              <a:t>; </a:t>
            </a:r>
            <a:r>
              <a:rPr lang="cs-CZ" sz="2800" dirty="0" err="1"/>
              <a:t>dwě</a:t>
            </a:r>
            <a:r>
              <a:rPr lang="cs-CZ" sz="2800" dirty="0"/>
              <a:t> </a:t>
            </a:r>
            <a:r>
              <a:rPr lang="cs-CZ" sz="2800" dirty="0" err="1"/>
              <a:t>chěži</a:t>
            </a:r>
            <a:r>
              <a:rPr lang="cs-CZ" sz="2800" dirty="0"/>
              <a:t> </a:t>
            </a:r>
            <a:r>
              <a:rPr lang="cs-CZ" sz="2800" dirty="0" err="1"/>
              <a:t>stejitej</a:t>
            </a:r>
            <a:r>
              <a:rPr lang="cs-CZ" sz="2800" dirty="0"/>
              <a:t> na </a:t>
            </a:r>
            <a:r>
              <a:rPr lang="cs-CZ" sz="2800" dirty="0" err="1"/>
              <a:t>brjohu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913311"/>
          </a:xfrm>
        </p:spPr>
        <p:txBody>
          <a:bodyPr>
            <a:normAutofit/>
          </a:bodyPr>
          <a:lstStyle/>
          <a:p>
            <a:pPr marL="514350" indent="-514350">
              <a:buAutoNum type="arabicPeriod" startAt="14"/>
            </a:pPr>
            <a:r>
              <a:rPr lang="cs-CZ" dirty="0" smtClean="0"/>
              <a:t>čtverý </a:t>
            </a:r>
            <a:r>
              <a:rPr lang="cs-CZ" dirty="0"/>
              <a:t>minulý čas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 smtClean="0"/>
              <a:t>Perfektum - čas prostě minulý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a)	</a:t>
            </a:r>
            <a:r>
              <a:rPr lang="cs-CZ" dirty="0" err="1"/>
              <a:t>wón</a:t>
            </a:r>
            <a:r>
              <a:rPr lang="cs-CZ" dirty="0"/>
              <a:t> je </a:t>
            </a:r>
            <a:r>
              <a:rPr lang="cs-CZ" dirty="0" err="1"/>
              <a:t>chodźił</a:t>
            </a:r>
            <a:r>
              <a:rPr lang="cs-CZ" dirty="0"/>
              <a:t>, </a:t>
            </a:r>
            <a:r>
              <a:rPr lang="cs-CZ" dirty="0" err="1"/>
              <a:t>wón</a:t>
            </a:r>
            <a:r>
              <a:rPr lang="cs-CZ" dirty="0"/>
              <a:t> je </a:t>
            </a:r>
            <a:r>
              <a:rPr lang="cs-CZ" dirty="0" err="1"/>
              <a:t>pytnył</a:t>
            </a:r>
            <a:r>
              <a:rPr lang="cs-CZ" dirty="0"/>
              <a:t> (=chodil, všiml si)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Syntetické préteritum (jednoduchý minulý čas)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b)	</a:t>
            </a:r>
            <a:r>
              <a:rPr lang="cs-CZ" dirty="0" err="1" smtClean="0"/>
              <a:t>wón</a:t>
            </a:r>
            <a:r>
              <a:rPr lang="cs-CZ" dirty="0" smtClean="0"/>
              <a:t> </a:t>
            </a:r>
            <a:r>
              <a:rPr lang="cs-CZ" dirty="0" err="1"/>
              <a:t>chodźěše</a:t>
            </a:r>
            <a:r>
              <a:rPr lang="cs-CZ" dirty="0"/>
              <a:t>, </a:t>
            </a:r>
            <a:r>
              <a:rPr lang="cs-CZ" dirty="0" err="1"/>
              <a:t>wón</a:t>
            </a:r>
            <a:r>
              <a:rPr lang="cs-CZ" dirty="0"/>
              <a:t> </a:t>
            </a:r>
            <a:r>
              <a:rPr lang="cs-CZ" dirty="0" err="1" smtClean="0"/>
              <a:t>pytny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Plusquamperfektum - předminulý čas</a:t>
            </a:r>
            <a:endParaRPr lang="cs-CZ" i="1" dirty="0"/>
          </a:p>
          <a:p>
            <a:pPr marL="0" indent="0">
              <a:buNone/>
            </a:pPr>
            <a:r>
              <a:rPr lang="cs-CZ" dirty="0" smtClean="0"/>
              <a:t>c)	</a:t>
            </a:r>
            <a:r>
              <a:rPr lang="cs-CZ" dirty="0" err="1" smtClean="0"/>
              <a:t>wón</a:t>
            </a:r>
            <a:r>
              <a:rPr lang="cs-CZ" dirty="0" smtClean="0"/>
              <a:t> </a:t>
            </a:r>
            <a:r>
              <a:rPr lang="cs-CZ" dirty="0" err="1"/>
              <a:t>bě</a:t>
            </a:r>
            <a:r>
              <a:rPr lang="cs-CZ" dirty="0"/>
              <a:t> </a:t>
            </a:r>
            <a:r>
              <a:rPr lang="cs-CZ" dirty="0" err="1"/>
              <a:t>chodźił</a:t>
            </a:r>
            <a:r>
              <a:rPr lang="cs-CZ" dirty="0"/>
              <a:t>, </a:t>
            </a:r>
            <a:r>
              <a:rPr lang="cs-CZ" dirty="0" err="1"/>
              <a:t>wón</a:t>
            </a:r>
            <a:r>
              <a:rPr lang="cs-CZ" dirty="0"/>
              <a:t> </a:t>
            </a:r>
            <a:r>
              <a:rPr lang="cs-CZ" dirty="0" err="1"/>
              <a:t>bě</a:t>
            </a:r>
            <a:r>
              <a:rPr lang="cs-CZ" dirty="0"/>
              <a:t> </a:t>
            </a:r>
            <a:r>
              <a:rPr lang="cs-CZ" dirty="0" err="1" smtClean="0"/>
              <a:t>pytnył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i="1" dirty="0" smtClean="0"/>
              <a:t>Iterativní préteritum - opětovací čas minulý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d)	</a:t>
            </a:r>
            <a:r>
              <a:rPr lang="cs-CZ" dirty="0" err="1"/>
              <a:t>wón</a:t>
            </a:r>
            <a:r>
              <a:rPr lang="cs-CZ" dirty="0"/>
              <a:t> by </a:t>
            </a:r>
            <a:r>
              <a:rPr lang="cs-CZ" dirty="0" err="1"/>
              <a:t>chodźił</a:t>
            </a:r>
            <a:r>
              <a:rPr lang="cs-CZ" dirty="0"/>
              <a:t>, </a:t>
            </a:r>
            <a:r>
              <a:rPr lang="cs-CZ" dirty="0" err="1"/>
              <a:t>wón</a:t>
            </a:r>
            <a:r>
              <a:rPr lang="cs-CZ" dirty="0"/>
              <a:t> by </a:t>
            </a:r>
            <a:r>
              <a:rPr lang="cs-CZ" dirty="0" err="1"/>
              <a:t>pytnył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 mluvnici si lužická srbština zachovala některé starobylé jevy, které ve většině slovanských jazyků vymizely: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1. Vedle čísla jednotného a množného je číslo dvojné, jehož se užívá při skloňování a časování, jde-li o počet 2 (číslovka </a:t>
            </a:r>
            <a:r>
              <a:rPr lang="cs-CZ" dirty="0" err="1"/>
              <a:t>dwaj</a:t>
            </a:r>
            <a:r>
              <a:rPr lang="cs-CZ" dirty="0"/>
              <a:t>, </a:t>
            </a:r>
            <a:r>
              <a:rPr lang="cs-CZ" dirty="0" err="1"/>
              <a:t>dwě</a:t>
            </a:r>
            <a:r>
              <a:rPr lang="cs-CZ" dirty="0"/>
              <a:t>, </a:t>
            </a:r>
            <a:r>
              <a:rPr lang="cs-CZ" dirty="0" err="1"/>
              <a:t>wobaj</a:t>
            </a:r>
            <a:r>
              <a:rPr lang="cs-CZ" dirty="0"/>
              <a:t>, </a:t>
            </a:r>
            <a:r>
              <a:rPr lang="cs-CZ" dirty="0" err="1"/>
              <a:t>wobě</a:t>
            </a:r>
            <a:r>
              <a:rPr lang="cs-CZ" dirty="0"/>
              <a:t> může, ale nemusí být uvedena), např. (</a:t>
            </a:r>
            <a:r>
              <a:rPr lang="cs-CZ" dirty="0" err="1"/>
              <a:t>dwaj</a:t>
            </a:r>
            <a:r>
              <a:rPr lang="cs-CZ" dirty="0"/>
              <a:t>) </a:t>
            </a:r>
            <a:r>
              <a:rPr lang="cs-CZ" dirty="0" err="1"/>
              <a:t>wojakaj</a:t>
            </a:r>
            <a:r>
              <a:rPr lang="cs-CZ" dirty="0"/>
              <a:t>, </a:t>
            </a:r>
            <a:r>
              <a:rPr lang="cs-CZ" dirty="0" err="1"/>
              <a:t>wołaj</a:t>
            </a:r>
            <a:r>
              <a:rPr lang="cs-CZ" dirty="0"/>
              <a:t>, </a:t>
            </a:r>
            <a:r>
              <a:rPr lang="cs-CZ" dirty="0" err="1"/>
              <a:t>lěsaj</a:t>
            </a:r>
            <a:r>
              <a:rPr lang="cs-CZ" dirty="0"/>
              <a:t>, </a:t>
            </a:r>
            <a:r>
              <a:rPr lang="cs-CZ" dirty="0" err="1"/>
              <a:t>mužej</a:t>
            </a:r>
            <a:r>
              <a:rPr lang="cs-CZ" dirty="0"/>
              <a:t>, </a:t>
            </a:r>
            <a:r>
              <a:rPr lang="cs-CZ" dirty="0" err="1"/>
              <a:t>konjej</a:t>
            </a:r>
            <a:r>
              <a:rPr lang="cs-CZ" dirty="0"/>
              <a:t>, </a:t>
            </a:r>
            <a:r>
              <a:rPr lang="cs-CZ" dirty="0" err="1"/>
              <a:t>talerjej</a:t>
            </a:r>
            <a:r>
              <a:rPr lang="cs-CZ" dirty="0"/>
              <a:t> (česky 2 vojáci, voli, lesy, muži, koně, talíře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55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389468"/>
            <a:ext cx="7886700" cy="51005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2. V češtině rozlišujeme mužský rod životný a neživotný. V lužické srbštině se rozlišují v jednotném čísle podstatná jména mužského rodu životná (animata), např. </a:t>
            </a:r>
            <a:r>
              <a:rPr lang="cs-CZ" dirty="0" err="1"/>
              <a:t>widźu</a:t>
            </a:r>
            <a:r>
              <a:rPr lang="cs-CZ" dirty="0"/>
              <a:t> </a:t>
            </a:r>
            <a:r>
              <a:rPr lang="cs-CZ" dirty="0" err="1"/>
              <a:t>wojaka</a:t>
            </a:r>
            <a:r>
              <a:rPr lang="cs-CZ" dirty="0"/>
              <a:t>, </a:t>
            </a:r>
            <a:r>
              <a:rPr lang="cs-CZ" dirty="0" err="1"/>
              <a:t>woła</a:t>
            </a:r>
            <a:r>
              <a:rPr lang="cs-CZ" dirty="0"/>
              <a:t>, </a:t>
            </a:r>
            <a:r>
              <a:rPr lang="cs-CZ" dirty="0" err="1"/>
              <a:t>muža</a:t>
            </a:r>
            <a:r>
              <a:rPr lang="cs-CZ" dirty="0"/>
              <a:t>, </a:t>
            </a:r>
            <a:r>
              <a:rPr lang="cs-CZ" dirty="0" err="1"/>
              <a:t>konja</a:t>
            </a:r>
            <a:r>
              <a:rPr lang="cs-CZ" dirty="0"/>
              <a:t> (č. vidím vojáka, vola, muže, koně) a neživotná (</a:t>
            </a:r>
            <a:r>
              <a:rPr lang="cs-CZ" dirty="0" err="1"/>
              <a:t>nonanimata</a:t>
            </a:r>
            <a:r>
              <a:rPr lang="cs-CZ" dirty="0"/>
              <a:t>), např. </a:t>
            </a:r>
            <a:r>
              <a:rPr lang="cs-CZ" dirty="0" err="1"/>
              <a:t>widźu</a:t>
            </a:r>
            <a:r>
              <a:rPr lang="cs-CZ" dirty="0"/>
              <a:t> </a:t>
            </a:r>
            <a:r>
              <a:rPr lang="cs-CZ" dirty="0" err="1"/>
              <a:t>lěs</a:t>
            </a:r>
            <a:r>
              <a:rPr lang="cs-CZ" dirty="0"/>
              <a:t>, </a:t>
            </a:r>
            <a:r>
              <a:rPr lang="cs-CZ" dirty="0" err="1"/>
              <a:t>taler</a:t>
            </a:r>
            <a:r>
              <a:rPr lang="cs-CZ" dirty="0"/>
              <a:t>. V dvojném a množném čísle se však rozlišují podstatná jména označující mužské osoby (</a:t>
            </a:r>
            <a:r>
              <a:rPr lang="cs-CZ" dirty="0" err="1"/>
              <a:t>rationalia</a:t>
            </a:r>
            <a:r>
              <a:rPr lang="cs-CZ" dirty="0"/>
              <a:t>), např. </a:t>
            </a:r>
            <a:r>
              <a:rPr lang="cs-CZ" dirty="0" err="1"/>
              <a:t>widźu</a:t>
            </a:r>
            <a:r>
              <a:rPr lang="cs-CZ" dirty="0"/>
              <a:t> </a:t>
            </a:r>
            <a:r>
              <a:rPr lang="cs-CZ" dirty="0" err="1"/>
              <a:t>wojakow</a:t>
            </a:r>
            <a:r>
              <a:rPr lang="cs-CZ" dirty="0"/>
              <a:t>, </a:t>
            </a:r>
            <a:r>
              <a:rPr lang="cs-CZ" dirty="0" err="1"/>
              <a:t>mužow</a:t>
            </a:r>
            <a:r>
              <a:rPr lang="cs-CZ" dirty="0"/>
              <a:t>, a podstatná jména neoznačující mužské osoby (</a:t>
            </a:r>
            <a:r>
              <a:rPr lang="cs-CZ" dirty="0" err="1"/>
              <a:t>nonrationalia</a:t>
            </a:r>
            <a:r>
              <a:rPr lang="cs-CZ" dirty="0"/>
              <a:t>), např. </a:t>
            </a:r>
            <a:r>
              <a:rPr lang="cs-CZ" dirty="0" err="1"/>
              <a:t>widźu</a:t>
            </a:r>
            <a:r>
              <a:rPr lang="cs-CZ" dirty="0"/>
              <a:t> </a:t>
            </a:r>
            <a:r>
              <a:rPr lang="cs-CZ" dirty="0" err="1"/>
              <a:t>dwaj</a:t>
            </a:r>
            <a:r>
              <a:rPr lang="cs-CZ" dirty="0"/>
              <a:t> </a:t>
            </a:r>
            <a:r>
              <a:rPr lang="cs-CZ" dirty="0" err="1"/>
              <a:t>lěsaj</a:t>
            </a:r>
            <a:r>
              <a:rPr lang="cs-CZ" dirty="0"/>
              <a:t>, </a:t>
            </a:r>
            <a:r>
              <a:rPr lang="cs-CZ" dirty="0" err="1"/>
              <a:t>talerjej</a:t>
            </a:r>
            <a:r>
              <a:rPr lang="cs-CZ" dirty="0"/>
              <a:t>, </a:t>
            </a:r>
            <a:r>
              <a:rPr lang="cs-CZ" dirty="0" err="1"/>
              <a:t>wołaj</a:t>
            </a:r>
            <a:r>
              <a:rPr lang="cs-CZ" dirty="0"/>
              <a:t>, </a:t>
            </a:r>
            <a:r>
              <a:rPr lang="cs-CZ" dirty="0" err="1"/>
              <a:t>konjej</a:t>
            </a:r>
            <a:r>
              <a:rPr lang="cs-CZ" dirty="0"/>
              <a:t>; </a:t>
            </a:r>
            <a:r>
              <a:rPr lang="cs-CZ" dirty="0" err="1"/>
              <a:t>widźu</a:t>
            </a:r>
            <a:r>
              <a:rPr lang="cs-CZ" dirty="0"/>
              <a:t> </a:t>
            </a:r>
            <a:r>
              <a:rPr lang="cs-CZ" dirty="0" err="1"/>
              <a:t>lěsy</a:t>
            </a:r>
            <a:r>
              <a:rPr lang="cs-CZ" dirty="0"/>
              <a:t>, </a:t>
            </a:r>
            <a:r>
              <a:rPr lang="cs-CZ" dirty="0" err="1"/>
              <a:t>talerje</a:t>
            </a:r>
            <a:r>
              <a:rPr lang="cs-CZ" dirty="0"/>
              <a:t>, </a:t>
            </a:r>
            <a:r>
              <a:rPr lang="cs-CZ" dirty="0" err="1"/>
              <a:t>woły</a:t>
            </a:r>
            <a:r>
              <a:rPr lang="cs-CZ" dirty="0"/>
              <a:t>, </a:t>
            </a:r>
            <a:r>
              <a:rPr lang="cs-CZ" dirty="0" err="1"/>
              <a:t>konje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3. Vedle českého minulého času jednoho má lužická srbština čtyři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094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</TotalTime>
  <Words>975</Words>
  <Application>Microsoft Office PowerPoint</Application>
  <PresentationFormat>Předvádění na obrazovce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Lužická srbština</vt:lpstr>
      <vt:lpstr>Charakteristika Lužické srbštiny</vt:lpstr>
      <vt:lpstr>Prezentace aplikace PowerPoint</vt:lpstr>
      <vt:lpstr>3. dź, ć (widźeć) – ď, t, ť (viděti)</vt:lpstr>
      <vt:lpstr>8. české předponě vy- odpovídá wu- (wuchod, wupić, wupjelnić)</vt:lpstr>
      <vt:lpstr>Prezentace aplikace PowerPoint</vt:lpstr>
      <vt:lpstr>13. vedle jednotného a množného čísla je číslo dvojné (duál): dwaj šulerjej staj přišłoj; dwě chěži stejitej na brjohu</vt:lpstr>
      <vt:lpstr>V mluvnici si lužická srbština zachovala některé starobylé jevy, které ve většině slovanských jazyků vymizely:</vt:lpstr>
      <vt:lpstr>Prezentace aplikace PowerPoint</vt:lpstr>
      <vt:lpstr>Jak znějí tato praslovanská slova v češtině, lužické srbštině a ruštině: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Lužická srbština</dc:title>
  <dc:creator>valentaz</dc:creator>
  <cp:lastModifiedBy>valentaz</cp:lastModifiedBy>
  <cp:revision>44</cp:revision>
  <dcterms:created xsi:type="dcterms:W3CDTF">2014-09-03T17:03:17Z</dcterms:created>
  <dcterms:modified xsi:type="dcterms:W3CDTF">2020-10-05T12:59:00Z</dcterms:modified>
</cp:coreProperties>
</file>