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334" r:id="rId3"/>
    <p:sldId id="338" r:id="rId4"/>
    <p:sldId id="346" r:id="rId5"/>
    <p:sldId id="344" r:id="rId6"/>
    <p:sldId id="347" r:id="rId7"/>
    <p:sldId id="348" r:id="rId8"/>
    <p:sldId id="349" r:id="rId9"/>
    <p:sldId id="350" r:id="rId10"/>
    <p:sldId id="35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5" autoAdjust="0"/>
    <p:restoredTop sz="94328" autoAdjust="0"/>
  </p:normalViewPr>
  <p:slideViewPr>
    <p:cSldViewPr snapToGrid="0">
      <p:cViewPr varScale="1">
        <p:scale>
          <a:sx n="83" d="100"/>
          <a:sy n="83" d="100"/>
        </p:scale>
        <p:origin x="-3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4BAFF-DCCE-4B1C-AD49-1C1F608A730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7563B-5B15-423D-99D7-B880F74F70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33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veta.pohnetalova@uhk.cz" TargetMode="External"/><Relationship Id="rId2" Type="http://schemas.openxmlformats.org/officeDocument/2006/relationships/hyperlink" Target="mailto:iva.kosekbartosova@uhk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google.cz/url?sa=i&amp;rct=j&amp;q=&amp;esrc=s&amp;source=images&amp;cd=&amp;cad=rja&amp;uact=8&amp;ved=0ahUKEwj8svaC-5XOAhWEXRQKHQ4FBqIQjRwIBw&amp;url=https://www.uhk.cz/cs-CZ/UHK/O-univerzite/Kontakty-a-budovy/Mapa-a-seznam-budov/detail-budovy-J&amp;psig=AFQjCNGIRTXkFh-LgHGft9kdpZULoYqSPw&amp;ust=1469788303576838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yveta.pohnetalova@uhk.cz" TargetMode="External"/><Relationship Id="rId2" Type="http://schemas.openxmlformats.org/officeDocument/2006/relationships/hyperlink" Target="mailto:iva.kosekbartosova@uhk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9557" y="1366684"/>
            <a:ext cx="10205373" cy="128802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700" b="1" cap="all" dirty="0" smtClean="0">
                <a:latin typeface="Arial"/>
                <a:ea typeface="Times New Roman"/>
              </a:rPr>
              <a:t/>
            </a:r>
            <a:br>
              <a:rPr lang="cs-CZ" sz="2700" b="1" cap="all" dirty="0" smtClean="0">
                <a:latin typeface="Arial"/>
                <a:ea typeface="Times New Roman"/>
              </a:rPr>
            </a:br>
            <a:r>
              <a:rPr lang="cs-CZ" sz="2700" b="1" cap="all" dirty="0">
                <a:latin typeface="Arial"/>
                <a:ea typeface="Times New Roman"/>
              </a:rPr>
              <a:t/>
            </a:r>
            <a:br>
              <a:rPr lang="cs-CZ" sz="2700" b="1" cap="all" dirty="0">
                <a:latin typeface="Arial"/>
                <a:ea typeface="Times New Roman"/>
              </a:rPr>
            </a:br>
            <a:r>
              <a:rPr lang="cs-CZ" sz="2700" b="1" cap="all" dirty="0" smtClean="0">
                <a:latin typeface="Arial"/>
                <a:ea typeface="Times New Roman"/>
              </a:rPr>
              <a:t/>
            </a:r>
            <a:br>
              <a:rPr lang="cs-CZ" sz="2700" b="1" cap="all" dirty="0" smtClean="0">
                <a:latin typeface="Arial"/>
                <a:ea typeface="Times New Roman"/>
              </a:rPr>
            </a:br>
            <a:r>
              <a:rPr lang="cs-CZ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 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cs-CZ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cultural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aspects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pre-primary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cs-CZ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22. 10. 2020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700" b="1" cap="all" dirty="0" smtClean="0">
                <a:latin typeface="Arial"/>
                <a:ea typeface="Times New Roman"/>
              </a:rPr>
              <a:t/>
            </a:r>
            <a:br>
              <a:rPr lang="cs-CZ" sz="2700" b="1" cap="all" dirty="0" smtClean="0">
                <a:latin typeface="Arial"/>
                <a:ea typeface="Times New Roman"/>
              </a:rPr>
            </a:br>
            <a:r>
              <a:rPr lang="cs-CZ" sz="2700" b="1" cap="all" dirty="0">
                <a:latin typeface="Arial"/>
                <a:ea typeface="Times New Roman"/>
              </a:rPr>
              <a:t/>
            </a:r>
            <a:br>
              <a:rPr lang="cs-CZ" sz="2700" b="1" cap="all" dirty="0">
                <a:latin typeface="Arial"/>
                <a:ea typeface="Times New Roman"/>
              </a:rPr>
            </a:br>
            <a:r>
              <a:rPr lang="cs-CZ" sz="2700" b="1" cap="all" dirty="0">
                <a:latin typeface="Arial"/>
                <a:ea typeface="Times New Roman"/>
              </a:rPr>
              <a:t>Hudební a jazyková paměť u žáků v primárním vzdělávání v pilotním výzkumu</a:t>
            </a:r>
            <a:endParaRPr lang="cs-CZ" sz="2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3360" y="5063613"/>
            <a:ext cx="9704509" cy="1130710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Iva Košek Bartošová, Yveta </a:t>
            </a:r>
            <a:r>
              <a:rPr lang="cs-CZ" sz="2400" b="1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Pohnětalová</a:t>
            </a:r>
            <a:endParaRPr lang="cs-CZ" sz="2400" b="1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Univer</a:t>
            </a:r>
            <a:r>
              <a:rPr lang="cs-CZ" sz="20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zita</a:t>
            </a:r>
            <a:r>
              <a:rPr lang="en-US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Hradec </a:t>
            </a:r>
            <a:r>
              <a:rPr lang="en-US" sz="20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Králové</a:t>
            </a:r>
            <a:r>
              <a:rPr lang="en-US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cs-CZ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Ústav primární a </a:t>
            </a:r>
            <a:r>
              <a:rPr lang="cs-CZ" sz="20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preprimární</a:t>
            </a:r>
            <a:r>
              <a:rPr lang="cs-CZ" sz="20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edukace</a:t>
            </a:r>
            <a:endParaRPr lang="cs-CZ" sz="20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iva.kosekbartosova@uhk.cz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yveta.pohnetalova@uhk.cz</a:t>
            </a: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2400" dirty="0">
              <a:solidFill>
                <a:schemeClr val="tx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17963" y="3409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2" descr="https://encrypted-tbn2.gstatic.com/images?q=tbn:ANd9GcTLELXPv4g7pr5b_wZvzzNyLuMUEMjBCULP9LvGD_HQUCXyc5zt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80421" y="2887116"/>
            <a:ext cx="2343150" cy="18726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6042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6116" y="2133600"/>
            <a:ext cx="9518496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000" b="1" dirty="0" smtClean="0"/>
              <a:t>Děkujeme za pozornost</a:t>
            </a:r>
            <a:endParaRPr lang="cs-CZ" sz="2000" b="1" dirty="0" smtClean="0"/>
          </a:p>
          <a:p>
            <a:pPr marL="0" indent="0" algn="ctr">
              <a:buNone/>
            </a:pPr>
            <a:endParaRPr lang="cs-CZ" sz="2000" b="1" dirty="0" smtClean="0"/>
          </a:p>
          <a:p>
            <a:pPr marL="0" indent="0" algn="ctr">
              <a:buNone/>
            </a:pPr>
            <a:r>
              <a:rPr lang="cs-CZ" sz="2000" dirty="0" smtClean="0"/>
              <a:t>Iva Košek Bartošová, Yveta </a:t>
            </a:r>
            <a:r>
              <a:rPr lang="cs-CZ" sz="2000" dirty="0" err="1" smtClean="0"/>
              <a:t>Pohnětalová</a:t>
            </a:r>
            <a:endParaRPr lang="cs-CZ" sz="2000" dirty="0" smtClean="0"/>
          </a:p>
          <a:p>
            <a:pPr marL="0" indent="0" algn="ctr">
              <a:buNone/>
            </a:pPr>
            <a:r>
              <a:rPr lang="cs-CZ" sz="2000" dirty="0"/>
              <a:t>Univerzita Hradec Králové, Ústav primární a </a:t>
            </a:r>
            <a:r>
              <a:rPr lang="cs-CZ" sz="2000" dirty="0" err="1"/>
              <a:t>preprimární</a:t>
            </a:r>
            <a:r>
              <a:rPr lang="cs-CZ" sz="2000" dirty="0"/>
              <a:t> edukace</a:t>
            </a:r>
          </a:p>
          <a:p>
            <a:pPr marL="0" indent="0" algn="ctr">
              <a:buNone/>
            </a:pPr>
            <a:r>
              <a:rPr lang="cs-CZ" sz="1500" dirty="0" smtClean="0">
                <a:hlinkClick r:id="rId2"/>
              </a:rPr>
              <a:t>iva.kosekbartosova@uhk.cz</a:t>
            </a:r>
            <a:endParaRPr lang="cs-CZ" sz="1500" dirty="0" smtClean="0"/>
          </a:p>
          <a:p>
            <a:pPr marL="0" indent="0" algn="ctr">
              <a:buNone/>
            </a:pPr>
            <a:r>
              <a:rPr lang="cs-CZ" sz="1500" dirty="0" smtClean="0"/>
              <a:t> </a:t>
            </a:r>
            <a:r>
              <a:rPr lang="cs-CZ" sz="1500" dirty="0" smtClean="0">
                <a:hlinkClick r:id="rId3"/>
              </a:rPr>
              <a:t>yveta.pohnetalova@uhk.cz</a:t>
            </a:r>
            <a:endParaRPr lang="cs-CZ" sz="1500" dirty="0" smtClean="0"/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endParaRPr lang="cs-CZ" sz="2000" b="1" dirty="0" smtClean="0"/>
          </a:p>
        </p:txBody>
      </p:sp>
      <p:pic>
        <p:nvPicPr>
          <p:cNvPr id="4" name="obrázek 2" descr="Univerzita Hradec Králové - Vysoké škol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6760" y="1277803"/>
            <a:ext cx="5850193" cy="1902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9696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4053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   ÚVOD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76517"/>
            <a:ext cx="8915400" cy="4534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dirty="0" smtClean="0"/>
              <a:t>Článek se zabývá vybranými výsledky pilotního výzkumu se zaměřením na zkoumání učení se cizích jazyků a hudby u žáků v 1. až 5. ročníků základní školy realizovaný na Pedagogické fakultě Univerzity Hradec Králové v České republice. </a:t>
            </a:r>
          </a:p>
          <a:p>
            <a:pPr algn="just"/>
            <a:r>
              <a:rPr lang="cs-CZ" dirty="0" smtClean="0"/>
              <a:t>Cílem našeho pilotního šetření bylo analyzovat zkoumanou problematiku na základě teoretickém i výzkumném a nastínit možnosti zkoumání hudebního a jazykového vnímání u žáků v primárním vzdělávání.</a:t>
            </a:r>
          </a:p>
          <a:p>
            <a:pPr algn="just"/>
            <a:r>
              <a:rPr lang="cs-CZ" dirty="0" smtClean="0"/>
              <a:t>Konkrétně jsme zjišťovali vztah respondentů k hudbě, k cizím jazykům a dále nás zajímalo, zda existuje korelace mezi vztahem k hudbě a jazykovou pamětí.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82077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591453"/>
            <a:ext cx="8911687" cy="110117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   METODOLOGIE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27018"/>
            <a:ext cx="8915400" cy="44842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Výzkumné nástroje:</a:t>
            </a:r>
          </a:p>
          <a:p>
            <a:pPr algn="just"/>
            <a:r>
              <a:rPr lang="cs-CZ" dirty="0" smtClean="0"/>
              <a:t>Nestandardizovaný dotazník -  zjišťoval vztah respondentů k hudbě a k cizím jazykům</a:t>
            </a:r>
          </a:p>
          <a:p>
            <a:pPr algn="just"/>
            <a:r>
              <a:rPr lang="cs-CZ" dirty="0" smtClean="0"/>
              <a:t>Poslechový test sestávající z vybraných jazykových sekvencí</a:t>
            </a:r>
          </a:p>
          <a:p>
            <a:pPr algn="just"/>
            <a:r>
              <a:rPr lang="cs-CZ" dirty="0" smtClean="0"/>
              <a:t>Respondenti měli za úkol rozpoznat konkrétní cizí jazyk. Texty byly jednoduché (nahrány pouze rodilými mluvčími), ale pro žáky 1. až 3. ročníků ZŠ byly jednotlivé zvukové sekvence z původních třiceti sekund zkráceny na deset sekund. Žáci 1. a 2. ročníků vyslechli 6 ukázek vybraných cizích jazyků, kdy bylo vždy sděleno, o jaký jazyk se jedná. </a:t>
            </a:r>
          </a:p>
          <a:p>
            <a:pPr algn="just"/>
            <a:r>
              <a:rPr lang="cs-CZ" dirty="0" smtClean="0"/>
              <a:t>Následně byly vybrány tři ukázky a úkolem respondentů bylo určit, o jaký jazyk se jedná. Žáci 3. ročníků vyslechli osm ukázek a konkrétní jazyk určovali ze čtyř ukázek. Žáci 4. a 5. ročníků vyslechli 10 ukázek a určovali z pěti jazyků. </a:t>
            </a:r>
          </a:p>
          <a:p>
            <a:pPr algn="just"/>
            <a:r>
              <a:rPr lang="cs-CZ" dirty="0" smtClean="0"/>
              <a:t>Výsledky poslechových testů respondenti zaznamenávali do záznamových archů, na základě kterých jsme zjišťovali úroveň jejich jazykové paměti. Ke zpracování dat byl zvolen sémantický diferenciál, metoda měření intenzity psychologických postojů respondentů k vnímání daného cizího jazyka.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8214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1735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VÝZKUMNÉ OTÁZKY A VÝZKUMNÝ SOUBOR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43665"/>
            <a:ext cx="8915400" cy="4367557"/>
          </a:xfrm>
        </p:spPr>
        <p:txBody>
          <a:bodyPr>
            <a:normAutofit fontScale="25000" lnSpcReduction="20000"/>
          </a:bodyPr>
          <a:lstStyle/>
          <a:p>
            <a:r>
              <a:rPr lang="cs-CZ" sz="6200" dirty="0"/>
              <a:t>Cílem předkládané pilotní studie bylo zkoumání vztahů mezi výukou cizích jazyků a hudbou u žáků v 1. až 5. ročníků základních škol</a:t>
            </a:r>
            <a:r>
              <a:rPr lang="cs-CZ" sz="6200" dirty="0" smtClean="0"/>
              <a:t>.</a:t>
            </a:r>
          </a:p>
          <a:p>
            <a:pPr marL="0" indent="0">
              <a:buNone/>
            </a:pPr>
            <a:endParaRPr lang="cs-CZ" sz="6200" dirty="0"/>
          </a:p>
          <a:p>
            <a:r>
              <a:rPr lang="cs-CZ" sz="6200" dirty="0" smtClean="0"/>
              <a:t>Z definovaného cíle a pro potřeby naší pilotní studie jsme stanovili tyto výzkumné otázky: </a:t>
            </a:r>
          </a:p>
          <a:p>
            <a:pPr marL="0" indent="0">
              <a:buNone/>
            </a:pPr>
            <a:r>
              <a:rPr lang="cs-CZ" sz="6200" dirty="0" smtClean="0"/>
              <a:t>     1.Jaký </a:t>
            </a:r>
            <a:r>
              <a:rPr lang="cs-CZ" sz="6200" dirty="0"/>
              <a:t>je vztah respondentů k hudbě?</a:t>
            </a:r>
          </a:p>
          <a:p>
            <a:pPr marL="0" indent="0">
              <a:buNone/>
            </a:pPr>
            <a:r>
              <a:rPr lang="cs-CZ" sz="6200" dirty="0"/>
              <a:t>     2.	</a:t>
            </a:r>
            <a:r>
              <a:rPr lang="cs-CZ" sz="6200" dirty="0" smtClean="0"/>
              <a:t>Jaký </a:t>
            </a:r>
            <a:r>
              <a:rPr lang="cs-CZ" sz="6200" dirty="0"/>
              <a:t>je vztah respondentů k cizím jazykům?</a:t>
            </a:r>
          </a:p>
          <a:p>
            <a:pPr marL="0" indent="0">
              <a:buNone/>
            </a:pPr>
            <a:r>
              <a:rPr lang="cs-CZ" sz="6200" dirty="0"/>
              <a:t>     3</a:t>
            </a:r>
            <a:r>
              <a:rPr lang="cs-CZ" sz="6200" dirty="0" smtClean="0"/>
              <a:t>. Je </a:t>
            </a:r>
            <a:r>
              <a:rPr lang="cs-CZ" sz="6200" dirty="0"/>
              <a:t>zaznamenán vztah mezi vztahem k hudbě a jazykovou pamětí?</a:t>
            </a:r>
          </a:p>
          <a:p>
            <a:pPr marL="0" indent="0">
              <a:buNone/>
            </a:pPr>
            <a:r>
              <a:rPr lang="cs-CZ" sz="6200" dirty="0"/>
              <a:t>	</a:t>
            </a:r>
            <a:endParaRPr lang="cs-CZ" sz="6200" dirty="0" smtClean="0"/>
          </a:p>
          <a:p>
            <a:r>
              <a:rPr lang="cs-CZ" sz="6200" dirty="0" smtClean="0"/>
              <a:t>Výzkumný </a:t>
            </a:r>
            <a:r>
              <a:rPr lang="cs-CZ" sz="6200" dirty="0"/>
              <a:t>pilotní soubor tvořili žáci 1. až 5. tříd ze základní školy Mandysova v Hradci Králové v počtu </a:t>
            </a:r>
            <a:r>
              <a:rPr lang="cs-CZ" sz="6200" dirty="0" smtClean="0"/>
              <a:t>41 respondentů.</a:t>
            </a:r>
          </a:p>
          <a:p>
            <a:r>
              <a:rPr lang="cs-CZ" sz="6200" dirty="0" smtClean="0"/>
              <a:t>Všichni </a:t>
            </a:r>
            <a:r>
              <a:rPr lang="cs-CZ" sz="6200" dirty="0"/>
              <a:t>respondenti se v povinném vzdělávání učí od prvního ročníku anglický jazyk. Je zajímavé, že z daného malého počtu pilotního ověřování je 7 žáků z bilingvní rodiny. </a:t>
            </a:r>
          </a:p>
          <a:p>
            <a:endParaRPr lang="cs-CZ" sz="4200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1</a:t>
            </a:r>
            <a:r>
              <a:rPr lang="cs-CZ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xmlns="" val="4501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12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 VYBRANÉ VÝSLEDKY STUDIE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95400"/>
            <a:ext cx="8915400" cy="461582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Vztah k hudbě:</a:t>
            </a:r>
          </a:p>
          <a:p>
            <a:r>
              <a:rPr lang="cs-CZ" dirty="0" smtClean="0"/>
              <a:t>Ze získaných výsledků z dotazníku je patrné, že 61% respondentů (n = 25) má velmi pozitivní vztah k hudbě (další podrobné výsledky ve vztahu k hudbě v článku)</a:t>
            </a:r>
          </a:p>
          <a:p>
            <a:pPr marL="0" indent="0">
              <a:buNone/>
            </a:pPr>
            <a:r>
              <a:rPr lang="cs-CZ" b="1" dirty="0" smtClean="0"/>
              <a:t>Vztah k cizím jazykům </a:t>
            </a:r>
            <a:r>
              <a:rPr lang="cs-CZ" dirty="0" smtClean="0"/>
              <a:t>(prezentováno v následujícím obrázku tab. č. </a:t>
            </a:r>
            <a:r>
              <a:rPr lang="cs-CZ" dirty="0"/>
              <a:t>1):</a:t>
            </a:r>
            <a:endParaRPr lang="cs-CZ" dirty="0" smtClean="0"/>
          </a:p>
          <a:p>
            <a:r>
              <a:rPr lang="cs-CZ" dirty="0"/>
              <a:t>Vzhledem k tomu, že při testování se ukazoval patrný rozdíl při vnímání </a:t>
            </a:r>
            <a:r>
              <a:rPr lang="cs-CZ" dirty="0" smtClean="0"/>
              <a:t>jazyka </a:t>
            </a:r>
            <a:r>
              <a:rPr lang="cs-CZ" dirty="0"/>
              <a:t>u žáků 1. až 3. ročníků a žáků 4. a 5. ročníků, rozhodli jsme </a:t>
            </a:r>
            <a:r>
              <a:rPr lang="cs-CZ" dirty="0" smtClean="0"/>
              <a:t>se výsledky </a:t>
            </a:r>
            <a:r>
              <a:rPr lang="cs-CZ" dirty="0"/>
              <a:t>zpracovat </a:t>
            </a:r>
            <a:r>
              <a:rPr lang="cs-CZ" dirty="0" smtClean="0"/>
              <a:t>zvlášť. </a:t>
            </a:r>
            <a:r>
              <a:rPr lang="cs-CZ" dirty="0"/>
              <a:t>Uvedená čísla za lomítkem jsou výsledky starší skupiny žáků (pokud není uvedeno lomítko, výsledky obou skupin jsou shodné).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zjišťování vztahu respondentů k cizím  jazykům se </a:t>
            </a:r>
            <a:r>
              <a:rPr lang="cs-CZ" dirty="0" smtClean="0"/>
              <a:t>jednalo </a:t>
            </a:r>
            <a:r>
              <a:rPr lang="cs-CZ" dirty="0"/>
              <a:t>o sedmi škálovou </a:t>
            </a:r>
            <a:r>
              <a:rPr lang="cs-CZ" dirty="0" smtClean="0"/>
              <a:t>položku s možnostmi odpovědí </a:t>
            </a:r>
            <a:r>
              <a:rPr lang="cs-CZ" dirty="0"/>
              <a:t>1 - 7 (mám rád – nesnáším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2373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04445"/>
            <a:ext cx="8911687" cy="870393"/>
          </a:xfrm>
        </p:spPr>
        <p:txBody>
          <a:bodyPr>
            <a:normAutofit/>
          </a:bodyPr>
          <a:lstStyle/>
          <a:p>
            <a:r>
              <a:rPr lang="cs-CZ" sz="2800" b="1" dirty="0"/>
              <a:t>VYBRANÉ VÝSLEDKY STUDIE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76517"/>
            <a:ext cx="8915400" cy="453470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Vztah k cizím </a:t>
            </a:r>
            <a:r>
              <a:rPr lang="cs-CZ" b="1" dirty="0" smtClean="0"/>
              <a:t>jazykům, tab</a:t>
            </a:r>
            <a:r>
              <a:rPr lang="cs-CZ" b="1" dirty="0"/>
              <a:t>. č. </a:t>
            </a:r>
            <a:r>
              <a:rPr lang="cs-CZ" b="1" dirty="0" smtClean="0"/>
              <a:t>1: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pPr algn="just"/>
            <a:r>
              <a:rPr lang="cs-CZ" dirty="0"/>
              <a:t>V českých školách se jako první cizí jazyk učí převážně anglický jazyk a výsledky ukazují na pozitivní vztah k výuce. </a:t>
            </a:r>
            <a:endParaRPr lang="cs-CZ" dirty="0" smtClean="0"/>
          </a:p>
          <a:p>
            <a:pPr algn="just"/>
            <a:r>
              <a:rPr lang="cs-CZ" dirty="0" smtClean="0"/>
              <a:t>Jednou </a:t>
            </a:r>
            <a:r>
              <a:rPr lang="cs-CZ" dirty="0"/>
              <a:t>ze součástí dotazníku bylo také zjišťování častosti používání cizího jazyka. Z kategorie mladších žáků 8 respondentů využívá cizí jazyk v běžné komunikaci (šlo o žáky, kteří jsou jiné národnosti nebo mají jednoho z rodičů cizince).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82302661"/>
              </p:ext>
            </p:extLst>
          </p:nvPr>
        </p:nvGraphicFramePr>
        <p:xfrm>
          <a:off x="3116826" y="1877961"/>
          <a:ext cx="8691716" cy="2841523"/>
        </p:xfrm>
        <a:graphic>
          <a:graphicData uri="http://schemas.openxmlformats.org/presentationml/2006/ole">
            <p:oleObj spid="_x0000_s2054" name="Dokument" r:id="rId3" imgW="5761150" imgH="201715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221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555285"/>
            <a:ext cx="8911687" cy="762238"/>
          </a:xfrm>
        </p:spPr>
        <p:txBody>
          <a:bodyPr>
            <a:normAutofit/>
          </a:bodyPr>
          <a:lstStyle/>
          <a:p>
            <a:r>
              <a:rPr lang="cs-CZ" sz="2800" b="1" dirty="0"/>
              <a:t>VYBRANÉ VÝSLEDKY STUDIE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29032"/>
            <a:ext cx="8915400" cy="5240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Jazyková paměť respondentů:</a:t>
            </a:r>
          </a:p>
          <a:p>
            <a:pPr algn="just"/>
            <a:r>
              <a:rPr lang="cs-CZ" sz="1600" dirty="0" smtClean="0"/>
              <a:t>Žáci </a:t>
            </a:r>
            <a:r>
              <a:rPr lang="cs-CZ" sz="1600" dirty="0"/>
              <a:t>měli určit z 10 ukázek textu </a:t>
            </a:r>
            <a:r>
              <a:rPr lang="cs-CZ" sz="1600" dirty="0" smtClean="0"/>
              <a:t>5 </a:t>
            </a:r>
            <a:r>
              <a:rPr lang="cs-CZ" sz="1600" dirty="0"/>
              <a:t>ukázek (žáci 4. a 5. ročníků), z 8 ukázek textu 4 ukázky (žáci 3. ročníků)  a z 6 ukázek  3 (žáci 1. a 2.ročníků).  Každá ukázka byla dlouhá cca 10 s. Výsledky ukazuje </a:t>
            </a:r>
            <a:r>
              <a:rPr lang="cs-CZ" sz="1600" dirty="0" err="1"/>
              <a:t>Tab</a:t>
            </a:r>
            <a:r>
              <a:rPr lang="cs-CZ" sz="1600" dirty="0"/>
              <a:t> </a:t>
            </a:r>
            <a:r>
              <a:rPr lang="cs-CZ" sz="1600" dirty="0" smtClean="0"/>
              <a:t>2. Opět prezentujeme </a:t>
            </a:r>
            <a:r>
              <a:rPr lang="cs-CZ" sz="1600" dirty="0"/>
              <a:t>zvlášť výsledky žáků 1. až 3. tříd (před lomítkem) a žáků ze 4. a 5. tříd (za lomítkem</a:t>
            </a:r>
            <a:r>
              <a:rPr lang="cs-CZ" sz="1600" dirty="0" smtClean="0"/>
              <a:t>).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algn="just"/>
            <a:endParaRPr lang="cs-CZ" sz="1600" dirty="0" smtClean="0"/>
          </a:p>
          <a:p>
            <a:pPr algn="just"/>
            <a:r>
              <a:rPr lang="cs-CZ" sz="1600" dirty="0"/>
              <a:t>Ú</a:t>
            </a:r>
            <a:r>
              <a:rPr lang="cs-CZ" sz="1600" dirty="0" smtClean="0"/>
              <a:t>spěšnost </a:t>
            </a:r>
            <a:r>
              <a:rPr lang="cs-CZ" sz="1600" dirty="0"/>
              <a:t>mladších respondentů je 16% a starších 38%. Pro žáky 1. a 2. ročníků bylo správné určení ukázky velmi náročné, výsledky spíše odhadovali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Také </a:t>
            </a:r>
            <a:r>
              <a:rPr lang="cs-CZ" sz="1600" dirty="0"/>
              <a:t>směrodatná odchylka vykazovala velké rozpětí a nejčastější úspěšnost zde byla kolem 20 %. U starších žáků směrodatná odchylka vykazovala také velké rozpětí a úspěšnost byla 40%. </a:t>
            </a:r>
            <a:endParaRPr lang="cs-CZ" sz="1600" dirty="0" smtClean="0"/>
          </a:p>
          <a:p>
            <a:pPr algn="just"/>
            <a:r>
              <a:rPr lang="cs-CZ" sz="1600" dirty="0" smtClean="0"/>
              <a:t>Starší </a:t>
            </a:r>
            <a:r>
              <a:rPr lang="cs-CZ" sz="1600" dirty="0"/>
              <a:t>respondenti již výsledky neodhadují, vice se koncentrují na zadaný úkol a také měli možnost se s některými zkoumanými jazyky setkat. </a:t>
            </a:r>
            <a:endParaRPr lang="cs-CZ" sz="1600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6888569"/>
              </p:ext>
            </p:extLst>
          </p:nvPr>
        </p:nvGraphicFramePr>
        <p:xfrm>
          <a:off x="3048000" y="2910349"/>
          <a:ext cx="7964129" cy="1366683"/>
        </p:xfrm>
        <a:graphic>
          <a:graphicData uri="http://schemas.openxmlformats.org/presentationml/2006/ole">
            <p:oleObj spid="_x0000_s3078" name="Dokument" r:id="rId3" imgW="5761150" imgH="1305407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321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1903"/>
          </a:xfrm>
        </p:spPr>
        <p:txBody>
          <a:bodyPr>
            <a:normAutofit/>
          </a:bodyPr>
          <a:lstStyle/>
          <a:p>
            <a:r>
              <a:rPr lang="cs-CZ" sz="2800" b="1" dirty="0"/>
              <a:t>VYBRANÉ VÝSLEDKY STUDIE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06013"/>
            <a:ext cx="8915400" cy="4505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Korelace mezi vztahem k hudbě a jazykovou </a:t>
            </a:r>
            <a:r>
              <a:rPr lang="cs-CZ" b="1" dirty="0" smtClean="0"/>
              <a:t>pamětí:</a:t>
            </a:r>
          </a:p>
          <a:p>
            <a:r>
              <a:rPr lang="cs-CZ" dirty="0" smtClean="0"/>
              <a:t>Vztah </a:t>
            </a:r>
            <a:r>
              <a:rPr lang="cs-CZ" dirty="0"/>
              <a:t>mezi úspěšností poznání ukázek a vztahem k hudbě se u žáků 1. až 3. ročníku potvrdil, korelační koeficient (</a:t>
            </a:r>
            <a:r>
              <a:rPr lang="cs-CZ" dirty="0" err="1"/>
              <a:t>Spearmanův</a:t>
            </a:r>
            <a:r>
              <a:rPr lang="cs-CZ" dirty="0"/>
              <a:t>) vyšel 0,580522 na hladině významnosti 0,05. </a:t>
            </a:r>
            <a:endParaRPr lang="cs-CZ" dirty="0" smtClean="0"/>
          </a:p>
          <a:p>
            <a:r>
              <a:rPr lang="cs-CZ" dirty="0" smtClean="0"/>
              <a:t>Můžeme </a:t>
            </a:r>
            <a:r>
              <a:rPr lang="cs-CZ" dirty="0"/>
              <a:t>se tedy domnívat, že jedinci, kteří vnímají hudbu pozitivně, mají zvýšenou citlivost pro intonaci a melodii řeči, v důsledku čehož byli v poznávání jazyků úspěšnější. </a:t>
            </a:r>
            <a:endParaRPr lang="cs-CZ" dirty="0" smtClean="0"/>
          </a:p>
          <a:p>
            <a:r>
              <a:rPr lang="cs-CZ" dirty="0" smtClean="0"/>
              <a:t>Také </a:t>
            </a:r>
            <a:r>
              <a:rPr lang="cs-CZ" dirty="0"/>
              <a:t>u žáků 4. a 5. ročníků vyšel korelační koeficient (</a:t>
            </a:r>
            <a:r>
              <a:rPr lang="cs-CZ" dirty="0" err="1"/>
              <a:t>Spearmanův</a:t>
            </a:r>
            <a:r>
              <a:rPr lang="cs-CZ" dirty="0"/>
              <a:t>) mezi celkovým vztahem k hudbě a úspěšností poznávání ukázek 0,3629 na hladině významnosti 0,05. 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epotvrdila  se korelace </a:t>
            </a:r>
            <a:r>
              <a:rPr lang="cs-CZ" dirty="0"/>
              <a:t>mezi vztahem k hudbě a vztahem k cizímu jazyku  – korelační koeficient 0,181892 u mladších respondentů a korelační koeficient 0,1524 u starších respondentů. </a:t>
            </a:r>
          </a:p>
        </p:txBody>
      </p:sp>
    </p:spTree>
    <p:extLst>
      <p:ext uri="{BB962C8B-B14F-4D97-AF65-F5344CB8AC3E}">
        <p14:creationId xmlns:p14="http://schemas.microsoft.com/office/powerpoint/2010/main" xmlns="" val="300693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391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ZÁVĚR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84671"/>
            <a:ext cx="8915400" cy="4426551"/>
          </a:xfrm>
        </p:spPr>
        <p:txBody>
          <a:bodyPr>
            <a:normAutofit fontScale="92500"/>
          </a:bodyPr>
          <a:lstStyle/>
          <a:p>
            <a:r>
              <a:rPr lang="cs-CZ" dirty="0"/>
              <a:t>Cílem této pilotní studie bylo získat vhled do problematiky zkoumání jazykové a hudební paměti u žáků v primárním vzdělávání. </a:t>
            </a:r>
            <a:endParaRPr lang="cs-CZ" dirty="0" smtClean="0"/>
          </a:p>
          <a:p>
            <a:r>
              <a:rPr lang="cs-CZ" dirty="0" smtClean="0"/>
              <a:t>Ukázalo </a:t>
            </a:r>
            <a:r>
              <a:rPr lang="cs-CZ" dirty="0"/>
              <a:t>se, že 61% respondentů má pozitivní vztah k hudbě a také pozitivnější vztah k učení se cizímu jazyku (na sedmibodové škále hodnoty 2,5 až 2,7). </a:t>
            </a:r>
            <a:endParaRPr lang="cs-CZ" dirty="0" smtClean="0"/>
          </a:p>
          <a:p>
            <a:r>
              <a:rPr lang="cs-CZ" dirty="0" smtClean="0"/>
              <a:t>Dále </a:t>
            </a:r>
            <a:r>
              <a:rPr lang="cs-CZ" dirty="0"/>
              <a:t>byla prokázána korelace mezi vztahem k hudbě a jazykovou pamětí. </a:t>
            </a:r>
            <a:endParaRPr lang="cs-CZ" dirty="0" smtClean="0"/>
          </a:p>
          <a:p>
            <a:r>
              <a:rPr lang="cs-CZ" dirty="0" smtClean="0"/>
              <a:t>Tyto </a:t>
            </a:r>
            <a:r>
              <a:rPr lang="cs-CZ" dirty="0"/>
              <a:t>výsledky vzhledem k nízkému počtu respondentů nelze generalizovat, slouží jako základ k dalším výzkumným šetřením.</a:t>
            </a:r>
          </a:p>
          <a:p>
            <a:r>
              <a:rPr lang="cs-CZ" dirty="0"/>
              <a:t>Problematika sluchového vnímání a rozvoje paměti ve vztahu k hudbě a výuce jazyků nabízí mnoho dalších výzev, které vnášejí nové poznatky a informace o vlivu hudby na učení se cizím jazykům na teoretickém i praktickém základě.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prokázala řada výzkumů, mezi jazykovým a hudebním centrem v mozku existuje úzká spolupráce </a:t>
            </a:r>
            <a:r>
              <a:rPr lang="cs-CZ" dirty="0" smtClean="0"/>
              <a:t>a </a:t>
            </a:r>
            <a:r>
              <a:rPr lang="cs-CZ" dirty="0"/>
              <a:t>implementace hudby by mohla přispět do praktické výuky cizích jazyků.</a:t>
            </a:r>
          </a:p>
        </p:txBody>
      </p:sp>
    </p:spTree>
    <p:extLst>
      <p:ext uri="{BB962C8B-B14F-4D97-AF65-F5344CB8AC3E}">
        <p14:creationId xmlns:p14="http://schemas.microsoft.com/office/powerpoint/2010/main" xmlns="" val="153238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1379</TotalTime>
  <Words>1032</Words>
  <Application>Microsoft Office PowerPoint</Application>
  <PresentationFormat>Vlastní</PresentationFormat>
  <Paragraphs>83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Stébla</vt:lpstr>
      <vt:lpstr>Dokument</vt:lpstr>
      <vt:lpstr>   Natural and cultural aspects of pre-primary and primary education 22. 10. 2020   Hudební a jazyková paměť u žáků v primárním vzdělávání v pilotním výzkumu</vt:lpstr>
      <vt:lpstr>   ÚVOD</vt:lpstr>
      <vt:lpstr>   METODOLOGIE</vt:lpstr>
      <vt:lpstr>VÝZKUMNÉ OTÁZKY A VÝZKUMNÝ SOUBOR</vt:lpstr>
      <vt:lpstr> VYBRANÉ VÝSLEDKY STUDIE</vt:lpstr>
      <vt:lpstr>VYBRANÉ VÝSLEDKY STUDIE</vt:lpstr>
      <vt:lpstr>VYBRANÉ VÝSLEDKY STUDIE</vt:lpstr>
      <vt:lpstr>VYBRANÉ VÝSLEDKY STUDIE</vt:lpstr>
      <vt:lpstr>ZÁVĚR</vt:lpstr>
      <vt:lpstr>Snímek 10</vt:lpstr>
    </vt:vector>
  </TitlesOfParts>
  <Company>PdF UHK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</dc:title>
  <dc:creator>Pohnětalová Yveta</dc:creator>
  <cp:lastModifiedBy>Uživatel systému Windows</cp:lastModifiedBy>
  <cp:revision>138</cp:revision>
  <dcterms:created xsi:type="dcterms:W3CDTF">2015-10-13T09:54:52Z</dcterms:created>
  <dcterms:modified xsi:type="dcterms:W3CDTF">2020-10-19T08:59:10Z</dcterms:modified>
</cp:coreProperties>
</file>