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90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12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37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7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36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7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42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2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1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A1F8B-F556-4E11-9BAE-55CB642EC0E5}" type="datetimeFigureOut">
              <a:rPr lang="cs-CZ" smtClean="0"/>
              <a:t>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FEE1-5AEF-44D0-AABC-1B5FC6AC45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55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Východní slovanské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4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Praslovanské souhláskové skupiny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kv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gv</a:t>
            </a:r>
            <a:r>
              <a:rPr lang="cs-CZ" dirty="0" smtClean="0"/>
              <a:t> před </a:t>
            </a:r>
            <a:r>
              <a:rPr lang="cs-CZ" i="1" dirty="0" smtClean="0">
                <a:solidFill>
                  <a:srgbClr val="FF0000"/>
                </a:solidFill>
              </a:rPr>
              <a:t>ě i </a:t>
            </a:r>
            <a:r>
              <a:rPr lang="cs-CZ" dirty="0" smtClean="0"/>
              <a:t>diftongického původu se palatalizovaly a daly střídnice </a:t>
            </a:r>
            <a:r>
              <a:rPr lang="cs-CZ" i="1" dirty="0" err="1" smtClean="0">
                <a:solidFill>
                  <a:srgbClr val="FF0000"/>
                </a:solidFill>
              </a:rPr>
              <a:t>cv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zv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cs-CZ" i="1" dirty="0" err="1" smtClean="0">
                <a:solidFill>
                  <a:srgbClr val="FF0000"/>
                </a:solidFill>
              </a:rPr>
              <a:t>cvet</a:t>
            </a:r>
            <a:r>
              <a:rPr lang="cs-CZ" dirty="0" smtClean="0"/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zvezda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/ češ. tyto souhláskové skupiny zachovala </a:t>
            </a:r>
            <a:r>
              <a:rPr lang="cs-CZ" dirty="0" smtClean="0">
                <a:solidFill>
                  <a:srgbClr val="FF0000"/>
                </a:solidFill>
              </a:rPr>
              <a:t>květ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hvězda</a:t>
            </a:r>
            <a:r>
              <a:rPr lang="cs-CZ" dirty="0" smtClean="0"/>
              <a:t>). </a:t>
            </a:r>
          </a:p>
          <a:p>
            <a:pPr marL="0" indent="0">
              <a:buNone/>
            </a:pPr>
            <a:r>
              <a:rPr lang="cs-CZ" dirty="0" smtClean="0"/>
              <a:t>Původní </a:t>
            </a:r>
            <a:r>
              <a:rPr lang="cs-CZ" i="1" dirty="0" err="1" smtClean="0">
                <a:solidFill>
                  <a:srgbClr val="FF0000"/>
                </a:solidFill>
              </a:rPr>
              <a:t>tj</a:t>
            </a:r>
            <a:r>
              <a:rPr lang="cs-CZ" dirty="0" smtClean="0"/>
              <a:t> a </a:t>
            </a:r>
            <a:r>
              <a:rPr lang="cs-CZ" i="1" dirty="0" err="1" smtClean="0">
                <a:solidFill>
                  <a:srgbClr val="FF0000"/>
                </a:solidFill>
              </a:rPr>
              <a:t>dj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ktj</a:t>
            </a:r>
            <a:r>
              <a:rPr lang="cs-CZ" dirty="0" smtClean="0"/>
              <a:t> či </a:t>
            </a:r>
            <a:r>
              <a:rPr lang="cs-CZ" i="1" dirty="0" err="1" smtClean="0">
                <a:solidFill>
                  <a:srgbClr val="FF0000"/>
                </a:solidFill>
              </a:rPr>
              <a:t>kti</a:t>
            </a:r>
            <a:r>
              <a:rPr lang="cs-CZ" dirty="0" smtClean="0"/>
              <a:t> se </a:t>
            </a:r>
            <a:r>
              <a:rPr lang="cs-CZ" dirty="0"/>
              <a:t>změnilo </a:t>
            </a:r>
            <a:r>
              <a:rPr lang="cs-CZ" dirty="0" smtClean="0"/>
              <a:t>na střídnice </a:t>
            </a:r>
            <a:r>
              <a:rPr lang="cs-CZ" i="1" dirty="0" smtClean="0">
                <a:solidFill>
                  <a:srgbClr val="FF0000"/>
                </a:solidFill>
              </a:rPr>
              <a:t>č ž č </a:t>
            </a:r>
            <a:r>
              <a:rPr lang="cs-CZ" i="1" dirty="0" err="1" smtClean="0">
                <a:solidFill>
                  <a:srgbClr val="FF0000"/>
                </a:solidFill>
              </a:rPr>
              <a:t>č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cs-CZ" i="1" dirty="0" err="1" smtClean="0">
                <a:solidFill>
                  <a:srgbClr val="FF0000"/>
                </a:solidFill>
              </a:rPr>
              <a:t>sveča</a:t>
            </a:r>
            <a:r>
              <a:rPr lang="cs-CZ" dirty="0" smtClean="0"/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meža</a:t>
            </a:r>
            <a:r>
              <a:rPr lang="cs-CZ" dirty="0" smtClean="0"/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noč</a:t>
            </a:r>
            <a:r>
              <a:rPr lang="cs-CZ" i="1" dirty="0" smtClean="0">
                <a:solidFill>
                  <a:srgbClr val="FF0000"/>
                </a:solidFill>
              </a:rPr>
              <a:t>´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peč´</a:t>
            </a:r>
            <a:r>
              <a:rPr lang="cs-CZ" dirty="0" smtClean="0"/>
              <a:t>/ čeština dala střídnice </a:t>
            </a:r>
            <a:r>
              <a:rPr lang="cs-CZ" dirty="0" smtClean="0">
                <a:solidFill>
                  <a:srgbClr val="FF0000"/>
                </a:solidFill>
              </a:rPr>
              <a:t>c z c </a:t>
            </a:r>
            <a:r>
              <a:rPr lang="cs-CZ" dirty="0" err="1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 - </a:t>
            </a:r>
            <a:r>
              <a:rPr lang="cs-CZ" dirty="0" smtClean="0">
                <a:solidFill>
                  <a:srgbClr val="FF0000"/>
                </a:solidFill>
              </a:rPr>
              <a:t>svíce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meze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noc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péci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6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Praslovanské skupiny </a:t>
            </a:r>
            <a:r>
              <a:rPr lang="cs-CZ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</a:t>
            </a:r>
            <a:r>
              <a:rPr lang="cs-CZ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cs-CZ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-el-</a:t>
            </a: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</a:t>
            </a:r>
            <a:r>
              <a:rPr lang="cs-CZ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mezi souhláskami daly tzv. plnohlasí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ere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oro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olo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olo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bereg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boroda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moloko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golova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zatímco v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češtině po metatezi likvid se tyto skupiny změnily na 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rě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lě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-la- </a:t>
            </a:r>
            <a:r>
              <a:rPr lang="cs-C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břeh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brada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mléko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hlava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0" lvl="0" indent="0">
              <a:buNone/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Za praslovanské nosové samohlásky se vyvinuly střídnice 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ę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/>
              <a:t>→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‘a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ǫ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/>
              <a:t>→ 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 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mjaso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dub</a:t>
            </a:r>
            <a:r>
              <a:rPr lang="cs-CZ" dirty="0" smtClean="0"/>
              <a:t> / v češtině daly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ę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/>
              <a:t>→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ǫ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/>
              <a:t>→ </a:t>
            </a:r>
            <a:r>
              <a:rPr lang="cs-CZ" dirty="0">
                <a:solidFill>
                  <a:srgbClr val="FF0000"/>
                </a:solidFill>
              </a:rPr>
              <a:t>u</a:t>
            </a:r>
            <a:r>
              <a:rPr lang="cs-CZ" dirty="0"/>
              <a:t> </a:t>
            </a:r>
            <a:r>
              <a:rPr lang="cs-CZ" b="1" dirty="0" smtClean="0"/>
              <a:t>maso</a:t>
            </a:r>
            <a:r>
              <a:rPr lang="cs-CZ" dirty="0" smtClean="0"/>
              <a:t>, </a:t>
            </a:r>
            <a:r>
              <a:rPr lang="cs-CZ" b="1" dirty="0" smtClean="0"/>
              <a:t>dub</a:t>
            </a:r>
            <a:r>
              <a:rPr lang="cs-CZ" dirty="0" smtClean="0"/>
              <a:t>).</a:t>
            </a:r>
          </a:p>
          <a:p>
            <a:pPr marL="0" lvl="0" indent="0" algn="just">
              <a:buNone/>
            </a:pPr>
            <a:r>
              <a:rPr lang="cs-CZ" dirty="0" smtClean="0"/>
              <a:t>Za praslovanské jery se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vyvinuly</a:t>
            </a:r>
            <a:r>
              <a:rPr lang="cs-CZ" dirty="0" smtClean="0"/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střídnice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ь</a:t>
            </a:r>
            <a:r>
              <a:rPr lang="cs-CZ" dirty="0" smtClean="0">
                <a:cs typeface="Times New Roman" panose="02020603050405020304" pitchFamily="18" charset="0"/>
              </a:rPr>
              <a:t> → </a:t>
            </a:r>
            <a:r>
              <a:rPr lang="cs-CZ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</a:t>
            </a:r>
            <a:r>
              <a:rPr lang="cs-CZ" dirty="0" smtClean="0"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ъ</a:t>
            </a:r>
            <a:r>
              <a:rPr lang="cs-CZ" dirty="0" smtClean="0">
                <a:cs typeface="Times New Roman" panose="02020603050405020304" pitchFamily="18" charset="0"/>
              </a:rPr>
              <a:t> </a:t>
            </a:r>
            <a:r>
              <a:rPr lang="cs-CZ" dirty="0" smtClean="0"/>
              <a:t>→ 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 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deň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son</a:t>
            </a:r>
            <a:r>
              <a:rPr lang="cs-CZ" dirty="0" smtClean="0"/>
              <a:t> / </a:t>
            </a:r>
            <a:r>
              <a:rPr lang="cs-CZ" dirty="0" smtClean="0">
                <a:cs typeface="Times New Roman" panose="02020603050405020304" pitchFamily="18" charset="0"/>
              </a:rPr>
              <a:t>čeština má za oba jery </a:t>
            </a:r>
            <a:r>
              <a:rPr lang="cs-CZ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 </a:t>
            </a:r>
            <a:r>
              <a:rPr lang="cs-CZ" b="1" dirty="0" smtClean="0">
                <a:cs typeface="Times New Roman" panose="02020603050405020304" pitchFamily="18" charset="0"/>
              </a:rPr>
              <a:t>den sen</a:t>
            </a:r>
            <a:r>
              <a:rPr lang="cs-CZ" dirty="0" smtClean="0">
                <a:cs typeface="Times New Roman" panose="02020603050405020304" pitchFamily="18" charset="0"/>
              </a:rPr>
              <a:t>). </a:t>
            </a:r>
          </a:p>
          <a:p>
            <a:pPr marL="0" lvl="0" indent="0">
              <a:buNone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3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Vokál </a:t>
            </a:r>
            <a:r>
              <a:rPr lang="cs-CZ" sz="3600" dirty="0" smtClean="0">
                <a:solidFill>
                  <a:srgbClr val="FF0000"/>
                </a:solidFill>
              </a:rPr>
              <a:t>e</a:t>
            </a:r>
            <a:r>
              <a:rPr lang="cs-CZ" sz="3600" dirty="0" smtClean="0"/>
              <a:t> - na začátku slova se změnil na </a:t>
            </a:r>
            <a:r>
              <a:rPr lang="cs-CZ" sz="3600" dirty="0" smtClean="0">
                <a:solidFill>
                  <a:srgbClr val="FF0000"/>
                </a:solidFill>
              </a:rPr>
              <a:t>o-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(</a:t>
            </a:r>
            <a:r>
              <a:rPr lang="cs-CZ" sz="3600" dirty="0" err="1" smtClean="0"/>
              <a:t>rus</a:t>
            </a:r>
            <a:r>
              <a:rPr lang="cs-CZ" sz="3600" dirty="0" smtClean="0"/>
              <a:t>. </a:t>
            </a:r>
            <a:r>
              <a:rPr lang="cs-CZ" sz="3600" dirty="0" err="1" smtClean="0">
                <a:solidFill>
                  <a:srgbClr val="FF0000"/>
                </a:solidFill>
              </a:rPr>
              <a:t>oseň</a:t>
            </a:r>
            <a:r>
              <a:rPr lang="cs-CZ" sz="3600" dirty="0" smtClean="0"/>
              <a:t>, </a:t>
            </a:r>
            <a:r>
              <a:rPr lang="cs-CZ" sz="3600" dirty="0" err="1" smtClean="0">
                <a:solidFill>
                  <a:srgbClr val="FF0000"/>
                </a:solidFill>
              </a:rPr>
              <a:t>ozero</a:t>
            </a:r>
            <a:r>
              <a:rPr lang="cs-CZ" sz="3600" dirty="0" smtClean="0"/>
              <a:t>).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Slabikotvorné </a:t>
            </a:r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l</a:t>
            </a:r>
            <a:r>
              <a:rPr lang="cs-CZ" dirty="0" smtClean="0"/>
              <a:t> se změnilo na </a:t>
            </a: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ol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cs-CZ" i="1" dirty="0" err="1" smtClean="0">
                <a:solidFill>
                  <a:srgbClr val="FF0000"/>
                </a:solidFill>
              </a:rPr>
              <a:t>tverdyj</a:t>
            </a:r>
            <a:r>
              <a:rPr lang="cs-CZ" dirty="0" smtClean="0"/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gorlo</a:t>
            </a:r>
            <a:r>
              <a:rPr lang="cs-CZ" dirty="0" smtClean="0"/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volk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Skupiny </a:t>
            </a:r>
            <a:r>
              <a:rPr lang="cs-CZ" dirty="0" err="1" smtClean="0">
                <a:solidFill>
                  <a:srgbClr val="FF0000"/>
                </a:solidFill>
              </a:rPr>
              <a:t>tl</a:t>
            </a:r>
            <a:r>
              <a:rPr lang="cs-CZ" dirty="0" smtClean="0">
                <a:solidFill>
                  <a:srgbClr val="FF0000"/>
                </a:solidFill>
              </a:rPr>
              <a:t> dl </a:t>
            </a:r>
            <a:r>
              <a:rPr lang="cs-CZ" dirty="0" err="1" smtClean="0">
                <a:solidFill>
                  <a:srgbClr val="FF0000"/>
                </a:solidFill>
              </a:rPr>
              <a:t>dn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se zjednodušily a daly </a:t>
            </a:r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dirty="0" smtClean="0">
                <a:solidFill>
                  <a:srgbClr val="FF0000"/>
                </a:solidFill>
              </a:rPr>
              <a:t> n</a:t>
            </a:r>
            <a:r>
              <a:rPr lang="cs-CZ" dirty="0" smtClean="0"/>
              <a:t> 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šilo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oňi</a:t>
            </a:r>
            <a:r>
              <a:rPr lang="cs-CZ" dirty="0" smtClean="0">
                <a:solidFill>
                  <a:srgbClr val="FF0000"/>
                </a:solidFill>
              </a:rPr>
              <a:t> pleli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vjanuť</a:t>
            </a:r>
            <a:r>
              <a:rPr lang="cs-CZ" dirty="0"/>
              <a:t> </a:t>
            </a:r>
            <a:r>
              <a:rPr lang="cs-CZ" dirty="0" smtClean="0"/>
              <a:t>/ tyto skupiny zůstaly v češtině nezměněné - </a:t>
            </a:r>
            <a:r>
              <a:rPr lang="cs-CZ" dirty="0" smtClean="0">
                <a:solidFill>
                  <a:srgbClr val="FF0000"/>
                </a:solidFill>
              </a:rPr>
              <a:t>šídlo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oni pletli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vadnout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Ruština zachovala tzv. epentetické l´ (</a:t>
            </a:r>
            <a:r>
              <a:rPr lang="cs-CZ" dirty="0" err="1" smtClean="0"/>
              <a:t>rusk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zemlja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ja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kuplju</a:t>
            </a:r>
            <a:r>
              <a:rPr lang="cs-CZ" dirty="0" smtClean="0"/>
              <a:t>). </a:t>
            </a:r>
          </a:p>
          <a:p>
            <a:pPr marL="0" indent="0">
              <a:buNone/>
            </a:pPr>
            <a:r>
              <a:rPr lang="cs-CZ" dirty="0" smtClean="0"/>
              <a:t>Došlo k rozšíření zdvojených souhlásek</a:t>
            </a:r>
            <a:r>
              <a:rPr lang="cs-CZ" smtClean="0"/>
              <a:t>, </a:t>
            </a:r>
            <a:r>
              <a:rPr lang="cs-CZ" smtClean="0"/>
              <a:t>nejčastěji v </a:t>
            </a:r>
            <a:r>
              <a:rPr lang="cs-CZ" dirty="0" smtClean="0"/>
              <a:t>předložkových spojeních a při styku dvou morfémů 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cs-CZ" i="1" dirty="0" err="1" smtClean="0">
                <a:solidFill>
                  <a:srgbClr val="FF0000"/>
                </a:solidFill>
              </a:rPr>
              <a:t>vvesti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Ruština zachovala fonologický volný a pohyblivý přízvuk (přízvuk síly), který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způsobuje redukci nepřízvučných vokálů 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cs-CZ" i="1" dirty="0" err="1" smtClean="0">
                <a:solidFill>
                  <a:srgbClr val="FF0000"/>
                </a:solidFill>
              </a:rPr>
              <a:t>golová</a:t>
            </a:r>
            <a:r>
              <a:rPr lang="cs-CZ" dirty="0" smtClean="0"/>
              <a:t> - </a:t>
            </a:r>
            <a:r>
              <a:rPr lang="cs-CZ" i="1" dirty="0" err="1" smtClean="0">
                <a:solidFill>
                  <a:srgbClr val="FF0000"/>
                </a:solidFill>
              </a:rPr>
              <a:t>gólovu</a:t>
            </a:r>
            <a:r>
              <a:rPr lang="cs-CZ" dirty="0" smtClean="0"/>
              <a:t> - </a:t>
            </a:r>
            <a:r>
              <a:rPr lang="cs-CZ" i="1" dirty="0" err="1" smtClean="0">
                <a:solidFill>
                  <a:srgbClr val="FF0000"/>
                </a:solidFill>
              </a:rPr>
              <a:t>golóvka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 ruštiny je třeba ještě rozlišovat její domácí (východoslovanský) základ a církevněslovanské prvky, které se dostaly do spisovného jazyka (např. střídnice 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>
                <a:solidFill>
                  <a:srgbClr val="FF0000"/>
                </a:solidFill>
              </a:rPr>
              <a:t>ra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 … </a:t>
            </a:r>
            <a:r>
              <a:rPr lang="cs-CZ" i="1" dirty="0" smtClean="0">
                <a:solidFill>
                  <a:srgbClr val="FF0000"/>
                </a:solidFill>
              </a:rPr>
              <a:t>grad </a:t>
            </a:r>
            <a:r>
              <a:rPr lang="cs-CZ" dirty="0" smtClean="0"/>
              <a:t>- kroupy, někdy i sídlo; </a:t>
            </a:r>
            <a:r>
              <a:rPr lang="cs-CZ" i="1" dirty="0" err="1" smtClean="0">
                <a:solidFill>
                  <a:srgbClr val="FF0000"/>
                </a:solidFill>
              </a:rPr>
              <a:t>glava</a:t>
            </a:r>
            <a:r>
              <a:rPr lang="cs-CZ" dirty="0"/>
              <a:t> </a:t>
            </a:r>
            <a:r>
              <a:rPr lang="cs-CZ" dirty="0" smtClean="0"/>
              <a:t>- např. hlava rodiny, státu …; střídnice </a:t>
            </a:r>
            <a:r>
              <a:rPr lang="cs-CZ" dirty="0" err="1" smtClean="0">
                <a:solidFill>
                  <a:srgbClr val="FF0000"/>
                </a:solidFill>
              </a:rPr>
              <a:t>ra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/>
              <a:t> </a:t>
            </a:r>
            <a:r>
              <a:rPr lang="cs-CZ" dirty="0" smtClean="0"/>
              <a:t>… </a:t>
            </a:r>
            <a:r>
              <a:rPr lang="cs-CZ" i="1" dirty="0" err="1" smtClean="0">
                <a:solidFill>
                  <a:srgbClr val="FF0000"/>
                </a:solidFill>
              </a:rPr>
              <a:t>razum</a:t>
            </a:r>
            <a:r>
              <a:rPr lang="cs-CZ" dirty="0" smtClean="0"/>
              <a:t>; neprovedená změna 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/>
              <a:t>→ 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 pod přízvukem typu </a:t>
            </a:r>
            <a:r>
              <a:rPr lang="cs-CZ" i="1" dirty="0" err="1" smtClean="0">
                <a:solidFill>
                  <a:srgbClr val="FF0000"/>
                </a:solidFill>
              </a:rPr>
              <a:t>nébo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Akání</a:t>
            </a:r>
            <a:r>
              <a:rPr lang="cs-CZ" sz="3600" dirty="0" smtClean="0"/>
              <a:t> spočívá v tom, že v slabikách před přízvukem se nerozlišuje původní </a:t>
            </a:r>
            <a:r>
              <a:rPr lang="cs-CZ" sz="3600" dirty="0" smtClean="0">
                <a:solidFill>
                  <a:srgbClr val="FF0000"/>
                </a:solidFill>
              </a:rPr>
              <a:t>a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o</a:t>
            </a:r>
            <a:r>
              <a:rPr lang="cs-CZ" sz="3600" dirty="0" smtClean="0"/>
              <a:t>,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 ostatních nepřízvučných slabikách se podobně jako jiné samohlásky redukují (</a:t>
            </a:r>
            <a:r>
              <a:rPr lang="cs-CZ" i="1" dirty="0" err="1" smtClean="0">
                <a:solidFill>
                  <a:srgbClr val="FF0000"/>
                </a:solidFill>
              </a:rPr>
              <a:t>chərašó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- </a:t>
            </a:r>
            <a:r>
              <a:rPr lang="cs-CZ" i="1" dirty="0" err="1" smtClean="0"/>
              <a:t>chorošó</a:t>
            </a:r>
            <a:r>
              <a:rPr lang="cs-CZ" dirty="0" smtClean="0"/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gəvaríť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- </a:t>
            </a:r>
            <a:r>
              <a:rPr lang="cs-CZ" i="1" dirty="0" err="1" smtClean="0"/>
              <a:t>govoríť</a:t>
            </a:r>
            <a:r>
              <a:rPr lang="cs-CZ" dirty="0" smtClean="0"/>
              <a:t>). </a:t>
            </a:r>
          </a:p>
          <a:p>
            <a:pPr marL="0" indent="0">
              <a:buNone/>
            </a:pPr>
            <a:r>
              <a:rPr lang="cs-CZ" dirty="0" smtClean="0"/>
              <a:t>Po měkkých souhláskách se nepřízvučné </a:t>
            </a:r>
            <a:r>
              <a:rPr lang="cs-CZ" i="1" dirty="0" smtClean="0">
                <a:solidFill>
                  <a:srgbClr val="FF0000"/>
                </a:solidFill>
              </a:rPr>
              <a:t>a o e </a:t>
            </a:r>
            <a:r>
              <a:rPr lang="cs-CZ" dirty="0" smtClean="0"/>
              <a:t>redukuje a dává úzké </a:t>
            </a:r>
            <a:r>
              <a:rPr lang="cs-CZ" i="1" dirty="0" smtClean="0">
                <a:solidFill>
                  <a:srgbClr val="FF0000"/>
                </a:solidFill>
              </a:rPr>
              <a:t>e (i)</a:t>
            </a:r>
            <a:r>
              <a:rPr lang="cs-CZ" dirty="0" smtClean="0"/>
              <a:t>, někdy se mluví o tzv. </a:t>
            </a:r>
            <a:r>
              <a:rPr lang="cs-CZ" dirty="0" err="1" smtClean="0"/>
              <a:t>ikání</a:t>
            </a:r>
            <a:r>
              <a:rPr lang="cs-CZ" dirty="0" smtClean="0"/>
              <a:t> nebo </a:t>
            </a:r>
            <a:r>
              <a:rPr lang="cs-CZ" dirty="0" err="1" smtClean="0"/>
              <a:t>ekání</a:t>
            </a:r>
            <a:r>
              <a:rPr lang="cs-CZ" dirty="0" smtClean="0"/>
              <a:t> (</a:t>
            </a:r>
            <a:r>
              <a:rPr lang="cs-CZ" i="1" dirty="0" err="1" smtClean="0">
                <a:solidFill>
                  <a:srgbClr val="FF0000"/>
                </a:solidFill>
              </a:rPr>
              <a:t>plisáť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- </a:t>
            </a:r>
            <a:r>
              <a:rPr lang="cs-CZ" i="1" dirty="0" err="1" smtClean="0"/>
              <a:t>pljasáť</a:t>
            </a:r>
            <a:r>
              <a:rPr lang="cs-CZ" dirty="0" smtClean="0"/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vizáť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- </a:t>
            </a:r>
            <a:r>
              <a:rPr lang="cs-CZ" i="1" dirty="0" err="1" smtClean="0"/>
              <a:t>vjazáť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Změna 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→ </a:t>
            </a:r>
            <a:r>
              <a:rPr lang="cs-CZ" dirty="0" smtClean="0">
                <a:solidFill>
                  <a:srgbClr val="FF0000"/>
                </a:solidFill>
              </a:rPr>
              <a:t>o (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před tvrdými souhláskami pod přízvukem (</a:t>
            </a:r>
            <a:r>
              <a:rPr lang="cs-CZ" dirty="0" smtClean="0">
                <a:solidFill>
                  <a:srgbClr val="FF0000"/>
                </a:solidFill>
              </a:rPr>
              <a:t>nes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cs-CZ" dirty="0" smtClean="0">
                <a:solidFill>
                  <a:srgbClr val="FF0000"/>
                </a:solidFill>
              </a:rPr>
              <a:t>š´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Skupiny </a:t>
            </a:r>
            <a:r>
              <a:rPr lang="cs-CZ" dirty="0" smtClean="0">
                <a:solidFill>
                  <a:srgbClr val="FF0000"/>
                </a:solidFill>
              </a:rPr>
              <a:t>oj ej </a:t>
            </a:r>
            <a:r>
              <a:rPr lang="cs-CZ" dirty="0" smtClean="0"/>
              <a:t>v tvarech typu </a:t>
            </a:r>
            <a:r>
              <a:rPr lang="cs-CZ" b="1" dirty="0" err="1" smtClean="0"/>
              <a:t>ja</a:t>
            </a:r>
            <a:r>
              <a:rPr lang="cs-CZ" b="1" dirty="0" smtClean="0"/>
              <a:t> </a:t>
            </a:r>
            <a:r>
              <a:rPr lang="cs-CZ" b="1" dirty="0" err="1" smtClean="0"/>
              <a:t>m</a:t>
            </a:r>
            <a:r>
              <a:rPr lang="cs-CZ" b="1" dirty="0" err="1" smtClean="0">
                <a:solidFill>
                  <a:srgbClr val="FF0000"/>
                </a:solidFill>
              </a:rPr>
              <a:t>ój</a:t>
            </a:r>
            <a:r>
              <a:rPr lang="cs-CZ" b="1" dirty="0" err="1" smtClean="0"/>
              <a:t>u</a:t>
            </a:r>
            <a:r>
              <a:rPr lang="cs-CZ" dirty="0" smtClean="0"/>
              <a:t>, </a:t>
            </a:r>
            <a:r>
              <a:rPr lang="cs-CZ" b="1" dirty="0" err="1" smtClean="0"/>
              <a:t>ja</a:t>
            </a:r>
            <a:r>
              <a:rPr lang="cs-CZ" b="1" dirty="0" smtClean="0"/>
              <a:t> </a:t>
            </a:r>
            <a:r>
              <a:rPr lang="cs-CZ" b="1" dirty="0" err="1" smtClean="0"/>
              <a:t>kr</a:t>
            </a:r>
            <a:r>
              <a:rPr lang="cs-CZ" b="1" dirty="0" err="1" smtClean="0">
                <a:solidFill>
                  <a:srgbClr val="FF0000"/>
                </a:solidFill>
              </a:rPr>
              <a:t>ó</a:t>
            </a:r>
            <a:r>
              <a:rPr lang="cs-CZ" b="1" dirty="0" err="1" smtClean="0"/>
              <a:t>ju</a:t>
            </a:r>
            <a:r>
              <a:rPr lang="cs-CZ" dirty="0" smtClean="0"/>
              <a:t>, </a:t>
            </a:r>
            <a:r>
              <a:rPr lang="cs-CZ" b="1" dirty="0" smtClean="0"/>
              <a:t>b</a:t>
            </a:r>
            <a:r>
              <a:rPr lang="cs-CZ" b="1" dirty="0" smtClean="0">
                <a:solidFill>
                  <a:srgbClr val="FF0000"/>
                </a:solidFill>
              </a:rPr>
              <a:t>ej</a:t>
            </a:r>
            <a:r>
              <a:rPr lang="cs-CZ" dirty="0" smtClean="0"/>
              <a:t>, </a:t>
            </a:r>
            <a:r>
              <a:rPr lang="cs-CZ" b="1" dirty="0" err="1" smtClean="0"/>
              <a:t>š</a:t>
            </a:r>
            <a:r>
              <a:rPr lang="cs-CZ" b="1" dirty="0" err="1">
                <a:solidFill>
                  <a:srgbClr val="FF0000"/>
                </a:solidFill>
              </a:rPr>
              <a:t>é</a:t>
            </a:r>
            <a:r>
              <a:rPr lang="cs-CZ" b="1" dirty="0" err="1" smtClean="0">
                <a:solidFill>
                  <a:srgbClr val="FF0000"/>
                </a:solidFill>
              </a:rPr>
              <a:t>j</a:t>
            </a:r>
            <a:r>
              <a:rPr lang="cs-CZ" b="1" dirty="0" err="1" smtClean="0"/>
              <a:t>a</a:t>
            </a:r>
            <a:r>
              <a:rPr lang="cs-CZ" dirty="0" smtClean="0"/>
              <a:t>, </a:t>
            </a:r>
            <a:r>
              <a:rPr lang="cs-CZ" b="1" dirty="0" err="1" smtClean="0"/>
              <a:t>molod</a:t>
            </a:r>
            <a:r>
              <a:rPr lang="cs-CZ" b="1" dirty="0" err="1" smtClean="0">
                <a:solidFill>
                  <a:srgbClr val="FF0000"/>
                </a:solidFill>
              </a:rPr>
              <a:t>ój</a:t>
            </a:r>
            <a:r>
              <a:rPr lang="cs-CZ" dirty="0" smtClean="0"/>
              <a:t> vznikly ruskou vokalizací jerů v poloze napjaté.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3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Veláry </a:t>
            </a:r>
            <a:r>
              <a:rPr lang="cs-CZ" dirty="0" smtClean="0">
                <a:solidFill>
                  <a:srgbClr val="FF0000"/>
                </a:solidFill>
              </a:rPr>
              <a:t>k g ch </a:t>
            </a:r>
            <a:r>
              <a:rPr lang="cs-CZ" dirty="0" smtClean="0"/>
              <a:t>alternují v dat. - lok.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</a:t>
            </a:r>
            <a:r>
              <a:rPr lang="cs-CZ" b="1" dirty="0" smtClean="0">
                <a:solidFill>
                  <a:srgbClr val="FF0000"/>
                </a:solidFill>
              </a:rPr>
              <a:t>k´ g´ ch´  </a:t>
            </a:r>
            <a:r>
              <a:rPr lang="cs-CZ" dirty="0" smtClean="0"/>
              <a:t>(</a:t>
            </a:r>
            <a:r>
              <a:rPr lang="cs-CZ" dirty="0" err="1" smtClean="0"/>
              <a:t>doska</a:t>
            </a:r>
            <a:r>
              <a:rPr lang="cs-CZ" dirty="0" smtClean="0"/>
              <a:t> - </a:t>
            </a:r>
            <a:r>
              <a:rPr lang="cs-CZ" dirty="0" err="1" smtClean="0"/>
              <a:t>dosk´e</a:t>
            </a:r>
            <a:r>
              <a:rPr lang="cs-CZ" dirty="0" smtClean="0"/>
              <a:t>, </a:t>
            </a:r>
            <a:r>
              <a:rPr lang="cs-CZ" dirty="0" err="1" smtClean="0"/>
              <a:t>noga</a:t>
            </a:r>
            <a:r>
              <a:rPr lang="cs-CZ" dirty="0" smtClean="0"/>
              <a:t> - </a:t>
            </a:r>
            <a:r>
              <a:rPr lang="cs-CZ" dirty="0" err="1" smtClean="0"/>
              <a:t>nog´e</a:t>
            </a:r>
            <a:r>
              <a:rPr lang="cs-CZ" dirty="0" smtClean="0"/>
              <a:t>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ruštině zanikl vokativ a byl nahrazen tvarem nominativu.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Rodová zájmena a přídavná jména jsou v genitivu singuláru maskulin a neuter zakončena na 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>
                <a:solidFill>
                  <a:srgbClr val="FF0000"/>
                </a:solidFill>
              </a:rPr>
              <a:t>vo</a:t>
            </a:r>
            <a:r>
              <a:rPr lang="cs-CZ" dirty="0" smtClean="0"/>
              <a:t> (psáno </a:t>
            </a:r>
            <a:r>
              <a:rPr lang="cs-CZ" dirty="0" smtClean="0">
                <a:solidFill>
                  <a:srgbClr val="FF0000"/>
                </a:solidFill>
              </a:rPr>
              <a:t>-go</a:t>
            </a:r>
            <a:r>
              <a:rPr lang="cs-CZ" dirty="0" smtClean="0"/>
              <a:t>); např. </a:t>
            </a:r>
            <a:r>
              <a:rPr lang="cs-CZ" b="1" dirty="0" err="1" smtClean="0"/>
              <a:t>chorošego</a:t>
            </a:r>
            <a:r>
              <a:rPr lang="cs-CZ" dirty="0" smtClean="0"/>
              <a:t>, </a:t>
            </a:r>
            <a:r>
              <a:rPr lang="cs-CZ" b="1" dirty="0" err="1" smtClean="0"/>
              <a:t>mojego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9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578</Words>
  <Application>Microsoft Office PowerPoint</Application>
  <PresentationFormat>Předvádění na obrazovce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Východní slovanské jazyky</vt:lpstr>
      <vt:lpstr>Praslovanské souhláskové skupiny </vt:lpstr>
      <vt:lpstr>Praslovanské skupiny -er-, -or-, -el-, -ol-, mezi souhláskami daly tzv. plnohlasí</vt:lpstr>
      <vt:lpstr>Vokál e - na začátku slova se změnil na o- (rus. oseň, ozero).</vt:lpstr>
      <vt:lpstr>Ruština zachovala fonologický volný a pohyblivý přízvuk (přízvuk síly), který</vt:lpstr>
      <vt:lpstr>Akání spočívá v tom, že v slabikách před přízvukem se nerozlišuje původní a o, </vt:lpstr>
      <vt:lpstr>Veláry k g ch alternují v dat. - lok.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Východní slovanské jazyky</dc:title>
  <dc:creator>valentaz</dc:creator>
  <cp:lastModifiedBy>valentaz</cp:lastModifiedBy>
  <cp:revision>36</cp:revision>
  <dcterms:created xsi:type="dcterms:W3CDTF">2015-09-18T11:15:41Z</dcterms:created>
  <dcterms:modified xsi:type="dcterms:W3CDTF">2019-10-01T07:10:18Z</dcterms:modified>
</cp:coreProperties>
</file>