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6" d="100"/>
          <a:sy n="46" d="100"/>
        </p:scale>
        <p:origin x="78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k-SK" smtClean="0"/>
              <a:t>Upravte štýly predlohy textu</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Kliknutím upravte štýl predlohy podnadpisov</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k-SK" smtClean="0"/>
              <a:t>Upravte štýly predlohy textu</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Upraviť štýly predlohy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k-SK" smtClean="0"/>
              <a:t>Upravte štýly predlohy textu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Upraviť štýly predlohy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k-SK" smtClean="0"/>
              <a:t>Upravte štýly predlohy textu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Upraviť štýly predlohy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k-SK" smtClean="0"/>
              <a:t>Upravte štýly predlohy textu</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smtClean="0"/>
              <a:t>Upravte štýly predlohy textu</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k-SK" smtClean="0"/>
              <a:t>Upravte štýly predlohy textu</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k-SK" smtClean="0"/>
              <a:t>Upraviť štýly predlohy textu</a:t>
            </a:r>
          </a:p>
        </p:txBody>
      </p:sp>
      <p:sp>
        <p:nvSpPr>
          <p:cNvPr id="5" name="Date Placeholder 4"/>
          <p:cNvSpPr>
            <a:spLocks noGrp="1"/>
          </p:cNvSpPr>
          <p:nvPr>
            <p:ph type="dt" sz="half" idx="10"/>
          </p:nvPr>
        </p:nvSpPr>
        <p:spPr/>
        <p:txBody>
          <a:bodyPr/>
          <a:lstStyle/>
          <a:p>
            <a:fld id="{42A54C80-263E-416B-A8E0-580EDEADCBDC}" type="datetimeFigureOut">
              <a:rPr lang="en-US" dirty="0"/>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Upraviť štýly predlohy textu</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10/15/2020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10/15/2020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psychiatria-casopis.sk/files/psychiatria/2-3-2007/PSY23-2007-cla11.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kaganonline.com/" TargetMode="External"/><Relationship Id="rId2" Type="http://schemas.openxmlformats.org/officeDocument/2006/relationships/hyperlink" Target="https://www.researchgate.net/publication/228634517_An_Educational_Psychology_Success_Story_Social_Interdependence_Theory_and_Cooperative_Learning" TargetMode="External"/><Relationship Id="rId1" Type="http://schemas.openxmlformats.org/officeDocument/2006/relationships/slideLayout" Target="../slideLayouts/slideLayout2.xml"/><Relationship Id="rId4" Type="http://schemas.openxmlformats.org/officeDocument/2006/relationships/hyperlink" Target="https://www.statpedu.sk/sk/svp/inovovany-statny-vzdelavaci-program/inovovany-svp-1.stupen-z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19546" y="1723268"/>
            <a:ext cx="9019309" cy="2327565"/>
          </a:xfrm>
        </p:spPr>
        <p:txBody>
          <a:bodyPr/>
          <a:lstStyle/>
          <a:p>
            <a:pPr>
              <a:spcAft>
                <a:spcPts val="1000"/>
              </a:spcAft>
            </a:pPr>
            <a:r>
              <a:rPr lang="sk-SK" sz="4000" b="1" cap="all" dirty="0" smtClean="0"/>
              <a:t>Rozvíjanie charakteru dieťaťa primárneho vzdelávania prostredníctvom kooperácie v konkrétnej oblasti </a:t>
            </a:r>
            <a:r>
              <a:rPr lang="sk-SK" sz="4000" b="1" cap="all" dirty="0" err="1" smtClean="0"/>
              <a:t>kurikula</a:t>
            </a:r>
            <a:endParaRPr lang="sk-SK" sz="4000" dirty="0"/>
          </a:p>
        </p:txBody>
      </p:sp>
      <p:sp>
        <p:nvSpPr>
          <p:cNvPr id="3" name="Podnadpis 2"/>
          <p:cNvSpPr>
            <a:spLocks noGrp="1"/>
          </p:cNvSpPr>
          <p:nvPr>
            <p:ph type="subTitle" idx="1"/>
          </p:nvPr>
        </p:nvSpPr>
        <p:spPr>
          <a:xfrm>
            <a:off x="1771919" y="4487251"/>
            <a:ext cx="7766936" cy="1096899"/>
          </a:xfrm>
        </p:spPr>
        <p:txBody>
          <a:bodyPr>
            <a:noAutofit/>
          </a:bodyPr>
          <a:lstStyle/>
          <a:p>
            <a:r>
              <a:rPr lang="sk-SK" sz="2400" b="1" dirty="0" smtClean="0">
                <a:solidFill>
                  <a:schemeClr val="tx1">
                    <a:lumMod val="75000"/>
                    <a:lumOff val="25000"/>
                  </a:schemeClr>
                </a:solidFill>
              </a:rPr>
              <a:t>Mgr. Zdenka </a:t>
            </a:r>
            <a:r>
              <a:rPr lang="sk-SK" sz="2400" b="1" dirty="0" smtClean="0">
                <a:solidFill>
                  <a:schemeClr val="tx1">
                    <a:lumMod val="75000"/>
                    <a:lumOff val="25000"/>
                  </a:schemeClr>
                </a:solidFill>
              </a:rPr>
              <a:t>Zastková</a:t>
            </a:r>
          </a:p>
          <a:p>
            <a:r>
              <a:rPr lang="sk-SK" sz="1400" dirty="0" smtClean="0">
                <a:solidFill>
                  <a:schemeClr val="tx1">
                    <a:lumMod val="75000"/>
                    <a:lumOff val="25000"/>
                  </a:schemeClr>
                </a:solidFill>
              </a:rPr>
              <a:t>(interná doktorandka)</a:t>
            </a:r>
            <a:endParaRPr lang="sk-SK" sz="1400" dirty="0" smtClean="0">
              <a:solidFill>
                <a:schemeClr val="tx1">
                  <a:lumMod val="75000"/>
                  <a:lumOff val="25000"/>
                </a:schemeClr>
              </a:solidFill>
            </a:endParaRPr>
          </a:p>
          <a:p>
            <a:r>
              <a:rPr lang="sk-SK" sz="2400" dirty="0">
                <a:solidFill>
                  <a:schemeClr val="tx1">
                    <a:lumMod val="75000"/>
                    <a:lumOff val="25000"/>
                  </a:schemeClr>
                </a:solidFill>
              </a:rPr>
              <a:t>Katedra predškolskej a elementárnej pedagogiky, Pedagogická fakulta, Katolícka univerzita v Ružomberku </a:t>
            </a:r>
          </a:p>
        </p:txBody>
      </p:sp>
    </p:spTree>
    <p:extLst>
      <p:ext uri="{BB962C8B-B14F-4D97-AF65-F5344CB8AC3E}">
        <p14:creationId xmlns:p14="http://schemas.microsoft.com/office/powerpoint/2010/main" val="34887825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p:cNvSpPr>
            <a:spLocks noGrp="1"/>
          </p:cNvSpPr>
          <p:nvPr>
            <p:ph idx="1"/>
          </p:nvPr>
        </p:nvSpPr>
        <p:spPr>
          <a:xfrm>
            <a:off x="677334" y="207818"/>
            <a:ext cx="8596668" cy="6463145"/>
          </a:xfrm>
        </p:spPr>
        <p:txBody>
          <a:bodyPr>
            <a:normAutofit fontScale="62500" lnSpcReduction="20000"/>
          </a:bodyPr>
          <a:lstStyle/>
          <a:p>
            <a:r>
              <a:rPr lang="sk-SK" sz="3800" b="1" i="1" dirty="0"/>
              <a:t>Príklady otázok:</a:t>
            </a:r>
            <a:endParaRPr lang="sk-SK" sz="3800" dirty="0"/>
          </a:p>
          <a:p>
            <a:pPr marL="0" lvl="0" indent="0" algn="just">
              <a:buNone/>
            </a:pPr>
            <a:r>
              <a:rPr lang="sk-SK" sz="3800" dirty="0" smtClean="0"/>
              <a:t>	Ako </a:t>
            </a:r>
            <a:r>
              <a:rPr lang="sk-SK" sz="3800" dirty="0"/>
              <a:t>sa volá planéta na ktorej žijeme a čoho je súčasťou? </a:t>
            </a:r>
            <a:r>
              <a:rPr lang="sk-SK" sz="3800" dirty="0" smtClean="0"/>
              <a:t>Uveď </a:t>
            </a:r>
            <a:r>
              <a:rPr lang="sk-SK" sz="3800" dirty="0"/>
              <a:t>názov galaxie, ktorej tvorí  súčasť planéta Zem? </a:t>
            </a:r>
            <a:r>
              <a:rPr lang="sk-SK" sz="3800" dirty="0" smtClean="0"/>
              <a:t>Vymenuj 	vesmírne </a:t>
            </a:r>
            <a:r>
              <a:rPr lang="sk-SK" sz="3800" dirty="0"/>
              <a:t>telesá, ktoré tvoria vesmír. </a:t>
            </a:r>
            <a:r>
              <a:rPr lang="sk-SK" sz="3800" dirty="0" smtClean="0"/>
              <a:t> Aký </a:t>
            </a:r>
            <a:r>
              <a:rPr lang="sk-SK" sz="3800" dirty="0"/>
              <a:t>je </a:t>
            </a:r>
            <a:r>
              <a:rPr lang="sk-SK" sz="3800" dirty="0" smtClean="0"/>
              <a:t>rozdiel </a:t>
            </a:r>
            <a:r>
              <a:rPr lang="sk-SK" sz="3800" dirty="0"/>
              <a:t>medzi galaxiou a hviezdokopou? </a:t>
            </a:r>
            <a:r>
              <a:rPr lang="sk-SK" sz="3800" dirty="0" smtClean="0"/>
              <a:t>Môžeme pozorovať </a:t>
            </a:r>
            <a:r>
              <a:rPr lang="sk-SK" sz="3800" dirty="0"/>
              <a:t>hviezdy zo </a:t>
            </a:r>
            <a:r>
              <a:rPr lang="sk-SK" sz="3800" dirty="0" smtClean="0"/>
              <a:t>Zeme</a:t>
            </a:r>
            <a:r>
              <a:rPr lang="sk-SK" sz="3800" dirty="0"/>
              <a:t>? Od čoho závisí koľko hviezd </a:t>
            </a:r>
            <a:r>
              <a:rPr lang="sk-SK" sz="3800" dirty="0" smtClean="0"/>
              <a:t>uvidíme? Čo </a:t>
            </a:r>
            <a:r>
              <a:rPr lang="sk-SK" sz="3800" dirty="0"/>
              <a:t>znamená slovo kozmos? </a:t>
            </a:r>
            <a:r>
              <a:rPr lang="sk-SK" sz="3800" dirty="0" smtClean="0"/>
              <a:t>Aký </a:t>
            </a:r>
            <a:r>
              <a:rPr lang="sk-SK" sz="3800" dirty="0"/>
              <a:t>veľký je </a:t>
            </a:r>
            <a:r>
              <a:rPr lang="sk-SK" sz="3800" dirty="0" smtClean="0"/>
              <a:t>vesmír? Je </a:t>
            </a:r>
            <a:r>
              <a:rPr lang="sk-SK" sz="3800" dirty="0"/>
              <a:t>vo vesmíre vzduch? </a:t>
            </a:r>
            <a:r>
              <a:rPr lang="sk-SK" sz="3800" dirty="0" smtClean="0"/>
              <a:t>Ako </a:t>
            </a:r>
            <a:r>
              <a:rPr lang="sk-SK" sz="3800" dirty="0"/>
              <a:t>sa nazýva človek, ktorý je </a:t>
            </a:r>
            <a:r>
              <a:rPr lang="sk-SK" sz="3800" dirty="0" smtClean="0"/>
              <a:t>účastníkom </a:t>
            </a:r>
            <a:r>
              <a:rPr lang="sk-SK" sz="3800" dirty="0"/>
              <a:t>letu do vesmíru? Môže byť oblečený ako </a:t>
            </a:r>
            <a:r>
              <a:rPr lang="sk-SK" sz="3800" dirty="0" smtClean="0"/>
              <a:t>my ľudia </a:t>
            </a:r>
            <a:r>
              <a:rPr lang="sk-SK" sz="3800" smtClean="0"/>
              <a:t>na </a:t>
            </a:r>
            <a:r>
              <a:rPr lang="sk-SK" sz="3800" smtClean="0"/>
              <a:t>Zemi </a:t>
            </a:r>
            <a:r>
              <a:rPr lang="sk-SK" sz="3800" dirty="0" smtClean="0"/>
              <a:t>a pohybovať sa vo vesmíre? Ak áno/nie vysvetli prečo. Pôsobí vo voľnom priestore vesmíru gravitácia?</a:t>
            </a:r>
          </a:p>
          <a:p>
            <a:pPr lvl="0"/>
            <a:r>
              <a:rPr lang="sk-SK" sz="3800" b="1" i="1" dirty="0" smtClean="0"/>
              <a:t>Reflexia</a:t>
            </a:r>
            <a:r>
              <a:rPr lang="sk-SK" sz="3800" b="1" i="1" dirty="0"/>
              <a:t>:</a:t>
            </a:r>
          </a:p>
          <a:p>
            <a:pPr lvl="1"/>
            <a:r>
              <a:rPr lang="sk-SK" sz="3600" dirty="0"/>
              <a:t>Mal si problém s odpovedaním na niektorú otázku?</a:t>
            </a:r>
          </a:p>
          <a:p>
            <a:pPr lvl="1"/>
            <a:r>
              <a:rPr lang="sk-SK" sz="3600" dirty="0"/>
              <a:t>Čo si si dnes nové zapamätal a kto ti tú informáciu podal?</a:t>
            </a:r>
          </a:p>
          <a:p>
            <a:pPr lvl="1"/>
            <a:r>
              <a:rPr lang="sk-SK" sz="3600" dirty="0"/>
              <a:t>Bola aktivita pre teba zábavná? Prečo?</a:t>
            </a:r>
          </a:p>
          <a:p>
            <a:pPr lvl="1"/>
            <a:r>
              <a:rPr lang="sk-SK" sz="3600" dirty="0"/>
              <a:t>Myslíte si, že spolupráca pri aktivite bola pre vás dôležitá? </a:t>
            </a:r>
          </a:p>
          <a:p>
            <a:pPr lvl="1"/>
            <a:r>
              <a:rPr lang="sk-SK" sz="3600" dirty="0"/>
              <a:t>Čo považujete za najdôležitejšie pri práci v skupine, aby ste vedeli odpovedať na všetky otázky?</a:t>
            </a:r>
          </a:p>
          <a:p>
            <a:endParaRPr lang="sk-SK" dirty="0"/>
          </a:p>
        </p:txBody>
      </p:sp>
    </p:spTree>
    <p:extLst>
      <p:ext uri="{BB962C8B-B14F-4D97-AF65-F5344CB8AC3E}">
        <p14:creationId xmlns:p14="http://schemas.microsoft.com/office/powerpoint/2010/main" val="34275102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p:cNvSpPr>
            <a:spLocks noGrp="1"/>
          </p:cNvSpPr>
          <p:nvPr>
            <p:ph idx="1"/>
          </p:nvPr>
        </p:nvSpPr>
        <p:spPr>
          <a:xfrm>
            <a:off x="677334" y="249382"/>
            <a:ext cx="8596668" cy="6359235"/>
          </a:xfrm>
        </p:spPr>
        <p:txBody>
          <a:bodyPr>
            <a:normAutofit lnSpcReduction="10000"/>
          </a:bodyPr>
          <a:lstStyle/>
          <a:p>
            <a:pPr algn="just"/>
            <a:r>
              <a:rPr lang="sk-SK" b="1" i="1" dirty="0"/>
              <a:t>Analýza uplatnenej aktivity</a:t>
            </a:r>
            <a:r>
              <a:rPr lang="sk-SK" dirty="0"/>
              <a:t>: Premietnutie základných princípov kooperatívneho učenia v aktivite Zápisník detektívov o vesmíre sa realizuje nasledovne: </a:t>
            </a:r>
            <a:endParaRPr lang="sk-SK" dirty="0" smtClean="0"/>
          </a:p>
          <a:p>
            <a:pPr lvl="1" algn="just"/>
            <a:r>
              <a:rPr lang="sk-SK" b="1" dirty="0" smtClean="0"/>
              <a:t>Pozitívna </a:t>
            </a:r>
            <a:r>
              <a:rPr lang="sk-SK" b="1" dirty="0"/>
              <a:t>vzájomná závislosť</a:t>
            </a:r>
            <a:r>
              <a:rPr lang="sk-SK" dirty="0"/>
              <a:t> bola vytvorená konzultovaním, zodpovedaním otázok v skupine. Pomoc v úsilí o dosiahnutie cieľa spočívala v tom, že všetci členovia za určitý čas poznali odpoveď na položenú otázku. </a:t>
            </a:r>
            <a:endParaRPr lang="sk-SK" dirty="0" smtClean="0"/>
          </a:p>
          <a:p>
            <a:pPr lvl="1" algn="just"/>
            <a:r>
              <a:rPr lang="sk-SK" b="1" dirty="0" smtClean="0"/>
              <a:t>Individuálna </a:t>
            </a:r>
            <a:r>
              <a:rPr lang="sk-SK" b="1" dirty="0"/>
              <a:t>zodpovednosť</a:t>
            </a:r>
            <a:r>
              <a:rPr lang="sk-SK" dirty="0"/>
              <a:t> bola zabezpečená tým, že všetci žiaci museli poznať odpoveď na položené otázky, pretože nevedeli, ktorý z nich bude učiteľom vyvolaný. V prípade, ak žiak neuspel, skupina nezískala body. Každý člen skupiny preto zodpovedal za dosiahnutie skupinového cieľa. Dôsledkom </a:t>
            </a:r>
            <a:r>
              <a:rPr lang="sk-SK" dirty="0" err="1"/>
              <a:t>ne</a:t>
            </a:r>
            <a:r>
              <a:rPr lang="sk-SK" dirty="0"/>
              <a:t>/úspechu bolo zdieľanie prežívania radosti, sklamania a pod., čo malo za následok posilnenie snahy jednotlivca. </a:t>
            </a:r>
            <a:r>
              <a:rPr lang="sk-SK" dirty="0" smtClean="0"/>
              <a:t> </a:t>
            </a:r>
          </a:p>
          <a:p>
            <a:pPr lvl="1" algn="just"/>
            <a:r>
              <a:rPr lang="sk-SK" b="1" dirty="0" smtClean="0"/>
              <a:t>Vzájomný </a:t>
            </a:r>
            <a:r>
              <a:rPr lang="sk-SK" b="1" dirty="0"/>
              <a:t>kontakt a vysoký stupeň interakcie</a:t>
            </a:r>
            <a:r>
              <a:rPr lang="sk-SK" dirty="0"/>
              <a:t> bol v skupine zabezpečený tým, že  žiaci museli pozorne počúvať ostatných a uistiť sa, že rozumejú tomu, čo hovoria, aby boli pripravený odpovedať na otázky. Zdieľaním svojich vedomostí v skupine sa stávali ochotnými podeliť sa. </a:t>
            </a:r>
          </a:p>
          <a:p>
            <a:pPr lvl="1" algn="just"/>
            <a:r>
              <a:rPr lang="sk-SK" b="1" dirty="0" smtClean="0"/>
              <a:t>Využitie </a:t>
            </a:r>
            <a:r>
              <a:rPr lang="sk-SK" b="1" dirty="0"/>
              <a:t>sociálnych</a:t>
            </a:r>
            <a:r>
              <a:rPr lang="sk-SK" dirty="0"/>
              <a:t> </a:t>
            </a:r>
            <a:r>
              <a:rPr lang="sk-SK" b="1" dirty="0"/>
              <a:t>zručností</a:t>
            </a:r>
            <a:r>
              <a:rPr lang="sk-SK" dirty="0"/>
              <a:t> spočívalo v prijímaní každého člena skupiny navzájom a presnej a jednoznačnej komunikácií. Žiaci sa museli rýchlo rozhodovať a dohodnúť na odpovedi, mali možnosť uskutočniť kompromis a naučiť sa vecne riešiť problémy. </a:t>
            </a:r>
            <a:r>
              <a:rPr lang="sk-SK" dirty="0" smtClean="0"/>
              <a:t> </a:t>
            </a:r>
          </a:p>
          <a:p>
            <a:pPr lvl="1" algn="just"/>
            <a:r>
              <a:rPr lang="sk-SK" b="1" dirty="0" smtClean="0"/>
              <a:t>Reflexia </a:t>
            </a:r>
            <a:r>
              <a:rPr lang="sk-SK" b="1" dirty="0"/>
              <a:t>skupinovej činnosti</a:t>
            </a:r>
            <a:r>
              <a:rPr lang="sk-SK" dirty="0"/>
              <a:t> sa realizovala v podobe zvažovania viacerých odpovedí žiakov a rozhodovaní, ktorá odpoveď je z hľadiska zadanej otázky najpresnejšia. Žiaci spontánne ocenili odpovedajúcich žiakov za ich správne odpovede. Objektívne hodnotenie správania žiakov (za ich prínos do skupiny) bolo predpokladom pre sebadôveru, ktorá posilňuje sebavedomie.</a:t>
            </a:r>
          </a:p>
          <a:p>
            <a:endParaRPr lang="sk-SK" dirty="0"/>
          </a:p>
        </p:txBody>
      </p:sp>
    </p:spTree>
    <p:extLst>
      <p:ext uri="{BB962C8B-B14F-4D97-AF65-F5344CB8AC3E}">
        <p14:creationId xmlns:p14="http://schemas.microsoft.com/office/powerpoint/2010/main" val="26341554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p:cNvSpPr>
            <a:spLocks noGrp="1"/>
          </p:cNvSpPr>
          <p:nvPr>
            <p:ph idx="1"/>
          </p:nvPr>
        </p:nvSpPr>
        <p:spPr>
          <a:xfrm>
            <a:off x="677334" y="187036"/>
            <a:ext cx="8596668" cy="6670963"/>
          </a:xfrm>
        </p:spPr>
        <p:txBody>
          <a:bodyPr>
            <a:normAutofit fontScale="92500" lnSpcReduction="10000"/>
          </a:bodyPr>
          <a:lstStyle/>
          <a:p>
            <a:pPr marL="0" indent="0" algn="ctr">
              <a:buNone/>
            </a:pPr>
            <a:r>
              <a:rPr lang="sk-SK" b="1" i="1" dirty="0">
                <a:solidFill>
                  <a:schemeClr val="accent1"/>
                </a:solidFill>
              </a:rPr>
              <a:t>Aktivita č. 2: </a:t>
            </a:r>
            <a:r>
              <a:rPr lang="sk-SK" b="1" i="1" dirty="0"/>
              <a:t>Čo škodí dýchacej sústave (pôvodná</a:t>
            </a:r>
            <a:r>
              <a:rPr lang="sk-SK" b="1" i="1" dirty="0" smtClean="0"/>
              <a:t>)</a:t>
            </a:r>
          </a:p>
          <a:p>
            <a:pPr marL="0" indent="0" algn="ctr">
              <a:buNone/>
            </a:pPr>
            <a:endParaRPr lang="sk-SK" b="1" dirty="0"/>
          </a:p>
          <a:p>
            <a:pPr algn="just"/>
            <a:r>
              <a:rPr lang="sk-SK" b="1" i="1" dirty="0"/>
              <a:t>Cieľ, zameranie: </a:t>
            </a:r>
            <a:r>
              <a:rPr lang="sk-SK" dirty="0"/>
              <a:t>Uvedomiť si, čo všetko spôsobuje ochorenie dýchacej sústavy.</a:t>
            </a:r>
            <a:r>
              <a:rPr lang="sk-SK" i="1" dirty="0"/>
              <a:t> </a:t>
            </a:r>
            <a:r>
              <a:rPr lang="sk-SK" dirty="0"/>
              <a:t>Vyhľadať informácie z rôznych zdrojov, zaznamenať ich. Triediť pojmy podľa dôležitosti.</a:t>
            </a:r>
            <a:r>
              <a:rPr lang="sk-SK" i="1" dirty="0"/>
              <a:t> </a:t>
            </a:r>
            <a:r>
              <a:rPr lang="sk-SK" dirty="0"/>
              <a:t>Akceptovať názory druhých, obhajovať svoj názor argumentáciou, diskutovať, kooperovať, vedieť sa dohodnúť a určiť dominanty.</a:t>
            </a:r>
          </a:p>
          <a:p>
            <a:pPr algn="just"/>
            <a:r>
              <a:rPr lang="sk-SK" b="1" i="1" dirty="0"/>
              <a:t>Účastníci: </a:t>
            </a:r>
            <a:r>
              <a:rPr lang="sk-SK" dirty="0"/>
              <a:t>I. stupeň ZŠ, ročník IV.</a:t>
            </a:r>
          </a:p>
          <a:p>
            <a:pPr algn="just"/>
            <a:r>
              <a:rPr lang="sk-SK" b="1" i="1" dirty="0"/>
              <a:t>Vzdelávací štandard: </a:t>
            </a:r>
            <a:r>
              <a:rPr lang="sk-SK" dirty="0"/>
              <a:t>Človek</a:t>
            </a:r>
          </a:p>
          <a:p>
            <a:pPr algn="just"/>
            <a:r>
              <a:rPr lang="sk-SK" b="1" i="1" dirty="0"/>
              <a:t>Téma</a:t>
            </a:r>
            <a:r>
              <a:rPr lang="sk-SK" b="1" dirty="0"/>
              <a:t>: </a:t>
            </a:r>
            <a:r>
              <a:rPr lang="sk-SK" dirty="0"/>
              <a:t>Dýchacia sústava</a:t>
            </a:r>
          </a:p>
          <a:p>
            <a:pPr algn="just"/>
            <a:r>
              <a:rPr lang="sk-SK" b="1" i="1" dirty="0"/>
              <a:t>Pomôcky:</a:t>
            </a:r>
            <a:r>
              <a:rPr lang="sk-SK" b="1" dirty="0"/>
              <a:t> </a:t>
            </a:r>
            <a:r>
              <a:rPr lang="sk-SK" dirty="0"/>
              <a:t>Kartičky na vystrihnutie s pojmami: PEĽOVÉ ZRNÁ; PRACH; VÍRUSY; BAKTÉRIE; CIGARETOVÝ DYM; VÝFUKOVÉ PLYNY Z ÁUT; VÝTRUSY HÚB; CHEMICKÉ LÁTKY; SPLODINY LETECKÝCH MOTOROV.</a:t>
            </a:r>
          </a:p>
          <a:p>
            <a:pPr algn="just"/>
            <a:r>
              <a:rPr lang="sk-SK" b="1" i="1" dirty="0"/>
              <a:t>Metóda: </a:t>
            </a:r>
            <a:r>
              <a:rPr lang="sk-SK" dirty="0" err="1"/>
              <a:t>Snowball</a:t>
            </a:r>
            <a:r>
              <a:rPr lang="sk-SK" dirty="0"/>
              <a:t> </a:t>
            </a:r>
            <a:r>
              <a:rPr lang="sk-SK" dirty="0" err="1"/>
              <a:t>Technique</a:t>
            </a:r>
            <a:r>
              <a:rPr lang="sk-SK" dirty="0"/>
              <a:t> – technika snehovej gule</a:t>
            </a:r>
          </a:p>
          <a:p>
            <a:pPr algn="just"/>
            <a:r>
              <a:rPr lang="sk-SK" b="1" i="1" dirty="0"/>
              <a:t>Inštrukcia:</a:t>
            </a:r>
            <a:r>
              <a:rPr lang="sk-SK" b="1" dirty="0"/>
              <a:t> </a:t>
            </a:r>
            <a:r>
              <a:rPr lang="sk-SK" dirty="0"/>
              <a:t>Žiaci si na domácu úlohu mali vyhľadať informácie a preštudovať si tému: „Čo škodí dýchacej sústave“ (prípadne aktivitu realizujeme po výklade učiteľa). Na vyučovacej hodine každému žiakovi rozdáme pracovný materiál - 9 kartičiek, na ktorých je napísané, čo všetko škodí dýchacej sústave. Ich úlohou bude individuálne, podľa vlastného zváženia zoradiť kartičky do poradia od najviac škodlivého až k najmenej škodlivému na dýchaciu sústavu. Stanovíme čas. Po ukončení práce jednotlivcov vytvoríme dvojice. Pracujú na rovnakej úlohe, ale musia sa dohodnúť a vytvoriť spoločné poradie názorov (použijú jednu sadu kartičiek). Diskutujú o svojich názoroch, argumentujú, </a:t>
            </a:r>
            <a:r>
              <a:rPr lang="sk-SK" dirty="0" err="1"/>
              <a:t>protiargumentujú</a:t>
            </a:r>
            <a:r>
              <a:rPr lang="sk-SK" dirty="0"/>
              <a:t>, nakoniec sa ale musia dohodnúť (umenie kompromisu). </a:t>
            </a:r>
          </a:p>
        </p:txBody>
      </p:sp>
    </p:spTree>
    <p:extLst>
      <p:ext uri="{BB962C8B-B14F-4D97-AF65-F5344CB8AC3E}">
        <p14:creationId xmlns:p14="http://schemas.microsoft.com/office/powerpoint/2010/main" val="25216876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p:cNvSpPr>
            <a:spLocks noGrp="1"/>
          </p:cNvSpPr>
          <p:nvPr>
            <p:ph idx="1"/>
          </p:nvPr>
        </p:nvSpPr>
        <p:spPr>
          <a:xfrm>
            <a:off x="677334" y="249382"/>
            <a:ext cx="8596668" cy="6608617"/>
          </a:xfrm>
        </p:spPr>
        <p:txBody>
          <a:bodyPr>
            <a:normAutofit fontScale="92500" lnSpcReduction="20000"/>
          </a:bodyPr>
          <a:lstStyle/>
          <a:p>
            <a:pPr marL="0" indent="0" algn="just">
              <a:buNone/>
            </a:pPr>
            <a:r>
              <a:rPr lang="sk-SK" dirty="0"/>
              <a:t>Spojíme dvojice do štvoríc a pokračujú v práci ako v predchádzajúcej malej skupine. Určíme role v skupine (hovorca, pozorovateľ, zapisovateľ a pod.) Výsledkom práce musí byť opäť poradie názorov na to, čo najviac až najmenej škodí (podľa ich názoru) dýchacej sústave. Vyzveme hovorcov skupín k prezentácii názorov a ďalej už v skupinovej práci nepokračujeme, alebo môžeme pokračovať v skupinách po osem žiakov. Výsledkom ich práce musí byť opäť poradie, na ktorom sa skupina zhodla. Vyzveme hovorcov, aby prezentovali výsledky svojich skupín a zdôvodnili ich. Vyzveme tiež pozorovateľov, aby zhodnotili priebeh a výsledky práce svojich skupín. Na záver zhodnotíme výsledky všetkých skupín, diskutujeme s nimi o prípadných odlišnostiach, môžeme ich porovnať s odbornými stanoviskami, výskumom a pod. Záverečné hodnotenie zameriavame na interpersonálne kompetencie, keďže akékoľvek poradie žiaci určili je správne, pretože všetko škodí dýchacej sústave a záleží aj na organizme človeka, ako na jednotlivé škodliviny reaguje. </a:t>
            </a:r>
          </a:p>
          <a:p>
            <a:r>
              <a:rPr lang="sk-SK" b="1" i="1" dirty="0"/>
              <a:t>Reflexia:</a:t>
            </a:r>
            <a:endParaRPr lang="sk-SK" dirty="0"/>
          </a:p>
          <a:p>
            <a:pPr lvl="1"/>
            <a:r>
              <a:rPr lang="sk-SK" dirty="0"/>
              <a:t>Prekvapila vás niektorá informácia? </a:t>
            </a:r>
          </a:p>
          <a:p>
            <a:pPr lvl="1"/>
            <a:r>
              <a:rPr lang="sk-SK" dirty="0"/>
              <a:t>Zapamätali ste si niečo, čo ste predtým nevedeli? Kto ti informáciu sprostredkoval?</a:t>
            </a:r>
          </a:p>
          <a:p>
            <a:pPr lvl="1"/>
            <a:r>
              <a:rPr lang="sk-SK" dirty="0"/>
              <a:t>Pokúšal sa každý v skupine o také správanie, aby ste sa cítili dobre? Ak nie, prečo?</a:t>
            </a:r>
          </a:p>
          <a:p>
            <a:pPr lvl="1"/>
            <a:r>
              <a:rPr lang="sk-SK" dirty="0"/>
              <a:t>Počúvali ste jeden druhého?</a:t>
            </a:r>
          </a:p>
          <a:p>
            <a:pPr lvl="1"/>
            <a:r>
              <a:rPr lang="sk-SK" dirty="0"/>
              <a:t>Prijali ste názor druhého spolužiaka – dokázal vás presvedčiť svojou argumentáciou?</a:t>
            </a:r>
          </a:p>
          <a:p>
            <a:pPr lvl="1"/>
            <a:r>
              <a:rPr lang="sk-SK" dirty="0"/>
              <a:t>Boli ste schopní prediskutovať jednotlivé názory tak, že ste sa vyhli konfliktom, alebo ste sa hádali?</a:t>
            </a:r>
          </a:p>
          <a:p>
            <a:pPr lvl="1"/>
            <a:r>
              <a:rPr lang="sk-SK" dirty="0"/>
              <a:t>Bola v skupine osoba, ktorá nedodržiavala základné komunikačné pravidlá – skákala iným do reči, prekrikovala sa, nepustila iných k slovu a pod.</a:t>
            </a:r>
          </a:p>
          <a:p>
            <a:pPr lvl="1"/>
            <a:r>
              <a:rPr lang="sk-SK" dirty="0"/>
              <a:t>Vyjadril každý z vás svoj názor?</a:t>
            </a:r>
          </a:p>
          <a:p>
            <a:pPr lvl="1"/>
            <a:r>
              <a:rPr lang="sk-SK" dirty="0"/>
              <a:t>Myslíte si, že by bolo jednoduchšie usporiadať dôležitosť výrokov individuálne (každý sám), alebo sa vám jednoduchšie pracovalo v skupinách?</a:t>
            </a:r>
          </a:p>
          <a:p>
            <a:endParaRPr lang="sk-SK" dirty="0"/>
          </a:p>
        </p:txBody>
      </p:sp>
    </p:spTree>
    <p:extLst>
      <p:ext uri="{BB962C8B-B14F-4D97-AF65-F5344CB8AC3E}">
        <p14:creationId xmlns:p14="http://schemas.microsoft.com/office/powerpoint/2010/main" val="8279444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p:cNvSpPr>
            <a:spLocks noGrp="1"/>
          </p:cNvSpPr>
          <p:nvPr>
            <p:ph idx="1"/>
          </p:nvPr>
        </p:nvSpPr>
        <p:spPr>
          <a:xfrm>
            <a:off x="677334" y="394855"/>
            <a:ext cx="8596668" cy="6192981"/>
          </a:xfrm>
        </p:spPr>
        <p:txBody>
          <a:bodyPr>
            <a:normAutofit fontScale="85000" lnSpcReduction="20000"/>
          </a:bodyPr>
          <a:lstStyle/>
          <a:p>
            <a:pPr algn="just"/>
            <a:r>
              <a:rPr lang="sk-SK" sz="1900" b="1" i="1" dirty="0"/>
              <a:t>Analýza uplatnenej aktivity: </a:t>
            </a:r>
            <a:r>
              <a:rPr lang="sk-SK" sz="1900" dirty="0"/>
              <a:t>Premietnutie základných princípov kooperatívneho učenia v aktivite Čo škodí dýchacej sústave sa realizovalo nasledovne: </a:t>
            </a:r>
          </a:p>
          <a:p>
            <a:pPr lvl="1" algn="just"/>
            <a:r>
              <a:rPr lang="sk-SK" b="1" dirty="0" smtClean="0"/>
              <a:t>Pozitívna </a:t>
            </a:r>
            <a:r>
              <a:rPr lang="sk-SK" b="1" dirty="0"/>
              <a:t>vzájomná závislosť</a:t>
            </a:r>
            <a:r>
              <a:rPr lang="sk-SK" dirty="0"/>
              <a:t> vznikla prostredníctvom zadania úlohy, na ktorej museli žiaci spolupracovať. Aby bola klíma v triede pozitívna, žiaci sa museli dohodnúť, komunikovať medzi sebou a urobiť kompromisy, argumentovať svoje stanoviská. </a:t>
            </a:r>
          </a:p>
          <a:p>
            <a:pPr lvl="1" algn="just"/>
            <a:r>
              <a:rPr lang="sk-SK" b="1" dirty="0" smtClean="0"/>
              <a:t>Individuálna </a:t>
            </a:r>
            <a:r>
              <a:rPr lang="sk-SK" b="1" dirty="0"/>
              <a:t>zodpovednosť</a:t>
            </a:r>
            <a:r>
              <a:rPr lang="sk-SK" dirty="0"/>
              <a:t> bola zabezpečená rozdelením rolí v skupine pri 4-členných skupinách (zapisovateľ bol zodpovedný za usporiadanie kartičiek tak, aby všetci členovia skupiny súhlasili s poradím; hovorca prezentoval výsledky aktivity pred triedou a zabezpečoval komunikáciu medzi učiteľom a skupinou; pozorovateľ bol zodpovedný za udržanie optimálnej atmosféry v skupine, usmerňoval konflikty, zapisoval prejavy správania žiakov a participáciu v skupine; vedúci skupiny zodpovedal za vhodné prerozdelenie rolí, plynulý priebeh činností, angažoval členov skupiny do spolupráce, kontroloval, či všetci vykonávajú svoje role</a:t>
            </a:r>
            <a:r>
              <a:rPr lang="sk-SK" dirty="0" smtClean="0"/>
              <a:t>.</a:t>
            </a:r>
          </a:p>
          <a:p>
            <a:pPr lvl="1" algn="just"/>
            <a:r>
              <a:rPr lang="sk-SK" b="1" dirty="0" smtClean="0"/>
              <a:t>Vzájomný </a:t>
            </a:r>
            <a:r>
              <a:rPr lang="sk-SK" b="1" dirty="0"/>
              <a:t>kontakt a interakcia</a:t>
            </a:r>
            <a:r>
              <a:rPr lang="sk-SK" dirty="0"/>
              <a:t> v skupine bola zabezpečená sedením žiakov v skupine tak, aby všetci na seba navzájom videli, počuli sa a mali prístup ku kartičkám s pojmami. Svoje názory komunikovali s uplatnením informácií, ktoré si naštudovali individuálne doma, čím bola zabezpečená rozmanitá kvantita informácií. Mali možnosť zvážiť názor iných, ustúpiť aj presadiť sa, čo môže mať značný vplyv na potvrdenie svojich kompetencií v skupine. </a:t>
            </a:r>
          </a:p>
          <a:p>
            <a:pPr lvl="1" algn="just"/>
            <a:r>
              <a:rPr lang="sk-SK" b="1" dirty="0" smtClean="0"/>
              <a:t>Využitie </a:t>
            </a:r>
            <a:r>
              <a:rPr lang="sk-SK" b="1" dirty="0"/>
              <a:t>sociálnych zručností </a:t>
            </a:r>
            <a:r>
              <a:rPr lang="sk-SK" dirty="0"/>
              <a:t>sa odzrkadlilo v komunikácií, žiaci sa snažili dohodnúť sa, urobiť kompromis, riešiť problémy a spolupracovať. Najväčší problém sa vyskytol pri umiestnení žiakov do dvojíc, kedy sa žiaci mali dohodnúť, koho </a:t>
            </a:r>
            <a:r>
              <a:rPr lang="sk-SK" dirty="0" err="1"/>
              <a:t>sada</a:t>
            </a:r>
            <a:r>
              <a:rPr lang="sk-SK" dirty="0"/>
              <a:t> kariet sa bude používať (schopnosť deliť sa), čo považujeme za najčastejšiu príčinu konfliktov vyskytujúcu sa pri realizovaní uvedenej aktivity. </a:t>
            </a:r>
          </a:p>
          <a:p>
            <a:pPr lvl="1" algn="just"/>
            <a:r>
              <a:rPr lang="sk-SK" b="1" dirty="0" smtClean="0"/>
              <a:t>Reflexia </a:t>
            </a:r>
            <a:r>
              <a:rPr lang="sk-SK" b="1" dirty="0"/>
              <a:t>skupinovej činnosti</a:t>
            </a:r>
            <a:r>
              <a:rPr lang="sk-SK" dirty="0"/>
              <a:t> prebiehala súbežne s realizáciou činnosti a bola posilnená záverečným zhodnotením skupinovej činnosti pozorovateľom pred celou triedou. Hodnotenie činnosti žiakov učiteľom, ale v tomto veku najmä spolužiakmi, je významným činiteľom pri formovaní sebaúcty, ktorá sa významne podieľa na formovaní charakteru žiakov. Okrem toho má učiteľ možnosť prostredníctvom zhodnotenia priebehu aktivít pracovať na formovaní želateľných vlastností žiakov, ktoré pri tomto spôsobe vyučovania určite nezostávajú bez povšimnutia</a:t>
            </a:r>
            <a:r>
              <a:rPr lang="sk-SK" dirty="0" smtClean="0"/>
              <a:t>.</a:t>
            </a:r>
            <a:endParaRPr lang="sk-SK" dirty="0"/>
          </a:p>
        </p:txBody>
      </p:sp>
    </p:spTree>
    <p:extLst>
      <p:ext uri="{BB962C8B-B14F-4D97-AF65-F5344CB8AC3E}">
        <p14:creationId xmlns:p14="http://schemas.microsoft.com/office/powerpoint/2010/main" val="30313909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b="1" cap="all" dirty="0" smtClean="0"/>
              <a:t>záver</a:t>
            </a:r>
            <a:r>
              <a:rPr lang="sk-SK" b="1" cap="all" dirty="0"/>
              <a:t/>
            </a:r>
            <a:br>
              <a:rPr lang="sk-SK" b="1" cap="all" dirty="0"/>
            </a:br>
            <a:endParaRPr lang="sk-SK" dirty="0"/>
          </a:p>
        </p:txBody>
      </p:sp>
      <p:sp>
        <p:nvSpPr>
          <p:cNvPr id="3" name="Zástupný objekt pre obsah 2"/>
          <p:cNvSpPr>
            <a:spLocks noGrp="1"/>
          </p:cNvSpPr>
          <p:nvPr>
            <p:ph idx="1"/>
          </p:nvPr>
        </p:nvSpPr>
        <p:spPr>
          <a:xfrm>
            <a:off x="677334" y="1537855"/>
            <a:ext cx="8596668" cy="5008418"/>
          </a:xfrm>
        </p:spPr>
        <p:txBody>
          <a:bodyPr>
            <a:normAutofit fontScale="92500" lnSpcReduction="20000"/>
          </a:bodyPr>
          <a:lstStyle/>
          <a:p>
            <a:pPr algn="just"/>
            <a:r>
              <a:rPr lang="sk-SK" sz="2200" dirty="0"/>
              <a:t>Úspešné hodnotové zameranie edukácie je podmienené nielen systematickým a premysleným prístupom, ale rovnako aj uplatňovaním príťažlivých foriem výchovno-vzdelávacej práce, ktoré zasahujú celú osobnosť žiaka (</a:t>
            </a:r>
            <a:r>
              <a:rPr lang="sk-SK" sz="2200" dirty="0" err="1"/>
              <a:t>Vacek</a:t>
            </a:r>
            <a:r>
              <a:rPr lang="sk-SK" sz="2200" dirty="0"/>
              <a:t>, 2013). </a:t>
            </a:r>
            <a:endParaRPr lang="sk-SK" sz="2200" dirty="0" smtClean="0"/>
          </a:p>
          <a:p>
            <a:pPr algn="just"/>
            <a:r>
              <a:rPr lang="sk-SK" sz="2200" dirty="0" smtClean="0"/>
              <a:t>V</a:t>
            </a:r>
            <a:r>
              <a:rPr lang="sk-SK" sz="2200" dirty="0"/>
              <a:t> súlade so Štátnym vzdelávacím programom pre primárne vzdelávanie (2015) máme na mysli nielen rozvoj kognitívny, ale aj rozvoj sociálno-emocionálny, ktorého indikátorom je uplatňovanie interpersonálnych kompetencií a prosociálneho správania. </a:t>
            </a:r>
            <a:endParaRPr lang="sk-SK" sz="2200" dirty="0" smtClean="0"/>
          </a:p>
          <a:p>
            <a:pPr algn="just"/>
            <a:r>
              <a:rPr lang="sk-SK" sz="2200" dirty="0" smtClean="0"/>
              <a:t>Na </a:t>
            </a:r>
            <a:r>
              <a:rPr lang="sk-SK" sz="2200" dirty="0"/>
              <a:t>základe nich môžeme prostredníctvom konkrétneho spôsobu vyučovania ovplyvňovať charakterové vlastnosti žiaka, ktoré vypovedajú o vzťahu k iným (úcta k človeku, družnosť, tolerancia, priateľstvo verzus hádavosť, neznášanlivosť a ďalšie), k sebe samému (vlastná dôstojnosť, skromnosť, zdravé sebavedomie verzus nedotklivosť, namyslenosť, ostýchavosť, egocentrizmus) a vzťahu žiaka k činnosti, práci (iniciatívnosť, starostlivosť, aktívnosť, svedomitosť, presnosť, pracovná morálka verzus poškodzovanie, neúcta a pod.). </a:t>
            </a:r>
          </a:p>
        </p:txBody>
      </p:sp>
    </p:spTree>
    <p:extLst>
      <p:ext uri="{BB962C8B-B14F-4D97-AF65-F5344CB8AC3E}">
        <p14:creationId xmlns:p14="http://schemas.microsoft.com/office/powerpoint/2010/main" val="24999768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Zdroje</a:t>
            </a:r>
            <a:br>
              <a:rPr lang="sk-SK" b="1" dirty="0"/>
            </a:br>
            <a:endParaRPr lang="sk-SK" dirty="0"/>
          </a:p>
        </p:txBody>
      </p:sp>
      <p:sp>
        <p:nvSpPr>
          <p:cNvPr id="3" name="Zástupný objekt pre obsah 2"/>
          <p:cNvSpPr>
            <a:spLocks noGrp="1"/>
          </p:cNvSpPr>
          <p:nvPr>
            <p:ph idx="1"/>
          </p:nvPr>
        </p:nvSpPr>
        <p:spPr>
          <a:xfrm>
            <a:off x="677334" y="1413165"/>
            <a:ext cx="8596668" cy="5091544"/>
          </a:xfrm>
        </p:spPr>
        <p:txBody>
          <a:bodyPr>
            <a:normAutofit fontScale="85000" lnSpcReduction="10000"/>
          </a:bodyPr>
          <a:lstStyle/>
          <a:p>
            <a:pPr lvl="0" algn="just"/>
            <a:r>
              <a:rPr lang="sk-SK" dirty="0" err="1"/>
              <a:t>Battistich</a:t>
            </a:r>
            <a:r>
              <a:rPr lang="sk-SK" dirty="0"/>
              <a:t>, V., </a:t>
            </a:r>
            <a:r>
              <a:rPr lang="sk-SK" dirty="0" err="1"/>
              <a:t>Watson</a:t>
            </a:r>
            <a:r>
              <a:rPr lang="sk-SK" dirty="0"/>
              <a:t>, M., </a:t>
            </a:r>
            <a:r>
              <a:rPr lang="sk-SK" dirty="0" err="1"/>
              <a:t>Solomon</a:t>
            </a:r>
            <a:r>
              <a:rPr lang="sk-SK" dirty="0"/>
              <a:t>, D., </a:t>
            </a:r>
            <a:r>
              <a:rPr lang="sk-SK" dirty="0" err="1"/>
              <a:t>Schaps</a:t>
            </a:r>
            <a:r>
              <a:rPr lang="sk-SK" dirty="0"/>
              <a:t>, E. &amp; </a:t>
            </a:r>
            <a:r>
              <a:rPr lang="sk-SK" dirty="0" err="1"/>
              <a:t>Solomon</a:t>
            </a:r>
            <a:r>
              <a:rPr lang="sk-SK" dirty="0"/>
              <a:t>, J. (1991). </a:t>
            </a:r>
            <a:r>
              <a:rPr lang="sk-SK" dirty="0" err="1"/>
              <a:t>The</a:t>
            </a:r>
            <a:r>
              <a:rPr lang="sk-SK" dirty="0"/>
              <a:t> </a:t>
            </a:r>
            <a:r>
              <a:rPr lang="sk-SK" dirty="0" err="1"/>
              <a:t>Child</a:t>
            </a:r>
            <a:r>
              <a:rPr lang="sk-SK" dirty="0"/>
              <a:t> </a:t>
            </a:r>
            <a:r>
              <a:rPr lang="sk-SK" dirty="0" err="1"/>
              <a:t>Development</a:t>
            </a:r>
            <a:r>
              <a:rPr lang="sk-SK" dirty="0"/>
              <a:t> Project: A </a:t>
            </a:r>
            <a:r>
              <a:rPr lang="sk-SK" dirty="0" err="1"/>
              <a:t>Comprehensive</a:t>
            </a:r>
            <a:r>
              <a:rPr lang="sk-SK" dirty="0"/>
              <a:t> Program </a:t>
            </a:r>
            <a:r>
              <a:rPr lang="sk-SK" dirty="0" err="1"/>
              <a:t>for</a:t>
            </a:r>
            <a:r>
              <a:rPr lang="sk-SK" dirty="0"/>
              <a:t> </a:t>
            </a:r>
            <a:r>
              <a:rPr lang="sk-SK" dirty="0" err="1"/>
              <a:t>the</a:t>
            </a:r>
            <a:r>
              <a:rPr lang="sk-SK" dirty="0"/>
              <a:t> </a:t>
            </a:r>
            <a:r>
              <a:rPr lang="sk-SK" dirty="0" err="1"/>
              <a:t>Development</a:t>
            </a:r>
            <a:r>
              <a:rPr lang="sk-SK" dirty="0"/>
              <a:t> of </a:t>
            </a:r>
            <a:r>
              <a:rPr lang="sk-SK" dirty="0" err="1"/>
              <a:t>Prosocial</a:t>
            </a:r>
            <a:r>
              <a:rPr lang="sk-SK" dirty="0"/>
              <a:t> Charakter. In </a:t>
            </a:r>
            <a:r>
              <a:rPr lang="sk-SK" dirty="0" err="1"/>
              <a:t>Kurtines</a:t>
            </a:r>
            <a:r>
              <a:rPr lang="sk-SK" dirty="0"/>
              <a:t>, W., </a:t>
            </a:r>
            <a:r>
              <a:rPr lang="sk-SK" dirty="0" err="1"/>
              <a:t>Gewirtz</a:t>
            </a:r>
            <a:r>
              <a:rPr lang="sk-SK" dirty="0"/>
              <a:t>, J. L. (1991). </a:t>
            </a:r>
            <a:r>
              <a:rPr lang="sk-SK" i="1" dirty="0" err="1"/>
              <a:t>Handbook</a:t>
            </a:r>
            <a:r>
              <a:rPr lang="sk-SK" i="1" dirty="0"/>
              <a:t> of </a:t>
            </a:r>
            <a:r>
              <a:rPr lang="sk-SK" i="1" dirty="0" err="1"/>
              <a:t>Moral</a:t>
            </a:r>
            <a:r>
              <a:rPr lang="sk-SK" i="1" dirty="0"/>
              <a:t> </a:t>
            </a:r>
            <a:r>
              <a:rPr lang="sk-SK" i="1" dirty="0" err="1"/>
              <a:t>Behavior</a:t>
            </a:r>
            <a:r>
              <a:rPr lang="sk-SK" i="1" dirty="0"/>
              <a:t> and </a:t>
            </a:r>
            <a:r>
              <a:rPr lang="sk-SK" i="1" dirty="0" err="1"/>
              <a:t>Development</a:t>
            </a:r>
            <a:r>
              <a:rPr lang="sk-SK" i="1" dirty="0"/>
              <a:t>. </a:t>
            </a:r>
            <a:r>
              <a:rPr lang="sk-SK" dirty="0"/>
              <a:t>New Jersey: </a:t>
            </a:r>
            <a:r>
              <a:rPr lang="sk-SK" dirty="0" err="1"/>
              <a:t>Lawrance</a:t>
            </a:r>
            <a:r>
              <a:rPr lang="sk-SK" dirty="0"/>
              <a:t> </a:t>
            </a:r>
            <a:r>
              <a:rPr lang="sk-SK" dirty="0" err="1"/>
              <a:t>Erlbaum</a:t>
            </a:r>
            <a:r>
              <a:rPr lang="sk-SK" dirty="0"/>
              <a:t> </a:t>
            </a:r>
            <a:r>
              <a:rPr lang="sk-SK" dirty="0" err="1"/>
              <a:t>Associates</a:t>
            </a:r>
            <a:r>
              <a:rPr lang="sk-SK" dirty="0"/>
              <a:t>. ISBN 0-8058-0206-1</a:t>
            </a:r>
          </a:p>
          <a:p>
            <a:pPr lvl="0" algn="just"/>
            <a:r>
              <a:rPr lang="sk-SK" dirty="0" err="1"/>
              <a:t>Davies</a:t>
            </a:r>
            <a:r>
              <a:rPr lang="sk-SK" dirty="0"/>
              <a:t>, W. K., </a:t>
            </a:r>
            <a:r>
              <a:rPr lang="sk-SK" dirty="0" err="1"/>
              <a:t>Longworth</a:t>
            </a:r>
            <a:r>
              <a:rPr lang="sk-SK" dirty="0"/>
              <a:t>, N. (1996). </a:t>
            </a:r>
            <a:r>
              <a:rPr lang="sk-SK" i="1" dirty="0" err="1"/>
              <a:t>Lifelong</a:t>
            </a:r>
            <a:r>
              <a:rPr lang="sk-SK" i="1" dirty="0"/>
              <a:t> </a:t>
            </a:r>
            <a:r>
              <a:rPr lang="sk-SK" i="1" dirty="0" err="1"/>
              <a:t>Learning</a:t>
            </a:r>
            <a:r>
              <a:rPr lang="sk-SK" i="1" dirty="0"/>
              <a:t>. </a:t>
            </a:r>
            <a:r>
              <a:rPr lang="sk-SK" dirty="0"/>
              <a:t>New York: </a:t>
            </a:r>
            <a:r>
              <a:rPr lang="sk-SK" dirty="0" err="1"/>
              <a:t>Routledge</a:t>
            </a:r>
            <a:r>
              <a:rPr lang="sk-SK" dirty="0"/>
              <a:t>. ISBN 0-7494-1972-5</a:t>
            </a:r>
          </a:p>
          <a:p>
            <a:pPr lvl="0" algn="just"/>
            <a:r>
              <a:rPr lang="sk-SK" dirty="0" err="1"/>
              <a:t>Held</a:t>
            </a:r>
            <a:r>
              <a:rPr lang="sk-SK" dirty="0"/>
              <a:t>, Ľ. et al. (2011). </a:t>
            </a:r>
            <a:r>
              <a:rPr lang="sk-SK" i="1" dirty="0"/>
              <a:t>Výskumne ladená koncepcia prírodovedného vzdelávania. IBSE v slovenskom kontexte. </a:t>
            </a:r>
            <a:r>
              <a:rPr lang="sk-SK" dirty="0"/>
              <a:t>Trnava: TYPI UNIVERSITATIS TYRNAVIENSYS. ISBN 978-80-8082-486-0</a:t>
            </a:r>
          </a:p>
          <a:p>
            <a:pPr lvl="0" algn="just"/>
            <a:r>
              <a:rPr lang="sk-SK" dirty="0" err="1"/>
              <a:t>Held</a:t>
            </a:r>
            <a:r>
              <a:rPr lang="sk-SK" dirty="0"/>
              <a:t>, Ľ. (2014). </a:t>
            </a:r>
            <a:r>
              <a:rPr lang="sk-SK" i="1" dirty="0"/>
              <a:t>Induktívno-deduktívna dimenzia prírodovedného vzdelávania. </a:t>
            </a:r>
            <a:r>
              <a:rPr lang="sk-SK" dirty="0"/>
              <a:t>Trnava: TYPI UNIVERSITATIS TYRNAVIENSYS. ISBN 978-8082-787-8</a:t>
            </a:r>
          </a:p>
          <a:p>
            <a:pPr lvl="0" algn="just"/>
            <a:r>
              <a:rPr lang="sk-SK" dirty="0"/>
              <a:t>Hrubý, R., Ondrejka, I., </a:t>
            </a:r>
            <a:r>
              <a:rPr lang="sk-SK" dirty="0" err="1"/>
              <a:t>Nosáľová</a:t>
            </a:r>
            <a:r>
              <a:rPr lang="sk-SK" dirty="0"/>
              <a:t>. G. (2007). Základy teórie osobnosti podľa R. C. </a:t>
            </a:r>
            <a:r>
              <a:rPr lang="sk-SK" dirty="0" err="1"/>
              <a:t>Cloningera</a:t>
            </a:r>
            <a:r>
              <a:rPr lang="sk-SK" dirty="0"/>
              <a:t>. In </a:t>
            </a:r>
            <a:r>
              <a:rPr lang="sk-SK" i="1" dirty="0"/>
              <a:t>Psychiatria</a:t>
            </a:r>
            <a:r>
              <a:rPr lang="sk-SK" dirty="0"/>
              <a:t> [Online]. 14(2-3). </a:t>
            </a:r>
            <a:r>
              <a:rPr lang="sk-SK" dirty="0" err="1"/>
              <a:t>From</a:t>
            </a:r>
            <a:r>
              <a:rPr lang="sk-SK" dirty="0"/>
              <a:t>: </a:t>
            </a:r>
            <a:r>
              <a:rPr lang="sk-SK" u="sng" dirty="0">
                <a:hlinkClick r:id="rId2"/>
              </a:rPr>
              <a:t>http://www.psychiatria-casopis.sk/files/psychiatria/2-3-2007/PSY23-2007-cla11.pdf</a:t>
            </a:r>
            <a:endParaRPr lang="sk-SK" dirty="0"/>
          </a:p>
          <a:p>
            <a:pPr lvl="0" algn="just"/>
            <a:r>
              <a:rPr lang="sk-SK" dirty="0"/>
              <a:t>Jablonský, T. (2005). Kooperácia a jej rozvoj v podmienkach školskej edukácie ako príprava na život v demokratickej spoločnosti. In </a:t>
            </a:r>
            <a:r>
              <a:rPr lang="sk-SK" i="1" dirty="0"/>
              <a:t>Pedagogická </a:t>
            </a:r>
            <a:r>
              <a:rPr lang="sk-SK" i="1" dirty="0" err="1"/>
              <a:t>orientace</a:t>
            </a:r>
            <a:r>
              <a:rPr lang="sk-SK" i="1" dirty="0"/>
              <a:t>. </a:t>
            </a:r>
            <a:r>
              <a:rPr lang="sk-SK" dirty="0"/>
              <a:t>3, 78-88. ISSN 1211-4669</a:t>
            </a:r>
          </a:p>
          <a:p>
            <a:pPr lvl="0" algn="just"/>
            <a:r>
              <a:rPr lang="sk-SK" dirty="0"/>
              <a:t>Jablonský, T. (2006). </a:t>
            </a:r>
            <a:r>
              <a:rPr lang="sk-SK" i="1" dirty="0"/>
              <a:t>Kooperatívne učenie vo výchove. </a:t>
            </a:r>
            <a:r>
              <a:rPr lang="sk-SK" dirty="0"/>
              <a:t>Trnava: MTM Levoča. ISBN 80-89187-13-7</a:t>
            </a:r>
          </a:p>
          <a:p>
            <a:pPr lvl="0" algn="just"/>
            <a:r>
              <a:rPr lang="sk-SK" dirty="0"/>
              <a:t>Johnson, D. W. &amp; Johnson, R. T. (1989). </a:t>
            </a:r>
            <a:r>
              <a:rPr lang="sk-SK" i="1" dirty="0" err="1"/>
              <a:t>Cooperation</a:t>
            </a:r>
            <a:r>
              <a:rPr lang="sk-SK" i="1" dirty="0"/>
              <a:t> and </a:t>
            </a:r>
            <a:r>
              <a:rPr lang="sk-SK" i="1" dirty="0" err="1"/>
              <a:t>competition</a:t>
            </a:r>
            <a:r>
              <a:rPr lang="sk-SK" i="1" dirty="0"/>
              <a:t>: </a:t>
            </a:r>
            <a:r>
              <a:rPr lang="sk-SK" i="1" dirty="0" err="1"/>
              <a:t>Theory</a:t>
            </a:r>
            <a:r>
              <a:rPr lang="sk-SK" i="1" dirty="0"/>
              <a:t> and </a:t>
            </a:r>
            <a:r>
              <a:rPr lang="sk-SK" i="1" dirty="0" err="1"/>
              <a:t>research</a:t>
            </a:r>
            <a:r>
              <a:rPr lang="sk-SK" i="1" dirty="0"/>
              <a:t>. </a:t>
            </a:r>
            <a:r>
              <a:rPr lang="sk-SK" dirty="0" err="1"/>
              <a:t>Edina</a:t>
            </a:r>
            <a:r>
              <a:rPr lang="sk-SK" dirty="0"/>
              <a:t>, MN: International </a:t>
            </a:r>
            <a:r>
              <a:rPr lang="sk-SK" dirty="0" err="1"/>
              <a:t>Book</a:t>
            </a:r>
            <a:r>
              <a:rPr lang="sk-SK" dirty="0"/>
              <a:t> </a:t>
            </a:r>
            <a:r>
              <a:rPr lang="sk-SK" dirty="0" err="1" smtClean="0"/>
              <a:t>company</a:t>
            </a:r>
            <a:endParaRPr lang="sk-SK" dirty="0"/>
          </a:p>
        </p:txBody>
      </p:sp>
    </p:spTree>
    <p:extLst>
      <p:ext uri="{BB962C8B-B14F-4D97-AF65-F5344CB8AC3E}">
        <p14:creationId xmlns:p14="http://schemas.microsoft.com/office/powerpoint/2010/main" val="35961234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p:cNvSpPr>
            <a:spLocks noGrp="1"/>
          </p:cNvSpPr>
          <p:nvPr>
            <p:ph idx="1"/>
          </p:nvPr>
        </p:nvSpPr>
        <p:spPr>
          <a:xfrm>
            <a:off x="677334" y="436419"/>
            <a:ext cx="8596668" cy="6068290"/>
          </a:xfrm>
        </p:spPr>
        <p:txBody>
          <a:bodyPr>
            <a:normAutofit fontScale="92500" lnSpcReduction="10000"/>
          </a:bodyPr>
          <a:lstStyle/>
          <a:p>
            <a:pPr lvl="0" algn="just"/>
            <a:r>
              <a:rPr lang="sk-SK" dirty="0"/>
              <a:t>Johnson, D. W. &amp; Johnson, R. T. (2009). </a:t>
            </a:r>
            <a:r>
              <a:rPr lang="sk-SK" dirty="0" err="1"/>
              <a:t>An</a:t>
            </a:r>
            <a:r>
              <a:rPr lang="sk-SK" dirty="0"/>
              <a:t> </a:t>
            </a:r>
            <a:r>
              <a:rPr lang="sk-SK" dirty="0" err="1"/>
              <a:t>Educational</a:t>
            </a:r>
            <a:r>
              <a:rPr lang="sk-SK" dirty="0"/>
              <a:t> </a:t>
            </a:r>
            <a:r>
              <a:rPr lang="sk-SK" dirty="0" err="1"/>
              <a:t>Psychoogy</a:t>
            </a:r>
            <a:r>
              <a:rPr lang="sk-SK" dirty="0"/>
              <a:t> </a:t>
            </a:r>
            <a:r>
              <a:rPr lang="sk-SK" dirty="0" err="1"/>
              <a:t>Success</a:t>
            </a:r>
            <a:r>
              <a:rPr lang="sk-SK" dirty="0"/>
              <a:t> </a:t>
            </a:r>
            <a:r>
              <a:rPr lang="sk-SK" dirty="0" err="1"/>
              <a:t>Story</a:t>
            </a:r>
            <a:r>
              <a:rPr lang="sk-SK" dirty="0"/>
              <a:t>: </a:t>
            </a:r>
            <a:r>
              <a:rPr lang="sk-SK" dirty="0" err="1"/>
              <a:t>Social</a:t>
            </a:r>
            <a:r>
              <a:rPr lang="sk-SK" dirty="0"/>
              <a:t> </a:t>
            </a:r>
            <a:r>
              <a:rPr lang="sk-SK" dirty="0" err="1"/>
              <a:t>Interdependence</a:t>
            </a:r>
            <a:r>
              <a:rPr lang="sk-SK" dirty="0"/>
              <a:t> </a:t>
            </a:r>
            <a:r>
              <a:rPr lang="sk-SK" dirty="0" err="1"/>
              <a:t>Theory</a:t>
            </a:r>
            <a:r>
              <a:rPr lang="sk-SK" dirty="0"/>
              <a:t> and </a:t>
            </a:r>
            <a:r>
              <a:rPr lang="sk-SK" dirty="0" err="1"/>
              <a:t>Cooperative</a:t>
            </a:r>
            <a:r>
              <a:rPr lang="sk-SK" dirty="0"/>
              <a:t> </a:t>
            </a:r>
            <a:r>
              <a:rPr lang="sk-SK" dirty="0" err="1"/>
              <a:t>Learning</a:t>
            </a:r>
            <a:r>
              <a:rPr lang="sk-SK" dirty="0"/>
              <a:t> [online]. </a:t>
            </a:r>
            <a:r>
              <a:rPr lang="sk-SK" i="1" dirty="0" err="1"/>
              <a:t>Educational</a:t>
            </a:r>
            <a:r>
              <a:rPr lang="sk-SK" i="1" dirty="0"/>
              <a:t> </a:t>
            </a:r>
            <a:r>
              <a:rPr lang="sk-SK" i="1" dirty="0" err="1"/>
              <a:t>Researcher</a:t>
            </a:r>
            <a:r>
              <a:rPr lang="sk-SK" i="1" dirty="0"/>
              <a:t>. </a:t>
            </a:r>
            <a:r>
              <a:rPr lang="sk-SK" dirty="0"/>
              <a:t>38(5), 365-379. </a:t>
            </a:r>
            <a:r>
              <a:rPr lang="sk-SK" dirty="0" err="1"/>
              <a:t>From</a:t>
            </a:r>
            <a:r>
              <a:rPr lang="sk-SK" dirty="0"/>
              <a:t>: </a:t>
            </a:r>
            <a:r>
              <a:rPr lang="sk-SK" u="sng" dirty="0">
                <a:hlinkClick r:id="rId2"/>
              </a:rPr>
              <a:t>https://www.researchgate.net/publication/228634517_An_Educational_Psychology_Success_Story_Social_Interdependence_Theory_and_Cooperative_Learning</a:t>
            </a:r>
            <a:endParaRPr lang="sk-SK" dirty="0"/>
          </a:p>
          <a:p>
            <a:pPr lvl="0" algn="just"/>
            <a:r>
              <a:rPr lang="sk-SK" dirty="0" err="1"/>
              <a:t>Kagan</a:t>
            </a:r>
            <a:r>
              <a:rPr lang="sk-SK" dirty="0"/>
              <a:t>, S. (2009). </a:t>
            </a:r>
            <a:r>
              <a:rPr lang="cs-CZ" dirty="0" err="1"/>
              <a:t>Kagan</a:t>
            </a:r>
            <a:r>
              <a:rPr lang="cs-CZ" dirty="0"/>
              <a:t> </a:t>
            </a:r>
            <a:r>
              <a:rPr lang="cs-CZ" dirty="0" err="1"/>
              <a:t>Structures</a:t>
            </a:r>
            <a:r>
              <a:rPr lang="cs-CZ" dirty="0"/>
              <a:t>: A </a:t>
            </a:r>
            <a:r>
              <a:rPr lang="cs-CZ" dirty="0" err="1"/>
              <a:t>Miracle</a:t>
            </a:r>
            <a:r>
              <a:rPr lang="cs-CZ" dirty="0"/>
              <a:t> </a:t>
            </a:r>
            <a:r>
              <a:rPr lang="cs-CZ" dirty="0" err="1"/>
              <a:t>of</a:t>
            </a:r>
            <a:r>
              <a:rPr lang="cs-CZ" dirty="0"/>
              <a:t> </a:t>
            </a:r>
            <a:r>
              <a:rPr lang="cs-CZ" dirty="0" err="1"/>
              <a:t>Active</a:t>
            </a:r>
            <a:r>
              <a:rPr lang="cs-CZ" dirty="0"/>
              <a:t> </a:t>
            </a:r>
            <a:r>
              <a:rPr lang="cs-CZ" dirty="0" err="1"/>
              <a:t>Engagement</a:t>
            </a:r>
            <a:r>
              <a:rPr lang="cs-CZ" dirty="0"/>
              <a:t>. San Clemente, CA: </a:t>
            </a:r>
            <a:r>
              <a:rPr lang="cs-CZ" dirty="0" err="1"/>
              <a:t>Kagan</a:t>
            </a:r>
            <a:r>
              <a:rPr lang="cs-CZ" dirty="0"/>
              <a:t> </a:t>
            </a:r>
            <a:r>
              <a:rPr lang="cs-CZ" dirty="0" err="1"/>
              <a:t>Publishing</a:t>
            </a:r>
            <a:r>
              <a:rPr lang="cs-CZ" dirty="0"/>
              <a:t>. In </a:t>
            </a:r>
            <a:r>
              <a:rPr lang="cs-CZ" i="1" dirty="0" err="1"/>
              <a:t>Kagan</a:t>
            </a:r>
            <a:r>
              <a:rPr lang="cs-CZ" i="1" dirty="0"/>
              <a:t> Online </a:t>
            </a:r>
            <a:r>
              <a:rPr lang="cs-CZ" i="1" dirty="0" err="1"/>
              <a:t>Magazine</a:t>
            </a:r>
            <a:r>
              <a:rPr lang="cs-CZ" b="1" i="1" dirty="0"/>
              <a:t>,</a:t>
            </a:r>
            <a:r>
              <a:rPr lang="cs-CZ" dirty="0"/>
              <a:t> </a:t>
            </a:r>
            <a:r>
              <a:rPr lang="cs-CZ" dirty="0" err="1"/>
              <a:t>Fall</a:t>
            </a:r>
            <a:r>
              <a:rPr lang="cs-CZ" dirty="0"/>
              <a:t>/Winter 2009. </a:t>
            </a:r>
            <a:r>
              <a:rPr lang="cs-CZ" dirty="0" err="1"/>
              <a:t>From</a:t>
            </a:r>
            <a:r>
              <a:rPr lang="cs-CZ" dirty="0"/>
              <a:t>: </a:t>
            </a:r>
            <a:r>
              <a:rPr lang="cs-CZ" u="sng" dirty="0"/>
              <a:t> </a:t>
            </a:r>
            <a:r>
              <a:rPr lang="cs-CZ" u="sng" dirty="0">
                <a:hlinkClick r:id="rId3"/>
              </a:rPr>
              <a:t>www.KaganOnline.com</a:t>
            </a:r>
            <a:endParaRPr lang="sk-SK" dirty="0"/>
          </a:p>
          <a:p>
            <a:pPr lvl="0" algn="just"/>
            <a:r>
              <a:rPr lang="sk-SK" dirty="0" err="1"/>
              <a:t>Lickona</a:t>
            </a:r>
            <a:r>
              <a:rPr lang="sk-SK" dirty="0"/>
              <a:t>, T. (2007). </a:t>
            </a:r>
            <a:r>
              <a:rPr lang="sk-SK" dirty="0" err="1"/>
              <a:t>CEP´s</a:t>
            </a:r>
            <a:r>
              <a:rPr lang="sk-SK" dirty="0"/>
              <a:t>. </a:t>
            </a:r>
            <a:r>
              <a:rPr lang="sk-SK" dirty="0" err="1"/>
              <a:t>Eleven</a:t>
            </a:r>
            <a:r>
              <a:rPr lang="sk-SK" dirty="0"/>
              <a:t> </a:t>
            </a:r>
            <a:r>
              <a:rPr lang="sk-SK" dirty="0" err="1"/>
              <a:t>Principles</a:t>
            </a:r>
            <a:r>
              <a:rPr lang="sk-SK" dirty="0"/>
              <a:t> of </a:t>
            </a:r>
            <a:r>
              <a:rPr lang="sk-SK" dirty="0" err="1"/>
              <a:t>Effective</a:t>
            </a:r>
            <a:r>
              <a:rPr lang="sk-SK" dirty="0"/>
              <a:t> </a:t>
            </a:r>
            <a:r>
              <a:rPr lang="sk-SK" dirty="0" err="1"/>
              <a:t>Character</a:t>
            </a:r>
            <a:r>
              <a:rPr lang="sk-SK" dirty="0"/>
              <a:t> </a:t>
            </a:r>
            <a:r>
              <a:rPr lang="sk-SK" dirty="0" err="1"/>
              <a:t>Education</a:t>
            </a:r>
            <a:r>
              <a:rPr lang="sk-SK" dirty="0"/>
              <a:t> [online]. </a:t>
            </a:r>
            <a:r>
              <a:rPr lang="sk-SK" dirty="0" err="1"/>
              <a:t>From</a:t>
            </a:r>
            <a:r>
              <a:rPr lang="sk-SK" dirty="0"/>
              <a:t>: https://www.researchgate.net/publication/45655772_Eleven_Principles_of_Effective_Character_Education</a:t>
            </a:r>
          </a:p>
          <a:p>
            <a:pPr lvl="0" algn="just"/>
            <a:r>
              <a:rPr lang="sk-SK" dirty="0"/>
              <a:t>Ministerstvo školstva, vedy, výskumu a športu SR. (2015). Štátny vzdelávací program pre primárne vzdelávanie. Bratislava: ŠPÚ. </a:t>
            </a:r>
            <a:r>
              <a:rPr lang="sk-SK" dirty="0" err="1"/>
              <a:t>From</a:t>
            </a:r>
            <a:r>
              <a:rPr lang="sk-SK" dirty="0"/>
              <a:t>: </a:t>
            </a:r>
            <a:r>
              <a:rPr lang="sk-SK" u="sng" dirty="0">
                <a:hlinkClick r:id="rId4"/>
              </a:rPr>
              <a:t>https://www.statpedu.sk/sk/svp/inovovany-statny-vzdelavaci-program/inovovany-svp-1.stupen-zs/</a:t>
            </a:r>
            <a:endParaRPr lang="sk-SK" dirty="0"/>
          </a:p>
          <a:p>
            <a:pPr lvl="0" algn="just"/>
            <a:r>
              <a:rPr lang="sk-SK" dirty="0"/>
              <a:t>Ondriášová, M. (2005). </a:t>
            </a:r>
            <a:r>
              <a:rPr lang="sk-SK" i="1" dirty="0"/>
              <a:t>Psychiatria</a:t>
            </a:r>
            <a:r>
              <a:rPr lang="sk-SK" dirty="0"/>
              <a:t>. Martin: Osveta. ISBN 80-8063-199-9</a:t>
            </a:r>
          </a:p>
          <a:p>
            <a:pPr lvl="0" algn="just"/>
            <a:r>
              <a:rPr lang="sk-SK" dirty="0" err="1"/>
              <a:t>Vacek</a:t>
            </a:r>
            <a:r>
              <a:rPr lang="sk-SK" dirty="0"/>
              <a:t>, P. (2013). </a:t>
            </a:r>
            <a:r>
              <a:rPr lang="sk-SK" i="1" dirty="0" err="1"/>
              <a:t>Psychologie</a:t>
            </a:r>
            <a:r>
              <a:rPr lang="sk-SK" i="1" dirty="0"/>
              <a:t> morálky a výchova charakteru </a:t>
            </a:r>
            <a:r>
              <a:rPr lang="sk-SK" i="1" dirty="0" err="1"/>
              <a:t>žáků</a:t>
            </a:r>
            <a:r>
              <a:rPr lang="sk-SK" i="1" dirty="0"/>
              <a:t>.</a:t>
            </a:r>
            <a:r>
              <a:rPr lang="sk-SK" dirty="0"/>
              <a:t> Hradec Králové: </a:t>
            </a:r>
            <a:r>
              <a:rPr lang="sk-SK" dirty="0" err="1"/>
              <a:t>Gaudeamus</a:t>
            </a:r>
            <a:r>
              <a:rPr lang="sk-SK" dirty="0"/>
              <a:t>. ISBN 978-80-7435-257-7</a:t>
            </a:r>
          </a:p>
          <a:p>
            <a:pPr lvl="0" algn="just"/>
            <a:r>
              <a:rPr lang="sk-SK" dirty="0" err="1"/>
              <a:t>Žoldošová</a:t>
            </a:r>
            <a:r>
              <a:rPr lang="sk-SK" dirty="0"/>
              <a:t>, K. (2010). </a:t>
            </a:r>
            <a:r>
              <a:rPr lang="sk-SK" i="1" dirty="0"/>
              <a:t>Implementácia konštruktivistických princípov prírodovedného vzdelávania do školských vzdelávacích programov MŠ a 1. stupňa ZŠ. </a:t>
            </a:r>
            <a:r>
              <a:rPr lang="sk-SK" dirty="0"/>
              <a:t>Prešov: ROKUS. ISBN 978-80-89510-00-9</a:t>
            </a:r>
          </a:p>
          <a:p>
            <a:endParaRPr lang="sk-SK" dirty="0"/>
          </a:p>
        </p:txBody>
      </p:sp>
    </p:spTree>
    <p:extLst>
      <p:ext uri="{BB962C8B-B14F-4D97-AF65-F5344CB8AC3E}">
        <p14:creationId xmlns:p14="http://schemas.microsoft.com/office/powerpoint/2010/main" val="14239924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dirty="0"/>
          </a:p>
        </p:txBody>
      </p:sp>
      <p:sp>
        <p:nvSpPr>
          <p:cNvPr id="3" name="Zástupný objekt pre obsah 2"/>
          <p:cNvSpPr>
            <a:spLocks noGrp="1"/>
          </p:cNvSpPr>
          <p:nvPr>
            <p:ph idx="1"/>
          </p:nvPr>
        </p:nvSpPr>
        <p:spPr/>
        <p:txBody>
          <a:bodyPr/>
          <a:lstStyle/>
          <a:p>
            <a:pPr lvl="1"/>
            <a:endParaRPr lang="sk-SK" dirty="0" smtClean="0"/>
          </a:p>
          <a:p>
            <a:pPr lvl="1"/>
            <a:endParaRPr lang="sk-SK" dirty="0"/>
          </a:p>
          <a:p>
            <a:pPr lvl="1"/>
            <a:endParaRPr lang="sk-SK" dirty="0" smtClean="0"/>
          </a:p>
          <a:p>
            <a:pPr lvl="1"/>
            <a:endParaRPr lang="sk-SK" dirty="0"/>
          </a:p>
          <a:p>
            <a:pPr marL="457200" lvl="1" indent="0" algn="ctr">
              <a:buNone/>
            </a:pPr>
            <a:r>
              <a:rPr lang="sk-SK" sz="3600" dirty="0" smtClean="0">
                <a:solidFill>
                  <a:schemeClr val="accent1"/>
                </a:solidFill>
              </a:rPr>
              <a:t>ĎAKUJEM ZA POZORNOSŤ</a:t>
            </a:r>
          </a:p>
        </p:txBody>
      </p:sp>
    </p:spTree>
    <p:extLst>
      <p:ext uri="{BB962C8B-B14F-4D97-AF65-F5344CB8AC3E}">
        <p14:creationId xmlns:p14="http://schemas.microsoft.com/office/powerpoint/2010/main" val="2598221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Úvod</a:t>
            </a:r>
            <a:endParaRPr lang="sk-SK" dirty="0"/>
          </a:p>
        </p:txBody>
      </p:sp>
      <p:sp>
        <p:nvSpPr>
          <p:cNvPr id="3" name="Zástupný objekt pre obsah 2"/>
          <p:cNvSpPr>
            <a:spLocks noGrp="1"/>
          </p:cNvSpPr>
          <p:nvPr>
            <p:ph idx="1"/>
          </p:nvPr>
        </p:nvSpPr>
        <p:spPr>
          <a:xfrm>
            <a:off x="677334" y="1392382"/>
            <a:ext cx="8596668" cy="5465617"/>
          </a:xfrm>
        </p:spPr>
        <p:txBody>
          <a:bodyPr>
            <a:noAutofit/>
          </a:bodyPr>
          <a:lstStyle/>
          <a:p>
            <a:pPr algn="just"/>
            <a:r>
              <a:rPr lang="sk-SK" sz="1600" dirty="0" smtClean="0"/>
              <a:t>Úloha </a:t>
            </a:r>
            <a:r>
              <a:rPr lang="sk-SK" sz="1600" dirty="0"/>
              <a:t>školy </a:t>
            </a:r>
            <a:r>
              <a:rPr lang="sk-SK" sz="1600" dirty="0" smtClean="0"/>
              <a:t>- pôsobiť </a:t>
            </a:r>
            <a:r>
              <a:rPr lang="sk-SK" sz="1600" dirty="0"/>
              <a:t>okrem stránky kognitívnej aj na stránku sociálno-emocionálnu a tak ovplyvňovať sociálne želateľné vlastnosti, ktoré by boli zamerané nielen v prospech jednotlivcov, ale aj v prospech spoločnosti. </a:t>
            </a:r>
            <a:endParaRPr lang="sk-SK" sz="1600" dirty="0" smtClean="0"/>
          </a:p>
          <a:p>
            <a:pPr algn="just"/>
            <a:r>
              <a:rPr lang="sk-SK" sz="1600" dirty="0" smtClean="0"/>
              <a:t>Súhrn vlastností – </a:t>
            </a:r>
            <a:r>
              <a:rPr lang="sk-SK" sz="1600" b="1" dirty="0" smtClean="0">
                <a:solidFill>
                  <a:schemeClr val="accent1"/>
                </a:solidFill>
              </a:rPr>
              <a:t>charakter</a:t>
            </a:r>
            <a:r>
              <a:rPr lang="sk-SK" sz="1600" dirty="0"/>
              <a:t> </a:t>
            </a:r>
            <a:r>
              <a:rPr lang="sk-SK" sz="1600" dirty="0" smtClean="0"/>
              <a:t>- individuálny </a:t>
            </a:r>
            <a:r>
              <a:rPr lang="sk-SK" sz="1600" dirty="0"/>
              <a:t>svojráz osobnosti, vypovedajúci o hodnotovom obsahu prežívania (Ondriášová, 2005) a prejavujúci sa v spoločenských vzťahoch - najmä vo vzťahu k iným ľuďom, k činnosti, k sebe samému a pod. </a:t>
            </a:r>
            <a:endParaRPr lang="sk-SK" sz="1600" dirty="0" smtClean="0"/>
          </a:p>
          <a:p>
            <a:pPr algn="just"/>
            <a:r>
              <a:rPr lang="sk-SK" sz="1600" dirty="0" smtClean="0"/>
              <a:t>Zostaviť </a:t>
            </a:r>
            <a:r>
              <a:rPr lang="sk-SK" sz="1600" dirty="0"/>
              <a:t>„rebríček“ spoločnosťou preferovaných vlastností, či kompetencií bolo snahou mnohých odborníkov nielen v oblasti pedagogiky. Napríklad </a:t>
            </a:r>
            <a:r>
              <a:rPr lang="sk-SK" sz="1600" dirty="0" err="1"/>
              <a:t>Davies</a:t>
            </a:r>
            <a:r>
              <a:rPr lang="sk-SK" sz="1600" dirty="0"/>
              <a:t> a </a:t>
            </a:r>
            <a:r>
              <a:rPr lang="sk-SK" sz="1600" dirty="0" err="1"/>
              <a:t>Longworth</a:t>
            </a:r>
            <a:r>
              <a:rPr lang="sk-SK" sz="1600" dirty="0"/>
              <a:t> (1996) zrealizovali prieskum požiadaviek na najdôležitejšie zručnosti potrebné pre 21. storočie v 500 svetových najúspešnejších organizáciách a poskytli zoznam v poradí významnosti: </a:t>
            </a:r>
            <a:r>
              <a:rPr lang="sk-SK" sz="1600" b="1" dirty="0"/>
              <a:t>tímová práca</a:t>
            </a:r>
            <a:r>
              <a:rPr lang="sk-SK" sz="1600" dirty="0"/>
              <a:t>, riešenie problémov, interpersonálne zručnosti, verbálna komunikácia, počúvanie, osobný rozvoj a rozvoj kariéry, tvorivé myslenie, vodcovstvo, stanovovanie cieľov a motivácia, písanie, organizačný rozvoj.</a:t>
            </a:r>
          </a:p>
          <a:p>
            <a:pPr algn="just"/>
            <a:r>
              <a:rPr lang="sk-SK" sz="1600" dirty="0"/>
              <a:t>S</a:t>
            </a:r>
            <a:r>
              <a:rPr lang="sk-SK" sz="1600" dirty="0" smtClean="0"/>
              <a:t>chopnosť</a:t>
            </a:r>
            <a:r>
              <a:rPr lang="sk-SK" sz="1600" dirty="0" smtClean="0">
                <a:solidFill>
                  <a:schemeClr val="accent1"/>
                </a:solidFill>
              </a:rPr>
              <a:t> </a:t>
            </a:r>
            <a:r>
              <a:rPr lang="sk-SK" sz="1600" b="1" dirty="0">
                <a:solidFill>
                  <a:schemeClr val="accent1"/>
                </a:solidFill>
              </a:rPr>
              <a:t>spolupracovať</a:t>
            </a:r>
            <a:r>
              <a:rPr lang="sk-SK" sz="1600" dirty="0">
                <a:solidFill>
                  <a:schemeClr val="accent1"/>
                </a:solidFill>
              </a:rPr>
              <a:t> </a:t>
            </a:r>
            <a:r>
              <a:rPr lang="sk-SK" sz="1600" dirty="0" smtClean="0"/>
              <a:t>považuje Jablonský (2005) za </a:t>
            </a:r>
            <a:r>
              <a:rPr lang="sk-SK" sz="1600" dirty="0"/>
              <a:t>nielen veľmi žiadúcu vlastnosť človeka, ale priam za </a:t>
            </a:r>
            <a:r>
              <a:rPr lang="sk-SK" sz="1600" b="1" dirty="0"/>
              <a:t>potrebu</a:t>
            </a:r>
            <a:r>
              <a:rPr lang="sk-SK" sz="1600" dirty="0"/>
              <a:t>. Zdôrazňuje, že na spoluprácu je možné žiakov pripraviť a to prostredníctvom praktickej činnosti. „Kým žiak nespozná najskôr na menších, potom väčších úlohách, ale vždy v reálnej životnej a spoločenskej situácií ktorú vyučovanie umožňuje, čo znamená zodpovednosť, povinnosť, včleňovanie, podriaďovanie, spolupráca, pomoc, úcta k presvedčeniu iného, tolerancia atď., dovtedy zostanú jeho vedomosti bezkrvné a odtrhnuté od života (Jablonský, 2005).“    </a:t>
            </a:r>
          </a:p>
        </p:txBody>
      </p:sp>
    </p:spTree>
    <p:extLst>
      <p:ext uri="{BB962C8B-B14F-4D97-AF65-F5344CB8AC3E}">
        <p14:creationId xmlns:p14="http://schemas.microsoft.com/office/powerpoint/2010/main" val="2665821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objekt pre obsah 2"/>
          <p:cNvSpPr>
            <a:spLocks noGrp="1"/>
          </p:cNvSpPr>
          <p:nvPr>
            <p:ph idx="1"/>
          </p:nvPr>
        </p:nvSpPr>
        <p:spPr/>
        <p:txBody>
          <a:bodyPr/>
          <a:lstStyle/>
          <a:p>
            <a:pPr algn="just"/>
            <a:r>
              <a:rPr lang="sk-SK" dirty="0"/>
              <a:t>Ak vychádzame z </a:t>
            </a:r>
            <a:r>
              <a:rPr lang="sk-SK" dirty="0" err="1"/>
              <a:t>Clooningerovho</a:t>
            </a:r>
            <a:r>
              <a:rPr lang="sk-SK" dirty="0"/>
              <a:t> modelu osobnosti človeka (In Hrubý, Ondrejka &amp; </a:t>
            </a:r>
            <a:r>
              <a:rPr lang="sk-SK" dirty="0" err="1"/>
              <a:t>Nosáľová</a:t>
            </a:r>
            <a:r>
              <a:rPr lang="sk-SK" dirty="0"/>
              <a:t>, 2007), ktorý dokázal, že osobnosť je výsledkom interakcií temperamentu a charakteru, pričom temperament je minimálne ovplyvnený faktormi prostredia, zatiaľ čo </a:t>
            </a:r>
            <a:r>
              <a:rPr lang="sk-SK" dirty="0">
                <a:solidFill>
                  <a:schemeClr val="accent1"/>
                </a:solidFill>
              </a:rPr>
              <a:t>charakter je podmienený najmä sociálnym učením</a:t>
            </a:r>
            <a:r>
              <a:rPr lang="sk-SK" dirty="0"/>
              <a:t>, možno konštatovať, že </a:t>
            </a:r>
            <a:r>
              <a:rPr lang="sk-SK" b="1" i="1" dirty="0"/>
              <a:t>vlastnosti charakteru sa formujú v spoločnosti a sú výsledkom vplyvu prostredia a výchovy</a:t>
            </a:r>
            <a:r>
              <a:rPr lang="sk-SK" dirty="0"/>
              <a:t>. </a:t>
            </a:r>
            <a:endParaRPr lang="sk-SK" dirty="0" smtClean="0"/>
          </a:p>
          <a:p>
            <a:pPr algn="just"/>
            <a:r>
              <a:rPr lang="sk-SK" dirty="0"/>
              <a:t>O</a:t>
            </a:r>
            <a:r>
              <a:rPr lang="sk-SK" dirty="0" smtClean="0"/>
              <a:t>vplyvňovanie </a:t>
            </a:r>
            <a:r>
              <a:rPr lang="sk-SK" dirty="0"/>
              <a:t>hodnôt, postojov a charakteru žiakov v školskom prostredí má za určitých podmienok šancu byť úspešné. </a:t>
            </a:r>
          </a:p>
          <a:p>
            <a:pPr algn="just"/>
            <a:endParaRPr lang="sk-SK" dirty="0"/>
          </a:p>
        </p:txBody>
      </p:sp>
    </p:spTree>
    <p:extLst>
      <p:ext uri="{BB962C8B-B14F-4D97-AF65-F5344CB8AC3E}">
        <p14:creationId xmlns:p14="http://schemas.microsoft.com/office/powerpoint/2010/main" val="4916686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Škola a výchova charakteru</a:t>
            </a:r>
            <a:br>
              <a:rPr lang="sk-SK" b="1" dirty="0"/>
            </a:br>
            <a:endParaRPr lang="sk-SK" dirty="0"/>
          </a:p>
        </p:txBody>
      </p:sp>
      <p:sp>
        <p:nvSpPr>
          <p:cNvPr id="3" name="Zástupný objekt pre obsah 2"/>
          <p:cNvSpPr>
            <a:spLocks noGrp="1"/>
          </p:cNvSpPr>
          <p:nvPr>
            <p:ph idx="1"/>
          </p:nvPr>
        </p:nvSpPr>
        <p:spPr>
          <a:xfrm>
            <a:off x="677334" y="1371601"/>
            <a:ext cx="8596668" cy="5486400"/>
          </a:xfrm>
        </p:spPr>
        <p:txBody>
          <a:bodyPr>
            <a:normAutofit/>
          </a:bodyPr>
          <a:lstStyle/>
          <a:p>
            <a:pPr algn="just"/>
            <a:r>
              <a:rPr lang="sk-SK" dirty="0" smtClean="0"/>
              <a:t>Jedným z cieľov výchovy a vzdelávania definovaných v IŠVP pre </a:t>
            </a:r>
            <a:r>
              <a:rPr lang="sk-SK" dirty="0"/>
              <a:t>primárne vzdelávanie </a:t>
            </a:r>
            <a:r>
              <a:rPr lang="sk-SK" dirty="0" smtClean="0"/>
              <a:t>(2015) je </a:t>
            </a:r>
            <a:r>
              <a:rPr lang="sk-SK" b="1" dirty="0" smtClean="0"/>
              <a:t>„rozvíjať </a:t>
            </a:r>
            <a:r>
              <a:rPr lang="sk-SK" b="1" dirty="0"/>
              <a:t>sociálne kompetencie a podporovať prosociálne správanie </a:t>
            </a:r>
            <a:r>
              <a:rPr lang="sk-SK" b="1" dirty="0" smtClean="0"/>
              <a:t>žiakov.“</a:t>
            </a:r>
          </a:p>
          <a:p>
            <a:pPr algn="just"/>
            <a:r>
              <a:rPr lang="sk-SK" dirty="0"/>
              <a:t>Výchova k hodnotám, rozvoj sociálnych kompetencií a prosociálneho správania sa v tomto dokumente najzreteľnejšie objavujú v rámci vzdelávacích oblastí a prierezových tém. </a:t>
            </a:r>
            <a:endParaRPr lang="sk-SK" dirty="0" smtClean="0"/>
          </a:p>
          <a:p>
            <a:pPr algn="just"/>
            <a:r>
              <a:rPr lang="sk-SK" dirty="0"/>
              <a:t>V zahraničí vypracoval </a:t>
            </a:r>
            <a:r>
              <a:rPr lang="sk-SK" dirty="0" err="1"/>
              <a:t>Lickona</a:t>
            </a:r>
            <a:r>
              <a:rPr lang="sk-SK" dirty="0"/>
              <a:t> program rozvoja dobrého charakteru v školách. Tvrdí, že základ medziľudských vzťahov v škole tvoria etické hodnoty - </a:t>
            </a:r>
            <a:r>
              <a:rPr lang="sk-SK" b="1" i="1" dirty="0"/>
              <a:t>starostlivosť, čestnosť, férovosť, zodpovednosť, spravodlivosť a úcta k sebe a k ostatným</a:t>
            </a:r>
            <a:r>
              <a:rPr lang="sk-SK" dirty="0"/>
              <a:t> (</a:t>
            </a:r>
            <a:r>
              <a:rPr lang="sk-SK" dirty="0" err="1"/>
              <a:t>Lickona</a:t>
            </a:r>
            <a:r>
              <a:rPr lang="sk-SK" dirty="0"/>
              <a:t>, 2007).</a:t>
            </a:r>
            <a:r>
              <a:rPr lang="sk-SK" b="1" i="1" dirty="0"/>
              <a:t> </a:t>
            </a:r>
            <a:r>
              <a:rPr lang="sk-SK" dirty="0"/>
              <a:t>Na to, aby uvedené hodnoty mohli žiaci v spoločnosti uplatniť, aby sa mohol formovať ich charakter, potrebujú veľa rozmanitých príležitostí a </a:t>
            </a:r>
            <a:r>
              <a:rPr lang="sk-SK" dirty="0">
                <a:solidFill>
                  <a:schemeClr val="accent1"/>
                </a:solidFill>
              </a:rPr>
              <a:t>každodenné interakcie a diskusie</a:t>
            </a:r>
            <a:r>
              <a:rPr lang="sk-SK" dirty="0"/>
              <a:t>. </a:t>
            </a:r>
            <a:endParaRPr lang="sk-SK" dirty="0" smtClean="0"/>
          </a:p>
          <a:p>
            <a:pPr algn="just"/>
            <a:r>
              <a:rPr lang="sk-SK" dirty="0" smtClean="0"/>
              <a:t>Prejavenie </a:t>
            </a:r>
            <a:r>
              <a:rPr lang="sk-SK" dirty="0"/>
              <a:t>charakteru prostredníctvom konkrétneho správania, teda morálna činnosť vychádza podľa </a:t>
            </a:r>
            <a:r>
              <a:rPr lang="sk-SK" dirty="0" err="1"/>
              <a:t>Lickona</a:t>
            </a:r>
            <a:r>
              <a:rPr lang="sk-SK" dirty="0"/>
              <a:t> (2007) z </a:t>
            </a:r>
            <a:r>
              <a:rPr lang="sk-SK" b="1" i="1" dirty="0"/>
              <a:t>kompetencií</a:t>
            </a:r>
            <a:r>
              <a:rPr lang="sk-SK" dirty="0"/>
              <a:t> (schopnosti ako počúvanie, komunikácia a spolupráca), </a:t>
            </a:r>
            <a:r>
              <a:rPr lang="sk-SK" b="1" i="1" dirty="0"/>
              <a:t>vôle</a:t>
            </a:r>
            <a:r>
              <a:rPr lang="sk-SK" dirty="0"/>
              <a:t> (ktorá mobilizuje náš úsudok a energiu), </a:t>
            </a:r>
            <a:r>
              <a:rPr lang="sk-SK" b="1" i="1" dirty="0"/>
              <a:t>morálneho zvyku </a:t>
            </a:r>
            <a:r>
              <a:rPr lang="sk-SK" dirty="0"/>
              <a:t>(spoľahlivá vnútorná dispozícia reagovať želateľným spôsobom</a:t>
            </a:r>
            <a:r>
              <a:rPr lang="sk-SK" dirty="0" smtClean="0"/>
              <a:t>). </a:t>
            </a:r>
          </a:p>
        </p:txBody>
      </p:sp>
    </p:spTree>
    <p:extLst>
      <p:ext uri="{BB962C8B-B14F-4D97-AF65-F5344CB8AC3E}">
        <p14:creationId xmlns:p14="http://schemas.microsoft.com/office/powerpoint/2010/main" val="33885129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objekt pre obsah 2"/>
          <p:cNvSpPr>
            <a:spLocks noGrp="1"/>
          </p:cNvSpPr>
          <p:nvPr>
            <p:ph idx="1"/>
          </p:nvPr>
        </p:nvSpPr>
        <p:spPr>
          <a:xfrm>
            <a:off x="677334" y="2160589"/>
            <a:ext cx="8596668" cy="4697411"/>
          </a:xfrm>
        </p:spPr>
        <p:txBody>
          <a:bodyPr>
            <a:normAutofit/>
          </a:bodyPr>
          <a:lstStyle/>
          <a:p>
            <a:r>
              <a:rPr lang="sk-SK" dirty="0" err="1"/>
              <a:t>Vacek</a:t>
            </a:r>
            <a:r>
              <a:rPr lang="sk-SK" dirty="0"/>
              <a:t> (2013) v rámci uvažovania o výchove k želateľným hodnotám v školskom prostredí uvádza, že k určitým hodnotám môžeme žiakov viesť:</a:t>
            </a:r>
          </a:p>
          <a:p>
            <a:pPr lvl="1"/>
            <a:r>
              <a:rPr lang="sk-SK" i="1" dirty="0">
                <a:solidFill>
                  <a:schemeClr val="accent1"/>
                </a:solidFill>
              </a:rPr>
              <a:t>P</a:t>
            </a:r>
            <a:r>
              <a:rPr lang="sk-SK" i="1" dirty="0" smtClean="0">
                <a:solidFill>
                  <a:schemeClr val="accent1"/>
                </a:solidFill>
              </a:rPr>
              <a:t>riamo</a:t>
            </a:r>
            <a:r>
              <a:rPr lang="sk-SK" i="1" dirty="0" smtClean="0"/>
              <a:t> </a:t>
            </a:r>
            <a:r>
              <a:rPr lang="sk-SK" i="1" dirty="0"/>
              <a:t>– </a:t>
            </a:r>
            <a:r>
              <a:rPr lang="sk-SK" dirty="0"/>
              <a:t>kedy predmetom vyučovania (učivom) sú hodnoty samotné, najčastejšie sloboda, čestnosť, súcit a pod.,</a:t>
            </a:r>
          </a:p>
          <a:p>
            <a:pPr lvl="1"/>
            <a:r>
              <a:rPr lang="sk-SK" i="1" dirty="0">
                <a:solidFill>
                  <a:schemeClr val="accent1"/>
                </a:solidFill>
              </a:rPr>
              <a:t>N</a:t>
            </a:r>
            <a:r>
              <a:rPr lang="sk-SK" i="1" dirty="0" smtClean="0">
                <a:solidFill>
                  <a:schemeClr val="accent1"/>
                </a:solidFill>
              </a:rPr>
              <a:t>epriamo</a:t>
            </a:r>
            <a:r>
              <a:rPr lang="sk-SK" dirty="0" smtClean="0"/>
              <a:t> </a:t>
            </a:r>
            <a:r>
              <a:rPr lang="sk-SK" dirty="0"/>
              <a:t>– bez toho, aby o konkrétnej hodnote padlo slovo, v podobe dobre organizovaného vyučovania v škole, bez ohľadu na obsah učiva. Ide pritom o hodnoty ako zodpovednosť, vytrvalosť, rešpekt, tolerancia a pod. </a:t>
            </a:r>
          </a:p>
          <a:p>
            <a:pPr algn="just"/>
            <a:r>
              <a:rPr lang="sk-SK" dirty="0"/>
              <a:t>Práve </a:t>
            </a:r>
            <a:r>
              <a:rPr lang="sk-SK" dirty="0" smtClean="0"/>
              <a:t>nepriamy </a:t>
            </a:r>
            <a:r>
              <a:rPr lang="sk-SK" dirty="0"/>
              <a:t>spôsob stimulácie pozitívnych hodnôt v žiakoch tvorí veľkú výzvu súčasných škôl v pozitívnom rozvoji želateľných kompetencií a charakteru. </a:t>
            </a:r>
            <a:endParaRPr lang="sk-SK" dirty="0" smtClean="0"/>
          </a:p>
          <a:p>
            <a:pPr algn="just"/>
            <a:r>
              <a:rPr lang="sk-SK" dirty="0" smtClean="0"/>
              <a:t>Príležitosť </a:t>
            </a:r>
            <a:r>
              <a:rPr lang="sk-SK" dirty="0"/>
              <a:t>na to, aby si žiaci uvedomili spolužitie s ostatnými, zaujali svoju vlastnú perspektívu a presadili si svoj (argumentačne podložený) názor, naučili sa preberať zodpovednosť za svoje úsilie, vyjadrovať podporu, porozumenie, dokázali spolupracovať s ostatnými pri plnení cieľa, poskytuje </a:t>
            </a:r>
            <a:r>
              <a:rPr lang="sk-SK" b="1" dirty="0">
                <a:solidFill>
                  <a:schemeClr val="tx1"/>
                </a:solidFill>
              </a:rPr>
              <a:t>konkrétna podoba vyučovania </a:t>
            </a:r>
            <a:r>
              <a:rPr lang="sk-SK" dirty="0"/>
              <a:t>– kooperatívne vyučovanie. </a:t>
            </a:r>
          </a:p>
          <a:p>
            <a:pPr marL="0" indent="0">
              <a:buNone/>
            </a:pPr>
            <a:endParaRPr lang="sk-SK" dirty="0"/>
          </a:p>
        </p:txBody>
      </p:sp>
    </p:spTree>
    <p:extLst>
      <p:ext uri="{BB962C8B-B14F-4D97-AF65-F5344CB8AC3E}">
        <p14:creationId xmlns:p14="http://schemas.microsoft.com/office/powerpoint/2010/main" val="663908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t>Teoretické východiská kooperatívneho učenia a vyučovania</a:t>
            </a:r>
            <a:br>
              <a:rPr lang="sk-SK" b="1" dirty="0"/>
            </a:br>
            <a:endParaRPr lang="sk-SK" dirty="0"/>
          </a:p>
        </p:txBody>
      </p:sp>
      <p:sp>
        <p:nvSpPr>
          <p:cNvPr id="3" name="Zástupný objekt pre obsah 2"/>
          <p:cNvSpPr>
            <a:spLocks noGrp="1"/>
          </p:cNvSpPr>
          <p:nvPr>
            <p:ph idx="1"/>
          </p:nvPr>
        </p:nvSpPr>
        <p:spPr>
          <a:xfrm>
            <a:off x="677334" y="1930401"/>
            <a:ext cx="8596668" cy="4927600"/>
          </a:xfrm>
        </p:spPr>
        <p:txBody>
          <a:bodyPr>
            <a:normAutofit/>
          </a:bodyPr>
          <a:lstStyle/>
          <a:p>
            <a:pPr marL="0" indent="0" algn="just">
              <a:buNone/>
            </a:pPr>
            <a:r>
              <a:rPr lang="sk-SK" b="1" dirty="0" smtClean="0">
                <a:solidFill>
                  <a:schemeClr val="accent1"/>
                </a:solidFill>
              </a:rPr>
              <a:t>PRVKY SPOLUPRÁCE – PRINCÍPY KOOPERATÍVNEHO UČENIA A VYUČOVANIA </a:t>
            </a:r>
            <a:r>
              <a:rPr lang="sk-SK" dirty="0" smtClean="0"/>
              <a:t>(Johnson </a:t>
            </a:r>
            <a:r>
              <a:rPr lang="sk-SK" dirty="0"/>
              <a:t>&amp; </a:t>
            </a:r>
            <a:r>
              <a:rPr lang="sk-SK" dirty="0" smtClean="0"/>
              <a:t>Johnson, 2009</a:t>
            </a:r>
            <a:r>
              <a:rPr lang="sk-SK" dirty="0" smtClean="0"/>
              <a:t>):</a:t>
            </a:r>
          </a:p>
          <a:p>
            <a:pPr algn="just"/>
            <a:r>
              <a:rPr lang="sk-SK" b="1" i="1" dirty="0">
                <a:solidFill>
                  <a:schemeClr val="accent1"/>
                </a:solidFill>
              </a:rPr>
              <a:t>Pozitívna vzájomná závislosť</a:t>
            </a:r>
            <a:r>
              <a:rPr lang="sk-SK" dirty="0">
                <a:solidFill>
                  <a:schemeClr val="accent1"/>
                </a:solidFill>
              </a:rPr>
              <a:t> </a:t>
            </a:r>
            <a:r>
              <a:rPr lang="sk-SK" dirty="0"/>
              <a:t>– </a:t>
            </a:r>
            <a:r>
              <a:rPr lang="sk-SK" dirty="0" smtClean="0"/>
              <a:t>členovia </a:t>
            </a:r>
            <a:r>
              <a:rPr lang="sk-SK" dirty="0"/>
              <a:t>skupiny vnímajú vzájomnú prepojenosť spôsobom, že jednotlivec nemôže uspieť, pokiaľ neuspejú všetci a naopak, ak zlyhá jeden, zlyhajú všetci. Žiaci si tak pomáhajú v úsilí o dosiahnutie cieľa. Závislosť je okrem úsilia o dosiahnutie spoločného cieľa a úloh podmienená a podporovaná aj vhodne zvolenými odmenami, rozdelením informačných zdrojov, ktoré je v skupine potrebné skompletizovať, alebo rozdelením rolí v skupine, ktoré sa navzájom dopĺňajú. </a:t>
            </a:r>
            <a:r>
              <a:rPr lang="sk-SK" dirty="0" err="1"/>
              <a:t>Štruktúrovanie</a:t>
            </a:r>
            <a:r>
              <a:rPr lang="sk-SK" dirty="0"/>
              <a:t> pozitívnej vzájomnej závislosti má tendenciu viesť k zvýšenej produktivite a k zlepšeniu výsledkov žiakov. </a:t>
            </a:r>
            <a:endParaRPr lang="sk-SK" dirty="0" smtClean="0"/>
          </a:p>
          <a:p>
            <a:pPr algn="just"/>
            <a:r>
              <a:rPr lang="sk-SK" b="1" i="1" dirty="0">
                <a:solidFill>
                  <a:schemeClr val="accent1"/>
                </a:solidFill>
              </a:rPr>
              <a:t>Individuálna zodpovednosť</a:t>
            </a:r>
            <a:r>
              <a:rPr lang="sk-SK" dirty="0">
                <a:solidFill>
                  <a:schemeClr val="accent1"/>
                </a:solidFill>
              </a:rPr>
              <a:t> </a:t>
            </a:r>
            <a:r>
              <a:rPr lang="sk-SK" dirty="0"/>
              <a:t>– (a) za dokončenie svojho podielu práce, (b) za uľahčenie práce ostatným členom skupiny. Zodpovednosť za skupinu existuje, keď sa hodnotí celková výkonnosť skupiny a výsledky sa vrátia späť všetkým členom skupiny na porovnanie so štandardom výkonnosti. </a:t>
            </a:r>
          </a:p>
          <a:p>
            <a:pPr marL="0" indent="0">
              <a:buNone/>
            </a:pPr>
            <a:endParaRPr lang="sk-SK" dirty="0"/>
          </a:p>
        </p:txBody>
      </p:sp>
    </p:spTree>
    <p:extLst>
      <p:ext uri="{BB962C8B-B14F-4D97-AF65-F5344CB8AC3E}">
        <p14:creationId xmlns:p14="http://schemas.microsoft.com/office/powerpoint/2010/main" val="34467501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p:cNvSpPr>
            <a:spLocks noGrp="1"/>
          </p:cNvSpPr>
          <p:nvPr>
            <p:ph idx="1"/>
          </p:nvPr>
        </p:nvSpPr>
        <p:spPr>
          <a:xfrm>
            <a:off x="677334" y="166255"/>
            <a:ext cx="8596668" cy="6421581"/>
          </a:xfrm>
        </p:spPr>
        <p:txBody>
          <a:bodyPr>
            <a:normAutofit/>
          </a:bodyPr>
          <a:lstStyle/>
          <a:p>
            <a:pPr lvl="0" algn="just"/>
            <a:r>
              <a:rPr lang="sk-SK" b="1" i="1" dirty="0">
                <a:solidFill>
                  <a:schemeClr val="accent1"/>
                </a:solidFill>
              </a:rPr>
              <a:t>Vzájomný kontakt a interakcia</a:t>
            </a:r>
            <a:r>
              <a:rPr lang="sk-SK" dirty="0">
                <a:solidFill>
                  <a:schemeClr val="accent1"/>
                </a:solidFill>
              </a:rPr>
              <a:t> </a:t>
            </a:r>
            <a:r>
              <a:rPr lang="sk-SK" dirty="0"/>
              <a:t>- </a:t>
            </a:r>
            <a:r>
              <a:rPr lang="sk-SK" dirty="0" smtClean="0"/>
              <a:t>jednotlivci sa navzájom </a:t>
            </a:r>
            <a:r>
              <a:rPr lang="sk-SK" dirty="0"/>
              <a:t>povzbudzujú a uľahčujú úsilie o dosiahnutie skupinových cieľov. Vyznačuje sa: dôverou; výmenou informácií a </a:t>
            </a:r>
            <a:r>
              <a:rPr lang="sk-SK" dirty="0" smtClean="0"/>
              <a:t>materiálov</a:t>
            </a:r>
            <a:r>
              <a:rPr lang="sk-SK" dirty="0"/>
              <a:t>;</a:t>
            </a:r>
            <a:r>
              <a:rPr lang="sk-SK" dirty="0" smtClean="0"/>
              <a:t> </a:t>
            </a:r>
            <a:r>
              <a:rPr lang="sk-SK" dirty="0"/>
              <a:t>poskytovaním účinnej a efektívnej pomoci a asistencie spolužiakom; motiváciou v úsilí o vzájomný prospech; obhájením úsilia vynaloženého na dosiahnutie spoločných cieľov; vzájomným ovplyvňovaním snáh o dosiahnutie skupinových cieľov; vzájomným spochybňovaním úvah a záverov s cieľom podporiť kvalitnejšie rozhodovanie a väčšiu tvorivosť; zohľadnením perspektívy ostatných pri prehodnotení svojich vlastných uhlov </a:t>
            </a:r>
            <a:r>
              <a:rPr lang="sk-SK" dirty="0" smtClean="0"/>
              <a:t>pohľadu. </a:t>
            </a:r>
            <a:endParaRPr lang="sk-SK" dirty="0"/>
          </a:p>
          <a:p>
            <a:pPr lvl="0" algn="just"/>
            <a:r>
              <a:rPr lang="sk-SK" b="1" i="1" dirty="0">
                <a:solidFill>
                  <a:schemeClr val="accent1"/>
                </a:solidFill>
              </a:rPr>
              <a:t>Využitie sociálnych zručností</a:t>
            </a:r>
            <a:r>
              <a:rPr lang="sk-SK" dirty="0">
                <a:solidFill>
                  <a:schemeClr val="accent1"/>
                </a:solidFill>
              </a:rPr>
              <a:t> </a:t>
            </a:r>
            <a:r>
              <a:rPr lang="sk-SK" dirty="0"/>
              <a:t>– efektívna spolupráca je založená na kompetenciách spolupracovať v tíme a tiež na práci na úlohách. Žiakov je preto nevyhnutné naučiť interpersonálnym a skupinovým spôsobilostiam potrebným na kvalitnú </a:t>
            </a:r>
            <a:r>
              <a:rPr lang="sk-SK" dirty="0" smtClean="0"/>
              <a:t>spoluprácu. Kvalita </a:t>
            </a:r>
            <a:r>
              <a:rPr lang="sk-SK" dirty="0"/>
              <a:t>sociálnych zručností žiakov determinuje efektivitu skupinovej práce, preto ich považujeme nielen za prostriedok kooperatívneho učenia, ale aj za jeho čiastkový cieľ.</a:t>
            </a:r>
          </a:p>
          <a:p>
            <a:pPr algn="just"/>
            <a:r>
              <a:rPr lang="sk-SK" b="1" i="1" dirty="0">
                <a:solidFill>
                  <a:schemeClr val="accent1"/>
                </a:solidFill>
              </a:rPr>
              <a:t>Reflexia skupinovej činnosti</a:t>
            </a:r>
            <a:r>
              <a:rPr lang="sk-SK" dirty="0">
                <a:solidFill>
                  <a:schemeClr val="accent1"/>
                </a:solidFill>
              </a:rPr>
              <a:t> </a:t>
            </a:r>
            <a:r>
              <a:rPr lang="sk-SK" dirty="0"/>
              <a:t>– spočíva (a) v zamyslení sa členov tímu, ktoré činnosti boli pre skupinu prospešné a neužitočné a (b) v rozhodnutí o tom, v ktorých činnostiach sa má pokračovať a ktoré je potrebné </a:t>
            </a:r>
            <a:r>
              <a:rPr lang="sk-SK" dirty="0" smtClean="0"/>
              <a:t>zmeniť. </a:t>
            </a:r>
            <a:r>
              <a:rPr lang="sk-SK" dirty="0"/>
              <a:t>H</a:t>
            </a:r>
            <a:r>
              <a:rPr lang="sk-SK" dirty="0" smtClean="0"/>
              <a:t>odnotenie </a:t>
            </a:r>
            <a:r>
              <a:rPr lang="sk-SK" dirty="0"/>
              <a:t>môže mať tendenciu zvyšovať úsilie členov v dosiahnutí skupinových cieľov, zlepšovať pocit príslušnosti ku skupine a zvyšovať </a:t>
            </a:r>
            <a:r>
              <a:rPr lang="sk-SK" dirty="0" smtClean="0"/>
              <a:t>sebaúctu.</a:t>
            </a:r>
            <a:endParaRPr lang="sk-SK" dirty="0"/>
          </a:p>
        </p:txBody>
      </p:sp>
    </p:spTree>
    <p:extLst>
      <p:ext uri="{BB962C8B-B14F-4D97-AF65-F5344CB8AC3E}">
        <p14:creationId xmlns:p14="http://schemas.microsoft.com/office/powerpoint/2010/main" val="806439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p:cNvSpPr>
            <a:spLocks noGrp="1"/>
          </p:cNvSpPr>
          <p:nvPr>
            <p:ph idx="1"/>
          </p:nvPr>
        </p:nvSpPr>
        <p:spPr>
          <a:xfrm>
            <a:off x="677334" y="166255"/>
            <a:ext cx="8596668" cy="6504709"/>
          </a:xfrm>
        </p:spPr>
        <p:txBody>
          <a:bodyPr>
            <a:normAutofit lnSpcReduction="10000"/>
          </a:bodyPr>
          <a:lstStyle/>
          <a:p>
            <a:pPr algn="just"/>
            <a:r>
              <a:rPr lang="sk-SK" sz="2400" dirty="0" smtClean="0"/>
              <a:t>V</a:t>
            </a:r>
            <a:r>
              <a:rPr lang="sk-SK" sz="2400" dirty="0"/>
              <a:t> skupinách majú žiaci príležitosť koordinovať svoju činnosť s ostatnými, diskutovať o nezhodách, čím nadobúdajú príležitosť rozvinúť porozumenie perspektíve druhého človeka, zodpovednosť za seba a úsilie </a:t>
            </a:r>
            <a:r>
              <a:rPr lang="sk-SK" sz="2400" dirty="0" smtClean="0"/>
              <a:t>ostatných... </a:t>
            </a:r>
          </a:p>
          <a:p>
            <a:pPr algn="just"/>
            <a:endParaRPr lang="sk-SK" sz="2400" dirty="0" smtClean="0"/>
          </a:p>
          <a:p>
            <a:pPr algn="just"/>
            <a:r>
              <a:rPr lang="sk-SK" sz="2400" dirty="0" smtClean="0"/>
              <a:t>Schopnosť </a:t>
            </a:r>
            <a:r>
              <a:rPr lang="sk-SK" sz="2400" b="1" dirty="0" err="1">
                <a:solidFill>
                  <a:schemeClr val="tx1"/>
                </a:solidFill>
              </a:rPr>
              <a:t>decentrácie</a:t>
            </a:r>
            <a:r>
              <a:rPr lang="sk-SK" sz="2400" b="1" dirty="0">
                <a:solidFill>
                  <a:schemeClr val="tx1"/>
                </a:solidFill>
              </a:rPr>
              <a:t> a participácia </a:t>
            </a:r>
            <a:r>
              <a:rPr lang="sk-SK" sz="2400" dirty="0"/>
              <a:t>na skupinových rozhodnutiach sa považuje za rozhodujúce aspekty v </a:t>
            </a:r>
            <a:r>
              <a:rPr lang="sk-SK" sz="2400" dirty="0" err="1"/>
              <a:t>sociomorálnom</a:t>
            </a:r>
            <a:r>
              <a:rPr lang="sk-SK" sz="2400" dirty="0"/>
              <a:t> rozvoji žiakov (</a:t>
            </a:r>
            <a:r>
              <a:rPr lang="sk-SK" sz="2400" dirty="0" err="1"/>
              <a:t>Battistich</a:t>
            </a:r>
            <a:r>
              <a:rPr lang="sk-SK" sz="2400" dirty="0"/>
              <a:t> et al., 1991). </a:t>
            </a:r>
            <a:endParaRPr lang="sk-SK" sz="2400" dirty="0" smtClean="0"/>
          </a:p>
          <a:p>
            <a:pPr algn="just"/>
            <a:endParaRPr lang="sk-SK" sz="2400" dirty="0"/>
          </a:p>
          <a:p>
            <a:pPr algn="just"/>
            <a:r>
              <a:rPr lang="sk-SK" sz="2400" dirty="0" smtClean="0"/>
              <a:t>Kooperatívne </a:t>
            </a:r>
            <a:r>
              <a:rPr lang="sk-SK" sz="2400" dirty="0"/>
              <a:t>rovesnícke interakcie </a:t>
            </a:r>
            <a:r>
              <a:rPr lang="sk-SK" sz="2400" dirty="0" smtClean="0"/>
              <a:t>považujeme za </a:t>
            </a:r>
            <a:r>
              <a:rPr lang="sk-SK" sz="2400" dirty="0"/>
              <a:t>základné mechanizmy v sociálnom a morálnom rozvoji </a:t>
            </a:r>
            <a:r>
              <a:rPr lang="sk-SK" sz="2400" dirty="0" smtClean="0"/>
              <a:t>žiakov.</a:t>
            </a:r>
          </a:p>
          <a:p>
            <a:pPr algn="just"/>
            <a:endParaRPr lang="sk-SK" sz="2400" dirty="0" smtClean="0"/>
          </a:p>
          <a:p>
            <a:pPr algn="just"/>
            <a:r>
              <a:rPr lang="sk-SK" sz="2400" dirty="0" smtClean="0"/>
              <a:t>Potenciál kooperatívnych metód sa prejavuje najmä v implicitnom rozvoji sociálnych zručností, ktoré sú do týchto metód zakomponované. </a:t>
            </a:r>
            <a:endParaRPr lang="sk-SK" sz="2400" dirty="0"/>
          </a:p>
        </p:txBody>
      </p:sp>
    </p:spTree>
    <p:extLst>
      <p:ext uri="{BB962C8B-B14F-4D97-AF65-F5344CB8AC3E}">
        <p14:creationId xmlns:p14="http://schemas.microsoft.com/office/powerpoint/2010/main" val="15643531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t>Aktivity podporujúce spoluprácu v predmete prírodoveda</a:t>
            </a:r>
            <a:br>
              <a:rPr lang="sk-SK" b="1" dirty="0"/>
            </a:br>
            <a:endParaRPr lang="sk-SK" dirty="0"/>
          </a:p>
        </p:txBody>
      </p:sp>
      <p:sp>
        <p:nvSpPr>
          <p:cNvPr id="3" name="Zástupný objekt pre obsah 2"/>
          <p:cNvSpPr>
            <a:spLocks noGrp="1"/>
          </p:cNvSpPr>
          <p:nvPr>
            <p:ph idx="1"/>
          </p:nvPr>
        </p:nvSpPr>
        <p:spPr>
          <a:xfrm>
            <a:off x="677334" y="1683327"/>
            <a:ext cx="8596668" cy="4987637"/>
          </a:xfrm>
        </p:spPr>
        <p:txBody>
          <a:bodyPr>
            <a:normAutofit fontScale="85000" lnSpcReduction="10000"/>
          </a:bodyPr>
          <a:lstStyle/>
          <a:p>
            <a:pPr marL="0" indent="0" algn="ctr">
              <a:buNone/>
            </a:pPr>
            <a:r>
              <a:rPr lang="sk-SK" b="1" i="1" dirty="0">
                <a:solidFill>
                  <a:schemeClr val="accent1"/>
                </a:solidFill>
              </a:rPr>
              <a:t>Aktivita č. 1: </a:t>
            </a:r>
            <a:r>
              <a:rPr lang="sk-SK" b="1" i="1" dirty="0">
                <a:solidFill>
                  <a:schemeClr val="tx1"/>
                </a:solidFill>
              </a:rPr>
              <a:t>Zápisník detektívov o vesmíre </a:t>
            </a:r>
            <a:r>
              <a:rPr lang="sk-SK" b="1" i="1" dirty="0"/>
              <a:t>(pôvodná</a:t>
            </a:r>
            <a:r>
              <a:rPr lang="sk-SK" b="1" i="1" dirty="0" smtClean="0"/>
              <a:t>)</a:t>
            </a:r>
          </a:p>
          <a:p>
            <a:pPr marL="0" indent="0" algn="just">
              <a:buNone/>
            </a:pPr>
            <a:endParaRPr lang="sk-SK" b="1" dirty="0"/>
          </a:p>
          <a:p>
            <a:pPr algn="just">
              <a:lnSpc>
                <a:spcPct val="110000"/>
              </a:lnSpc>
            </a:pPr>
            <a:r>
              <a:rPr lang="sk-SK" b="1" i="1" dirty="0"/>
              <a:t>Cieľ, zameranie: </a:t>
            </a:r>
            <a:r>
              <a:rPr lang="sk-SK" dirty="0"/>
              <a:t>Zopakovať si poznatky z témy Vesmír a slovne ich reprodukovať.</a:t>
            </a:r>
            <a:r>
              <a:rPr lang="sk-SK" b="1" i="1" dirty="0"/>
              <a:t> </a:t>
            </a:r>
            <a:r>
              <a:rPr lang="sk-SK" dirty="0"/>
              <a:t>Vedieť sa orientovať podľa prideleného čísla a správne reagovať podľa vopred dohodnutého pravidla.</a:t>
            </a:r>
            <a:r>
              <a:rPr lang="sk-SK" b="1" i="1" dirty="0"/>
              <a:t> </a:t>
            </a:r>
            <a:r>
              <a:rPr lang="sk-SK" dirty="0"/>
              <a:t>Akceptovať názory druhých, vedieť vyjadriť svoj názor a obhájiť ho argumentáciou.</a:t>
            </a:r>
          </a:p>
          <a:p>
            <a:pPr algn="just">
              <a:lnSpc>
                <a:spcPct val="110000"/>
              </a:lnSpc>
            </a:pPr>
            <a:r>
              <a:rPr lang="sk-SK" b="1" i="1" dirty="0"/>
              <a:t>Účastníci: </a:t>
            </a:r>
            <a:r>
              <a:rPr lang="sk-SK" dirty="0"/>
              <a:t>I. stupeň ZŠ, ročník IV.</a:t>
            </a:r>
          </a:p>
          <a:p>
            <a:pPr algn="just">
              <a:lnSpc>
                <a:spcPct val="110000"/>
              </a:lnSpc>
            </a:pPr>
            <a:r>
              <a:rPr lang="sk-SK" b="1" i="1" dirty="0"/>
              <a:t>Vzdelávací štandard: </a:t>
            </a:r>
            <a:r>
              <a:rPr lang="sk-SK" dirty="0"/>
              <a:t>Neživá príroda a skúmanie prírodných javov</a:t>
            </a:r>
          </a:p>
          <a:p>
            <a:pPr algn="just">
              <a:lnSpc>
                <a:spcPct val="110000"/>
              </a:lnSpc>
            </a:pPr>
            <a:r>
              <a:rPr lang="sk-SK" b="1" i="1" dirty="0"/>
              <a:t>Téma</a:t>
            </a:r>
            <a:r>
              <a:rPr lang="sk-SK" b="1" dirty="0"/>
              <a:t>: </a:t>
            </a:r>
            <a:r>
              <a:rPr lang="sk-SK" dirty="0"/>
              <a:t>Vesmír</a:t>
            </a:r>
          </a:p>
          <a:p>
            <a:pPr algn="just">
              <a:lnSpc>
                <a:spcPct val="110000"/>
              </a:lnSpc>
            </a:pPr>
            <a:r>
              <a:rPr lang="sk-SK" b="1" i="1" dirty="0"/>
              <a:t>Pomôcky:</a:t>
            </a:r>
            <a:r>
              <a:rPr lang="sk-SK" dirty="0"/>
              <a:t> Žiadne</a:t>
            </a:r>
          </a:p>
          <a:p>
            <a:pPr algn="just">
              <a:lnSpc>
                <a:spcPct val="110000"/>
              </a:lnSpc>
            </a:pPr>
            <a:r>
              <a:rPr lang="sk-SK" b="1" i="1" dirty="0"/>
              <a:t>Metóda kooperatívneho učenia: </a:t>
            </a:r>
            <a:r>
              <a:rPr lang="sk-SK" dirty="0" err="1"/>
              <a:t>Numbered</a:t>
            </a:r>
            <a:r>
              <a:rPr lang="sk-SK" dirty="0"/>
              <a:t> </a:t>
            </a:r>
            <a:r>
              <a:rPr lang="sk-SK" dirty="0" err="1"/>
              <a:t>Heads</a:t>
            </a:r>
            <a:r>
              <a:rPr lang="sk-SK" dirty="0"/>
              <a:t> </a:t>
            </a:r>
            <a:r>
              <a:rPr lang="sk-SK" dirty="0" err="1"/>
              <a:t>Together</a:t>
            </a:r>
            <a:r>
              <a:rPr lang="sk-SK" dirty="0"/>
              <a:t> - číslované hlavy pracujú spolu</a:t>
            </a:r>
          </a:p>
          <a:p>
            <a:pPr algn="just">
              <a:lnSpc>
                <a:spcPct val="110000"/>
              </a:lnSpc>
            </a:pPr>
            <a:r>
              <a:rPr lang="sk-SK" b="1" i="1" dirty="0"/>
              <a:t>Inštrukcia:</a:t>
            </a:r>
            <a:r>
              <a:rPr lang="sk-SK" dirty="0"/>
              <a:t> Žiaci sú rozdelení do 4-5 členných skupín. Jednotlivcom v skupine sú pridelené čísla (podľa počtu žiakov v skupine). Učiteľ zadá otázku, žiaci spoločne v skupine na ňu hľadajú odpoveď, diskutujú a uistia sa, že ju všetci poznajú. Potom učiteľ vyvoláva niektoré číslo, žiak odpovedá, alebo odpovedajú všetci žiaci, ktoré dané číslo v jednotlivých skupinách majú pridelené. Odpovedajú tak, že sa buď zhodnú na spoločnej odpovedi, alebo sa navzájom dopĺňajú. Pravidlo určí vopred učiteľ. Za správne odpovede môžu byť skupinám pridelené body.</a:t>
            </a:r>
          </a:p>
          <a:p>
            <a:endParaRPr lang="sk-SK" dirty="0"/>
          </a:p>
        </p:txBody>
      </p:sp>
    </p:spTree>
    <p:extLst>
      <p:ext uri="{BB962C8B-B14F-4D97-AF65-F5344CB8AC3E}">
        <p14:creationId xmlns:p14="http://schemas.microsoft.com/office/powerpoint/2010/main" val="209796825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zet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154</TotalTime>
  <Words>392</Words>
  <Application>Microsoft Office PowerPoint</Application>
  <PresentationFormat>Širokouhlá</PresentationFormat>
  <Paragraphs>110</Paragraphs>
  <Slides>18</Slides>
  <Notes>0</Notes>
  <HiddenSlides>0</HiddenSlides>
  <MMClips>0</MMClips>
  <ScaleCrop>false</ScaleCrop>
  <HeadingPairs>
    <vt:vector size="6" baseType="variant">
      <vt:variant>
        <vt:lpstr>Použité písma</vt:lpstr>
      </vt:variant>
      <vt:variant>
        <vt:i4>3</vt:i4>
      </vt:variant>
      <vt:variant>
        <vt:lpstr>Motív</vt:lpstr>
      </vt:variant>
      <vt:variant>
        <vt:i4>1</vt:i4>
      </vt:variant>
      <vt:variant>
        <vt:lpstr>Nadpisy snímok</vt:lpstr>
      </vt:variant>
      <vt:variant>
        <vt:i4>18</vt:i4>
      </vt:variant>
    </vt:vector>
  </HeadingPairs>
  <TitlesOfParts>
    <vt:vector size="22" baseType="lpstr">
      <vt:lpstr>Arial</vt:lpstr>
      <vt:lpstr>Trebuchet MS</vt:lpstr>
      <vt:lpstr>Wingdings 3</vt:lpstr>
      <vt:lpstr>Fazeta</vt:lpstr>
      <vt:lpstr>Rozvíjanie charakteru dieťaťa primárneho vzdelávania prostredníctvom kooperácie v konkrétnej oblasti kurikula</vt:lpstr>
      <vt:lpstr>Úvod</vt:lpstr>
      <vt:lpstr>Prezentácia programu PowerPoint</vt:lpstr>
      <vt:lpstr>Škola a výchova charakteru </vt:lpstr>
      <vt:lpstr>Prezentácia programu PowerPoint</vt:lpstr>
      <vt:lpstr>Teoretické východiská kooperatívneho učenia a vyučovania </vt:lpstr>
      <vt:lpstr>Prezentácia programu PowerPoint</vt:lpstr>
      <vt:lpstr>Prezentácia programu PowerPoint</vt:lpstr>
      <vt:lpstr>Aktivity podporujúce spoluprácu v predmete prírodoveda </vt:lpstr>
      <vt:lpstr>Prezentácia programu PowerPoint</vt:lpstr>
      <vt:lpstr>Prezentácia programu PowerPoint</vt:lpstr>
      <vt:lpstr>Prezentácia programu PowerPoint</vt:lpstr>
      <vt:lpstr>Prezentácia programu PowerPoint</vt:lpstr>
      <vt:lpstr>Prezentácia programu PowerPoint</vt:lpstr>
      <vt:lpstr>záver </vt:lpstr>
      <vt:lpstr>Zdroje </vt:lpstr>
      <vt:lpstr>Prezentácia programu PowerPoint</vt:lpstr>
      <vt:lpstr>Prezentácia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Rozvíjanie charakteru dieťaťa primárneho vzdelávania prostredníctvom kooperácie v konkrétnej oblasti kurikula</dc:title>
  <dc:creator>Zdenka Zastková</dc:creator>
  <cp:lastModifiedBy>Zdenka Zastková</cp:lastModifiedBy>
  <cp:revision>18</cp:revision>
  <dcterms:created xsi:type="dcterms:W3CDTF">2020-10-12T07:21:06Z</dcterms:created>
  <dcterms:modified xsi:type="dcterms:W3CDTF">2020-10-15T08:06:23Z</dcterms:modified>
</cp:coreProperties>
</file>