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69" r:id="rId4"/>
    <p:sldId id="257" r:id="rId5"/>
    <p:sldId id="278" r:id="rId6"/>
    <p:sldId id="258" r:id="rId7"/>
    <p:sldId id="279" r:id="rId8"/>
    <p:sldId id="280" r:id="rId9"/>
    <p:sldId id="281" r:id="rId10"/>
    <p:sldId id="259" r:id="rId11"/>
    <p:sldId id="282" r:id="rId12"/>
    <p:sldId id="283" r:id="rId13"/>
    <p:sldId id="260" r:id="rId14"/>
    <p:sldId id="261" r:id="rId15"/>
    <p:sldId id="274" r:id="rId16"/>
    <p:sldId id="275" r:id="rId17"/>
    <p:sldId id="285" r:id="rId18"/>
    <p:sldId id="263" r:id="rId19"/>
    <p:sldId id="264" r:id="rId20"/>
    <p:sldId id="265" r:id="rId21"/>
    <p:sldId id="266" r:id="rId22"/>
    <p:sldId id="267" r:id="rId23"/>
    <p:sldId id="276" r:id="rId24"/>
    <p:sldId id="268" r:id="rId25"/>
    <p:sldId id="270" r:id="rId26"/>
    <p:sldId id="277" r:id="rId27"/>
    <p:sldId id="286" r:id="rId28"/>
    <p:sldId id="271" r:id="rId29"/>
    <p:sldId id="273" r:id="rId3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Zaoblený obdélník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bdélník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57DB2-48B4-459D-BFE5-68DC08ADCCA6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12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D36031C-D1D1-47D5-824A-5A6F75EA93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BA8B5-755C-4739-9C83-27E9B0408405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51431-3546-4864-ADF3-FFD994475C1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1BDF-BB91-41ED-B8AA-A6EA38C5A598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F394B-004B-41AC-9AAE-39B3118F8C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736A9-99B8-497F-86A7-31C99FF0F6AD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9910B-2BA0-4DD2-BAAB-203519F8C5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Zaoblený obdélní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bdélník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5F63C-504D-443D-8535-8175C1650249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10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1F7B0-E759-44CA-89F0-915D0DC3071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57F34-E922-4E33-BA99-5DC21859F865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E13F5-2913-488C-AAA7-0D593E1CA7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38EA7-F92D-4020-9BA4-C75BE2191234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E5329-403A-466E-A97C-751D526310D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B7435-0A7F-4A2A-8074-4D64FB32A484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169A1-A08E-4547-95A8-06C80CC5B7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BF8BB-70E6-45BE-B993-E00CEF87DCB4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F4642-EB03-4FF0-81BE-4C994EECE6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Zaoblený obdélník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8460F-2ED0-4D39-86A9-66502A2A814A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8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6A53C-DB28-4253-9985-D96C6CEF0B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8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4F8DA-52D2-481A-B909-9070D4CD17DF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66AAA-7065-49EA-8926-8A76A71FA4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Zaoblený obdélník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Zástupný symbol pro nadpis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  <a:endParaRPr lang="en-US" smtClean="0"/>
          </a:p>
        </p:txBody>
      </p:sp>
      <p:sp>
        <p:nvSpPr>
          <p:cNvPr id="1029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5B4973-6167-4E35-B178-D16582B00CE9}" type="datetimeFigureOut">
              <a:rPr lang="cs-CZ"/>
              <a:pPr>
                <a:defRPr/>
              </a:pPr>
              <a:t>22. 9. 2015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470FD123-6C06-44C8-A98D-D1D09D12E5E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ransition>
    <p:wipe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ovéPole 3"/>
          <p:cNvSpPr txBox="1">
            <a:spLocks noChangeArrowheads="1"/>
          </p:cNvSpPr>
          <p:nvPr/>
        </p:nvSpPr>
        <p:spPr bwMode="auto">
          <a:xfrm>
            <a:off x="1331913" y="1844675"/>
            <a:ext cx="7104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6000">
                <a:latin typeface="Perpetua" pitchFamily="18" charset="0"/>
              </a:rPr>
              <a:t>Geometrie s didaktikou I</a:t>
            </a:r>
          </a:p>
        </p:txBody>
      </p:sp>
      <p:sp>
        <p:nvSpPr>
          <p:cNvPr id="13314" name="TextovéPole 4"/>
          <p:cNvSpPr txBox="1">
            <a:spLocks noChangeArrowheads="1"/>
          </p:cNvSpPr>
          <p:nvPr/>
        </p:nvSpPr>
        <p:spPr bwMode="auto">
          <a:xfrm>
            <a:off x="3132138" y="476250"/>
            <a:ext cx="3672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3600" dirty="0">
                <a:latin typeface="Times New Roman" pitchFamily="18" charset="0"/>
                <a:cs typeface="Times New Roman" pitchFamily="18" charset="0"/>
              </a:rPr>
              <a:t>Přednáška číslo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IV</a:t>
            </a:r>
            <a:endParaRPr lang="cs-CZ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TextovéPole 5"/>
          <p:cNvSpPr txBox="1">
            <a:spLocks noChangeArrowheads="1"/>
          </p:cNvSpPr>
          <p:nvPr/>
        </p:nvSpPr>
        <p:spPr bwMode="auto">
          <a:xfrm>
            <a:off x="1403350" y="3573463"/>
            <a:ext cx="67246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cs-CZ" sz="3600" dirty="0">
                <a:latin typeface="Times New Roman" pitchFamily="18" charset="0"/>
                <a:cs typeface="Times New Roman" pitchFamily="18" charset="0"/>
              </a:rPr>
              <a:t>Klasifikace vzájemné polohy dvou </a:t>
            </a:r>
          </a:p>
          <a:p>
            <a:pPr algn="ctr"/>
            <a:r>
              <a:rPr lang="cs-CZ" sz="3600" dirty="0">
                <a:latin typeface="Times New Roman" pitchFamily="18" charset="0"/>
                <a:cs typeface="Times New Roman" pitchFamily="18" charset="0"/>
              </a:rPr>
              <a:t>geometrických útvarů podle jejich </a:t>
            </a:r>
          </a:p>
          <a:p>
            <a:pPr algn="ctr"/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průniku</a:t>
            </a:r>
            <a:endParaRPr lang="cs-CZ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TextovéPole 6"/>
          <p:cNvSpPr txBox="1">
            <a:spLocks noChangeArrowheads="1"/>
          </p:cNvSpPr>
          <p:nvPr/>
        </p:nvSpPr>
        <p:spPr bwMode="auto">
          <a:xfrm>
            <a:off x="323850" y="6165850"/>
            <a:ext cx="17033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>
                <a:latin typeface="Perpetua" pitchFamily="18" charset="0"/>
              </a:rPr>
              <a:t>KMA a ICT</a:t>
            </a:r>
          </a:p>
        </p:txBody>
      </p:sp>
      <p:pic>
        <p:nvPicPr>
          <p:cNvPr id="13317" name="Picture 2" descr="http://t2.gstatic.com/images?q=tbn:ANd9GcSPhd4BY7QlBoPezU5ZjFNm0XMvuf30nUOyOHzuBhWeQaaG-APX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5661025"/>
            <a:ext cx="3059113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Školská geometrie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(vzájemná poloha dvou rovin)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7411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7412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6" name="TextovéPole 5"/>
          <p:cNvSpPr txBox="1">
            <a:spLocks noChangeArrowheads="1"/>
          </p:cNvSpPr>
          <p:nvPr/>
        </p:nvSpPr>
        <p:spPr bwMode="auto">
          <a:xfrm>
            <a:off x="468313" y="2492375"/>
            <a:ext cx="5054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>
                <a:latin typeface="Times New Roman" pitchFamily="18" charset="0"/>
                <a:cs typeface="Times New Roman" pitchFamily="18" charset="0"/>
              </a:rPr>
              <a:t> Roviny jsou rovnoběžné totožné (leží v sobě).</a:t>
            </a:r>
          </a:p>
        </p:txBody>
      </p:sp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468313" y="3068638"/>
            <a:ext cx="3540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>
                <a:latin typeface="Times New Roman" pitchFamily="18" charset="0"/>
                <a:cs typeface="Times New Roman" pitchFamily="18" charset="0"/>
              </a:rPr>
              <a:t> Roviny jsou rovnoběžné různé.</a:t>
            </a:r>
          </a:p>
        </p:txBody>
      </p:sp>
      <p:sp>
        <p:nvSpPr>
          <p:cNvPr id="8" name="TextovéPole 7"/>
          <p:cNvSpPr txBox="1">
            <a:spLocks noChangeArrowheads="1"/>
          </p:cNvSpPr>
          <p:nvPr/>
        </p:nvSpPr>
        <p:spPr bwMode="auto">
          <a:xfrm>
            <a:off x="468313" y="3644900"/>
            <a:ext cx="77492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Roviny jsou různoběžné (mají společnou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přímku;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speciálním případem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 různoběžnosti pak je kolmost dvou rovin).</a:t>
            </a:r>
          </a:p>
        </p:txBody>
      </p:sp>
      <p:sp>
        <p:nvSpPr>
          <p:cNvPr id="9" name="Zaoblený obdélník 8"/>
          <p:cNvSpPr/>
          <p:nvPr/>
        </p:nvSpPr>
        <p:spPr>
          <a:xfrm>
            <a:off x="1403350" y="5157788"/>
            <a:ext cx="6408738" cy="7921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co vzájemné polohy konečných, ohraničených útvarů?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Klasifikace vzájemné polohy podle průniku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8435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8436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76872"/>
            <a:ext cx="2520279" cy="247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ovéPole 8"/>
          <p:cNvSpPr txBox="1"/>
          <p:nvPr/>
        </p:nvSpPr>
        <p:spPr>
          <a:xfrm>
            <a:off x="683568" y="4941168"/>
            <a:ext cx="270298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Rovnoběžné totožné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83568" y="5661248"/>
            <a:ext cx="1978427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Značíme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≡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ρ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204864"/>
            <a:ext cx="249558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ovéPole 11"/>
          <p:cNvSpPr txBox="1"/>
          <p:nvPr/>
        </p:nvSpPr>
        <p:spPr>
          <a:xfrm>
            <a:off x="5148064" y="4941168"/>
            <a:ext cx="248177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Rovnoběžné různé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Klasifikace vzájemné polohy podle průniku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8435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8436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2736304" cy="258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ovéPole 12"/>
          <p:cNvSpPr txBox="1"/>
          <p:nvPr/>
        </p:nvSpPr>
        <p:spPr>
          <a:xfrm>
            <a:off x="683568" y="4941168"/>
            <a:ext cx="1704313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Různoběžné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369662" y="2636912"/>
            <a:ext cx="57743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Poznámka:</a:t>
            </a:r>
          </a:p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pokud mají dvě různé roviny společný bod, </a:t>
            </a:r>
          </a:p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pak mají společnou celou přímku, která tímto</a:t>
            </a:r>
          </a:p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bodem prochází.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491880" y="4941168"/>
            <a:ext cx="328391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A co mimoběžné roviny?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Klasifikace vzájemné polohy podle průniku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8435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8436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8437" name="TextovéPole 5"/>
          <p:cNvSpPr txBox="1">
            <a:spLocks noChangeArrowheads="1"/>
          </p:cNvSpPr>
          <p:nvPr/>
        </p:nvSpPr>
        <p:spPr bwMode="auto">
          <a:xfrm>
            <a:off x="250825" y="2205038"/>
            <a:ext cx="86153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b="1" dirty="0">
                <a:latin typeface="Times New Roman" pitchFamily="18" charset="0"/>
                <a:cs typeface="Times New Roman" pitchFamily="18" charset="0"/>
              </a:rPr>
              <a:t>Průnikem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dvou množin A, B je množina C =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cs-CZ" sz="2000" dirty="0" smtClean="0">
                <a:latin typeface="Times New Roman"/>
                <a:cs typeface="Times New Roman"/>
              </a:rPr>
              <a:t>∩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, která se skládá z těch prvků,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které jsou součástí jak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množiny A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tak množiny B. Lze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zapsat: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2000" b="1" i="1" dirty="0">
                <a:latin typeface="Times New Roman" pitchFamily="18" charset="0"/>
                <a:cs typeface="Times New Roman" pitchFamily="18" charset="0"/>
              </a:rPr>
              <a:t>A∩ B </a:t>
            </a:r>
            <a:r>
              <a:rPr lang="cs-CZ" sz="20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cs-CZ" sz="2000" b="1" i="1" dirty="0" smtClean="0">
                <a:latin typeface="Times New Roman" pitchFamily="18" charset="0"/>
                <a:cs typeface="Times New Roman" pitchFamily="18" charset="0"/>
              </a:rPr>
              <a:t>X; </a:t>
            </a:r>
            <a:r>
              <a:rPr lang="cs-CZ" sz="2000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cs-CZ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2000" b="1" dirty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cs-CZ" sz="2000" b="1" i="1" dirty="0">
                <a:latin typeface="Times New Roman" pitchFamily="18" charset="0"/>
                <a:cs typeface="Times New Roman" pitchFamily="18" charset="0"/>
              </a:rPr>
              <a:t> A ˄ </a:t>
            </a:r>
            <a:r>
              <a:rPr lang="cs-CZ" sz="2000" b="1" i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cs-CZ" sz="2000" b="1" dirty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cs-CZ" sz="2000" b="1" i="1" dirty="0">
                <a:latin typeface="Times New Roman" pitchFamily="18" charset="0"/>
                <a:cs typeface="Times New Roman" pitchFamily="18" charset="0"/>
              </a:rPr>
              <a:t>  B</a:t>
            </a:r>
            <a:r>
              <a:rPr lang="cs-CZ" sz="2000" b="1" dirty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3429000"/>
            <a:ext cx="4175125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Průnik trojúhelníku a přímky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945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946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349500"/>
            <a:ext cx="6913563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1116013" y="4868863"/>
            <a:ext cx="182639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∩ Δ</a:t>
            </a:r>
            <a:r>
              <a:rPr lang="cs-CZ" sz="2000" i="1" dirty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{}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endParaRPr lang="cs-CZ" dirty="0">
              <a:latin typeface="Perpetua" pitchFamily="18" charset="0"/>
            </a:endParaRPr>
          </a:p>
        </p:txBody>
      </p:sp>
      <p:sp>
        <p:nvSpPr>
          <p:cNvPr id="8" name="TextovéPole 7"/>
          <p:cNvSpPr txBox="1">
            <a:spLocks noChangeArrowheads="1"/>
          </p:cNvSpPr>
          <p:nvPr/>
        </p:nvSpPr>
        <p:spPr bwMode="auto">
          <a:xfrm>
            <a:off x="2916238" y="5373688"/>
            <a:ext cx="288623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 ∩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cs-CZ" sz="2000" i="1" dirty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cs-CZ" sz="2000" i="1" dirty="0">
                <a:latin typeface="Times New Roman" pitchFamily="18" charset="0"/>
                <a:cs typeface="Times New Roman" pitchFamily="18" charset="0"/>
              </a:rPr>
              <a:t>A ˅ B ˅ C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}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endParaRPr lang="cs-CZ" dirty="0">
              <a:latin typeface="Perpetua" pitchFamily="18" charset="0"/>
            </a:endParaRPr>
          </a:p>
        </p:txBody>
      </p:sp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5724525" y="4868863"/>
            <a:ext cx="192257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∩ Δ</a:t>
            </a:r>
            <a:r>
              <a:rPr lang="cs-CZ" sz="2000" i="1" dirty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cs-CZ" sz="2000" i="1" dirty="0" smtClean="0">
                <a:latin typeface="Times New Roman" pitchFamily="18" charset="0"/>
                <a:cs typeface="Times New Roman" pitchFamily="18" charset="0"/>
              </a:rPr>
              <a:t>KL</a:t>
            </a:r>
            <a:endParaRPr lang="cs-CZ" sz="2000" i="1" dirty="0">
              <a:latin typeface="Times New Roman" pitchFamily="18" charset="0"/>
              <a:cs typeface="Times New Roman" pitchFamily="18" charset="0"/>
            </a:endParaRPr>
          </a:p>
          <a:p>
            <a:endParaRPr lang="cs-CZ" dirty="0">
              <a:latin typeface="Perpetua" pitchFamily="18" charset="0"/>
            </a:endParaRPr>
          </a:p>
        </p:txBody>
      </p:sp>
      <p:sp>
        <p:nvSpPr>
          <p:cNvPr id="10" name="Šipka nahoru 9"/>
          <p:cNvSpPr/>
          <p:nvPr/>
        </p:nvSpPr>
        <p:spPr>
          <a:xfrm>
            <a:off x="1835150" y="4221163"/>
            <a:ext cx="433388" cy="503237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4" name="Šipka nahoru 13"/>
          <p:cNvSpPr/>
          <p:nvPr/>
        </p:nvSpPr>
        <p:spPr>
          <a:xfrm>
            <a:off x="6300788" y="4221163"/>
            <a:ext cx="431800" cy="503237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5" name="Šipka nahoru 14"/>
          <p:cNvSpPr/>
          <p:nvPr/>
        </p:nvSpPr>
        <p:spPr>
          <a:xfrm>
            <a:off x="4140200" y="4292600"/>
            <a:ext cx="431800" cy="936625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Vzájemná poloha dvou </a:t>
            </a:r>
            <a:r>
              <a:rPr lang="cs-CZ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trpjůhelníků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945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946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323528" y="3933056"/>
            <a:ext cx="21602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Prázdná množina</a:t>
            </a:r>
            <a:endParaRPr lang="cs-CZ" dirty="0">
              <a:latin typeface="Perpetua" pitchFamily="18" charset="0"/>
            </a:endParaRPr>
          </a:p>
        </p:txBody>
      </p:sp>
      <p:sp>
        <p:nvSpPr>
          <p:cNvPr id="8" name="TextovéPole 7"/>
          <p:cNvSpPr txBox="1">
            <a:spLocks noChangeArrowheads="1"/>
          </p:cNvSpPr>
          <p:nvPr/>
        </p:nvSpPr>
        <p:spPr bwMode="auto">
          <a:xfrm>
            <a:off x="4211960" y="4149080"/>
            <a:ext cx="61266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Bod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endParaRPr lang="cs-CZ" dirty="0">
              <a:latin typeface="Perpetua" pitchFamily="18" charset="0"/>
            </a:endParaRPr>
          </a:p>
        </p:txBody>
      </p:sp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827584" y="5445224"/>
            <a:ext cx="93968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Úsečka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endParaRPr lang="cs-CZ" dirty="0">
              <a:latin typeface="Perpetu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15716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420888"/>
            <a:ext cx="11715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437112"/>
            <a:ext cx="13906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2420888"/>
            <a:ext cx="134045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ovéPole 16"/>
          <p:cNvSpPr txBox="1">
            <a:spLocks noChangeArrowheads="1"/>
          </p:cNvSpPr>
          <p:nvPr/>
        </p:nvSpPr>
        <p:spPr bwMode="auto">
          <a:xfrm>
            <a:off x="6804248" y="4077072"/>
            <a:ext cx="13842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Trojúhelník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endParaRPr lang="cs-CZ" dirty="0">
              <a:latin typeface="Perpet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Průnik trojúhelníku a přímky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945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946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1724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348880"/>
            <a:ext cx="1800200" cy="181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ovéPole 11"/>
          <p:cNvSpPr txBox="1"/>
          <p:nvPr/>
        </p:nvSpPr>
        <p:spPr>
          <a:xfrm>
            <a:off x="611560" y="414908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Čtyřúhelník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419872" y="414908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Pětiúhelník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156176" y="4149080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Šestiúhelník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95536" y="4797152"/>
            <a:ext cx="564770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Jaký je vzorec pro počet vzájemných poloh?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95536" y="5373216"/>
            <a:ext cx="8356775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Jaký 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-úhelník může vzniknout spojením konvexního 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-úhelníku </a:t>
            </a:r>
          </a:p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s konvexním 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-úhelníkem?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276872"/>
            <a:ext cx="17049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Průnik trojúhelníku a přímky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945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946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251520" y="4509120"/>
            <a:ext cx="564770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Jaký je vzorec pro počet vzájemných poloh?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51520" y="2204864"/>
            <a:ext cx="8356775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Jaký 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-úhelník může vzniknout spojením konvexního 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-úhelníku </a:t>
            </a:r>
          </a:p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s konvexním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-úhelníkem?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395536" y="3573016"/>
            <a:ext cx="130035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3 + </a:t>
            </a:r>
            <a:r>
              <a:rPr lang="cs-CZ" sz="2400" dirty="0" err="1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= 6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987824" y="3573016"/>
            <a:ext cx="130035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4 + </a:t>
            </a:r>
            <a:r>
              <a:rPr lang="cs-CZ" sz="2400" dirty="0" err="1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= 8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5652120" y="3573016"/>
            <a:ext cx="138531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k =  m+ n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23528" y="5373216"/>
            <a:ext cx="525656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Nesmíme zapomenout na prázdný průnik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868144" y="5373216"/>
            <a:ext cx="324960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Počet poloh  =  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m+ n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+ 1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Průnik objektů, které nejsou ani konvexními a ani pravidelnými n-úhelníky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0483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0484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0485" name="TextovéPole 5"/>
          <p:cNvSpPr txBox="1">
            <a:spLocks noChangeArrowheads="1"/>
          </p:cNvSpPr>
          <p:nvPr/>
        </p:nvSpPr>
        <p:spPr bwMode="auto">
          <a:xfrm>
            <a:off x="250825" y="2133600"/>
            <a:ext cx="8764588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V tomto případě nelze stanovit obecný vzoreček, který nám poví, jaký objekt může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vzniknout. Zkusme situaci demonstrovat na příkladě: Určete vzájemné polohy 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čtverce a kružnice podle jejich průniku (co může být průnikem)?</a:t>
            </a:r>
          </a:p>
          <a:p>
            <a:endParaRPr lang="cs-CZ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141663"/>
            <a:ext cx="1090613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3213100"/>
            <a:ext cx="1220787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3284538"/>
            <a:ext cx="1152525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738" y="3141663"/>
            <a:ext cx="12985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163" y="3141663"/>
            <a:ext cx="143033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025" y="3284538"/>
            <a:ext cx="153987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938" y="4652963"/>
            <a:ext cx="16129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Klasifikace vzájemné polohy v prostoru E3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1507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1508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1509" name="TextovéPole 5"/>
          <p:cNvSpPr txBox="1">
            <a:spLocks noChangeArrowheads="1"/>
          </p:cNvSpPr>
          <p:nvPr/>
        </p:nvSpPr>
        <p:spPr bwMode="auto">
          <a:xfrm>
            <a:off x="323528" y="2060848"/>
            <a:ext cx="86013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 sz="2000" dirty="0">
              <a:latin typeface="Perpetua" pitchFamily="18" charset="0"/>
            </a:endParaRP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Dříve, než se pustíme do první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konstrukční úlohy,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zopakujme tři základní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pravidla: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251520" y="3140968"/>
            <a:ext cx="8429625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Leží-li dva různé body v rovině, pak přímka jimi určená leží také v této rovině.</a:t>
            </a:r>
          </a:p>
        </p:txBody>
      </p:sp>
      <p:sp>
        <p:nvSpPr>
          <p:cNvPr id="8" name="TextovéPole 7"/>
          <p:cNvSpPr txBox="1">
            <a:spLocks noChangeArrowheads="1"/>
          </p:cNvSpPr>
          <p:nvPr/>
        </p:nvSpPr>
        <p:spPr bwMode="auto">
          <a:xfrm>
            <a:off x="251520" y="4005064"/>
            <a:ext cx="8234362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Dvě rovnoběžné roviny protíná třetí rovina ve dvou rovnoběžných přímkách.</a:t>
            </a:r>
          </a:p>
        </p:txBody>
      </p:sp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251520" y="4725144"/>
            <a:ext cx="8696325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Jsou-li každé dvě ze tří rovin různoběžné a mají-li tyto tři roviny jediný společný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 bod, prochází tímto společným bodem všechny tři průsečnice rovin.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Úvod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433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434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323528" y="2132856"/>
            <a:ext cx="326563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Čím se budeme zabývat?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699792" y="2780928"/>
            <a:ext cx="4078361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Vzájemné polohy dvou přímek.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555776" y="3501008"/>
            <a:ext cx="447673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Vzájemné polohy přímky a roviny.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915816" y="4221088"/>
            <a:ext cx="385714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Vzájemné polohy dvou rovin.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827584" y="4941169"/>
            <a:ext cx="7740352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Klasifikace vzájemné polohy dvou geometrických útvarů podle jejich průniku.</a:t>
            </a:r>
            <a:endParaRPr lang="cs-CZ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Pravidlo 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2531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2532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2533" name="TextovéPole 5"/>
          <p:cNvSpPr txBox="1">
            <a:spLocks noChangeArrowheads="1"/>
          </p:cNvSpPr>
          <p:nvPr/>
        </p:nvSpPr>
        <p:spPr bwMode="auto">
          <a:xfrm>
            <a:off x="395536" y="2636912"/>
            <a:ext cx="8428038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Leží-li dva různé body v rovině, pak přímka jimi určená leží také v této rovině.</a:t>
            </a: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141663"/>
            <a:ext cx="2808287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TextovéPole 8"/>
          <p:cNvSpPr txBox="1">
            <a:spLocks noChangeArrowheads="1"/>
          </p:cNvSpPr>
          <p:nvPr/>
        </p:nvSpPr>
        <p:spPr bwMode="auto">
          <a:xfrm>
            <a:off x="1619250" y="2133600"/>
            <a:ext cx="569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Př.: Zakreslete řez krychlí rovinou danou body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MNO.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212976"/>
            <a:ext cx="2808287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Přímá spojovací čára 12"/>
          <p:cNvCxnSpPr/>
          <p:nvPr/>
        </p:nvCxnSpPr>
        <p:spPr>
          <a:xfrm flipV="1">
            <a:off x="6876256" y="4149080"/>
            <a:ext cx="288032" cy="10801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Pravidlo 2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3555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3556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3557" name="TextovéPole 5"/>
          <p:cNvSpPr txBox="1">
            <a:spLocks noChangeArrowheads="1"/>
          </p:cNvSpPr>
          <p:nvPr/>
        </p:nvSpPr>
        <p:spPr bwMode="auto">
          <a:xfrm>
            <a:off x="395536" y="2348880"/>
            <a:ext cx="8234363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Dvě rovnoběžné roviny protíná třetí rovina ve dvou rovnoběžných přímkách.</a:t>
            </a:r>
          </a:p>
        </p:txBody>
      </p:sp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068638"/>
            <a:ext cx="28813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Přímá spojovací čára 9"/>
          <p:cNvCxnSpPr/>
          <p:nvPr/>
        </p:nvCxnSpPr>
        <p:spPr>
          <a:xfrm flipV="1">
            <a:off x="971600" y="3356992"/>
            <a:ext cx="576064" cy="13681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a 11"/>
          <p:cNvSpPr/>
          <p:nvPr/>
        </p:nvSpPr>
        <p:spPr>
          <a:xfrm>
            <a:off x="1403648" y="335699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1547664" y="31409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067944" y="3429000"/>
            <a:ext cx="467467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Můžeme opět použít první pravidlo?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067944" y="4509120"/>
            <a:ext cx="412003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Můžeme použít druhé pravidlo?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12" grpId="0" animBg="1"/>
      <p:bldP spid="13" grpId="0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Pravidlo 1 a 2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457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458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4581" name="TextovéPole 5"/>
          <p:cNvSpPr txBox="1">
            <a:spLocks noChangeArrowheads="1"/>
          </p:cNvSpPr>
          <p:nvPr/>
        </p:nvSpPr>
        <p:spPr bwMode="auto">
          <a:xfrm>
            <a:off x="468313" y="2205038"/>
            <a:ext cx="794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Všimněme si, že pro dořešení úlohy již stačí kombinovat první dvě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pravidla.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068638"/>
            <a:ext cx="28813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Přímá spojovací čára 9"/>
          <p:cNvCxnSpPr/>
          <p:nvPr/>
        </p:nvCxnSpPr>
        <p:spPr>
          <a:xfrm flipV="1">
            <a:off x="971600" y="3356992"/>
            <a:ext cx="576064" cy="13681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a 11"/>
          <p:cNvSpPr/>
          <p:nvPr/>
        </p:nvSpPr>
        <p:spPr>
          <a:xfrm>
            <a:off x="1403648" y="335699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1547664" y="31409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1547664" y="3501008"/>
            <a:ext cx="1656184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996952"/>
            <a:ext cx="28813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Přímá spojovací čára 16"/>
          <p:cNvCxnSpPr/>
          <p:nvPr/>
        </p:nvCxnSpPr>
        <p:spPr>
          <a:xfrm flipV="1">
            <a:off x="4788396" y="3285306"/>
            <a:ext cx="576064" cy="13681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ipsa 17"/>
          <p:cNvSpPr/>
          <p:nvPr/>
        </p:nvSpPr>
        <p:spPr>
          <a:xfrm>
            <a:off x="5220444" y="328530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/>
          <p:cNvSpPr txBox="1"/>
          <p:nvPr/>
        </p:nvSpPr>
        <p:spPr>
          <a:xfrm>
            <a:off x="5364460" y="306928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cxnSp>
        <p:nvCxnSpPr>
          <p:cNvPr id="20" name="Přímá spojovací čára 19"/>
          <p:cNvCxnSpPr/>
          <p:nvPr/>
        </p:nvCxnSpPr>
        <p:spPr>
          <a:xfrm>
            <a:off x="5364460" y="3429322"/>
            <a:ext cx="1656184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čára 21"/>
          <p:cNvCxnSpPr/>
          <p:nvPr/>
        </p:nvCxnSpPr>
        <p:spPr>
          <a:xfrm>
            <a:off x="4716016" y="4653136"/>
            <a:ext cx="1368152" cy="5040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ipsa 22"/>
          <p:cNvSpPr/>
          <p:nvPr/>
        </p:nvSpPr>
        <p:spPr>
          <a:xfrm>
            <a:off x="5940152" y="501317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TextovéPole 23"/>
          <p:cNvSpPr txBox="1"/>
          <p:nvPr/>
        </p:nvSpPr>
        <p:spPr>
          <a:xfrm>
            <a:off x="5868144" y="515719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Q</a:t>
            </a:r>
            <a:endParaRPr lang="cs-CZ" dirty="0"/>
          </a:p>
        </p:txBody>
      </p:sp>
      <p:cxnSp>
        <p:nvCxnSpPr>
          <p:cNvPr id="26" name="Přímá spojovací čára 25"/>
          <p:cNvCxnSpPr>
            <a:stCxn id="24" idx="0"/>
          </p:cNvCxnSpPr>
          <p:nvPr/>
        </p:nvCxnSpPr>
        <p:spPr>
          <a:xfrm flipV="1">
            <a:off x="6050245" y="4869160"/>
            <a:ext cx="609987" cy="288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ovací čára 27"/>
          <p:cNvCxnSpPr/>
          <p:nvPr/>
        </p:nvCxnSpPr>
        <p:spPr>
          <a:xfrm flipV="1">
            <a:off x="5004048" y="3501008"/>
            <a:ext cx="504056" cy="12241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ovací čára 28"/>
          <p:cNvCxnSpPr/>
          <p:nvPr/>
        </p:nvCxnSpPr>
        <p:spPr>
          <a:xfrm flipV="1">
            <a:off x="5220072" y="3573016"/>
            <a:ext cx="504056" cy="12241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ovací čára 29"/>
          <p:cNvCxnSpPr/>
          <p:nvPr/>
        </p:nvCxnSpPr>
        <p:spPr>
          <a:xfrm flipV="1">
            <a:off x="5436096" y="3645024"/>
            <a:ext cx="504056" cy="12241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ovací čára 30"/>
          <p:cNvCxnSpPr/>
          <p:nvPr/>
        </p:nvCxnSpPr>
        <p:spPr>
          <a:xfrm flipV="1">
            <a:off x="5652120" y="3789040"/>
            <a:ext cx="504056" cy="12241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ovací čára 31"/>
          <p:cNvCxnSpPr/>
          <p:nvPr/>
        </p:nvCxnSpPr>
        <p:spPr>
          <a:xfrm flipV="1">
            <a:off x="5940152" y="3717032"/>
            <a:ext cx="504056" cy="12241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ovací čára 33"/>
          <p:cNvCxnSpPr/>
          <p:nvPr/>
        </p:nvCxnSpPr>
        <p:spPr>
          <a:xfrm flipV="1">
            <a:off x="6228184" y="3933056"/>
            <a:ext cx="360040" cy="10081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ovací čára 35"/>
          <p:cNvCxnSpPr/>
          <p:nvPr/>
        </p:nvCxnSpPr>
        <p:spPr>
          <a:xfrm flipV="1">
            <a:off x="6516216" y="4005064"/>
            <a:ext cx="288032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12" grpId="0" animBg="1"/>
      <p:bldP spid="13" grpId="0"/>
      <p:bldP spid="18" grpId="0" animBg="1"/>
      <p:bldP spid="19" grpId="0"/>
      <p:bldP spid="23" grpId="0" animBg="1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Zopakování úlohy</a:t>
            </a:r>
            <a:endParaRPr lang="cs-CZ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457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458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564904"/>
            <a:ext cx="337659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Přímá spojovací čára 11"/>
          <p:cNvCxnSpPr/>
          <p:nvPr/>
        </p:nvCxnSpPr>
        <p:spPr>
          <a:xfrm flipV="1">
            <a:off x="4860032" y="2204864"/>
            <a:ext cx="1296144" cy="37444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 flipV="1">
            <a:off x="2411760" y="2060848"/>
            <a:ext cx="1584176" cy="37444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ipsa 16"/>
          <p:cNvSpPr/>
          <p:nvPr/>
        </p:nvSpPr>
        <p:spPr>
          <a:xfrm>
            <a:off x="3491880" y="29969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9" name="Přímá spojovací čára 18"/>
          <p:cNvCxnSpPr/>
          <p:nvPr/>
        </p:nvCxnSpPr>
        <p:spPr>
          <a:xfrm>
            <a:off x="2051720" y="2564904"/>
            <a:ext cx="4896544" cy="15121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ovací čára 19"/>
          <p:cNvCxnSpPr/>
          <p:nvPr/>
        </p:nvCxnSpPr>
        <p:spPr>
          <a:xfrm>
            <a:off x="1907704" y="4221088"/>
            <a:ext cx="4320480" cy="16561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ipsa 23"/>
          <p:cNvSpPr/>
          <p:nvPr/>
        </p:nvSpPr>
        <p:spPr>
          <a:xfrm>
            <a:off x="4499992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7" name="Přímá spojovací čára 26"/>
          <p:cNvCxnSpPr/>
          <p:nvPr/>
        </p:nvCxnSpPr>
        <p:spPr>
          <a:xfrm flipV="1">
            <a:off x="3347864" y="4293096"/>
            <a:ext cx="3528392" cy="15121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9"/>
          <p:cNvSpPr txBox="1"/>
          <p:nvPr/>
        </p:nvSpPr>
        <p:spPr>
          <a:xfrm>
            <a:off x="3491880" y="306896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427984" y="52292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Q</a:t>
            </a:r>
            <a:endParaRPr lang="cs-CZ" dirty="0"/>
          </a:p>
        </p:txBody>
      </p:sp>
      <p:cxnSp>
        <p:nvCxnSpPr>
          <p:cNvPr id="37" name="Přímá spojovací čára 36"/>
          <p:cNvCxnSpPr/>
          <p:nvPr/>
        </p:nvCxnSpPr>
        <p:spPr>
          <a:xfrm flipV="1">
            <a:off x="3419872" y="3140968"/>
            <a:ext cx="432048" cy="14401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ovací čára 38"/>
          <p:cNvCxnSpPr/>
          <p:nvPr/>
        </p:nvCxnSpPr>
        <p:spPr>
          <a:xfrm flipV="1">
            <a:off x="3419872" y="3284984"/>
            <a:ext cx="648072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ovací čára 39"/>
          <p:cNvCxnSpPr/>
          <p:nvPr/>
        </p:nvCxnSpPr>
        <p:spPr>
          <a:xfrm flipV="1">
            <a:off x="4427984" y="4869160"/>
            <a:ext cx="648072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ovací čára 41"/>
          <p:cNvCxnSpPr/>
          <p:nvPr/>
        </p:nvCxnSpPr>
        <p:spPr>
          <a:xfrm flipV="1">
            <a:off x="3347864" y="3429000"/>
            <a:ext cx="1080120" cy="43204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ovací čára 42"/>
          <p:cNvCxnSpPr/>
          <p:nvPr/>
        </p:nvCxnSpPr>
        <p:spPr>
          <a:xfrm flipV="1">
            <a:off x="4067944" y="4509120"/>
            <a:ext cx="1080120" cy="43204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ovací čára 44"/>
          <p:cNvCxnSpPr/>
          <p:nvPr/>
        </p:nvCxnSpPr>
        <p:spPr>
          <a:xfrm flipV="1">
            <a:off x="3203848" y="3645024"/>
            <a:ext cx="1584176" cy="64807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ovací čára 46"/>
          <p:cNvCxnSpPr/>
          <p:nvPr/>
        </p:nvCxnSpPr>
        <p:spPr>
          <a:xfrm flipV="1">
            <a:off x="3275856" y="3789040"/>
            <a:ext cx="1944216" cy="7920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ovací čára 48"/>
          <p:cNvCxnSpPr/>
          <p:nvPr/>
        </p:nvCxnSpPr>
        <p:spPr>
          <a:xfrm flipV="1">
            <a:off x="3779912" y="4077072"/>
            <a:ext cx="1440160" cy="64807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30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Pravidlo 3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5603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5604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0968"/>
            <a:ext cx="25384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ovéPole 6"/>
          <p:cNvSpPr txBox="1">
            <a:spLocks noChangeArrowheads="1"/>
          </p:cNvSpPr>
          <p:nvPr/>
        </p:nvSpPr>
        <p:spPr bwMode="auto">
          <a:xfrm>
            <a:off x="250825" y="2133600"/>
            <a:ext cx="869791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Jsou-li každé dvě ze tří rovin různoběžné a mají-li tyto tři roviny jediný společný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 bod, prochází tímto společným bodem všechny tři průsečnice rovin.</a:t>
            </a:r>
          </a:p>
        </p:txBody>
      </p:sp>
      <p:cxnSp>
        <p:nvCxnSpPr>
          <p:cNvPr id="10" name="Přímá spojovací čára 9"/>
          <p:cNvCxnSpPr/>
          <p:nvPr/>
        </p:nvCxnSpPr>
        <p:spPr>
          <a:xfrm flipV="1">
            <a:off x="3059832" y="2996952"/>
            <a:ext cx="3456384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6372200" y="30689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cxnSp>
        <p:nvCxnSpPr>
          <p:cNvPr id="15" name="Přímá spojovací čára 14"/>
          <p:cNvCxnSpPr/>
          <p:nvPr/>
        </p:nvCxnSpPr>
        <p:spPr>
          <a:xfrm flipV="1">
            <a:off x="4283968" y="2708920"/>
            <a:ext cx="864096" cy="338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4427984" y="56612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q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13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Pravidlo 3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6627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6628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6629" name="TextovéPole 9"/>
          <p:cNvSpPr txBox="1">
            <a:spLocks noChangeArrowheads="1"/>
          </p:cNvSpPr>
          <p:nvPr/>
        </p:nvSpPr>
        <p:spPr bwMode="auto">
          <a:xfrm>
            <a:off x="250825" y="2276475"/>
            <a:ext cx="50772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V dalším kroku musíme najít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místo,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kde rovina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řezu protíná zadní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stěnu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. Proto prodloužíme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úsečku CG a MN. Jejich průsečíkem vznikl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bod W.</a:t>
            </a:r>
          </a:p>
        </p:txBody>
      </p:sp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2060575"/>
            <a:ext cx="31892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ovéPole 13"/>
          <p:cNvSpPr txBox="1">
            <a:spLocks noChangeArrowheads="1"/>
          </p:cNvSpPr>
          <p:nvPr/>
        </p:nvSpPr>
        <p:spPr bwMode="auto">
          <a:xfrm>
            <a:off x="251521" y="5085184"/>
            <a:ext cx="5400600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cs-CZ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Následně opět kombinujeme první dvě </a:t>
            </a:r>
            <a:r>
              <a:rPr lang="cs-CZ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pravidla.</a:t>
            </a:r>
            <a:endParaRPr lang="cs-CZ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51521" y="3861048"/>
            <a:ext cx="540060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Pozor: existuje více způsobů, jak tento 	příklad řešit!!!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Řešená úloha</a:t>
            </a:r>
            <a:endParaRPr lang="cs-CZ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6627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6628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996952"/>
            <a:ext cx="3168352" cy="296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Přímá spojovací čára 12"/>
          <p:cNvCxnSpPr/>
          <p:nvPr/>
        </p:nvCxnSpPr>
        <p:spPr>
          <a:xfrm flipV="1">
            <a:off x="3635896" y="4365104"/>
            <a:ext cx="1872208" cy="19442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čára 15"/>
          <p:cNvCxnSpPr/>
          <p:nvPr/>
        </p:nvCxnSpPr>
        <p:spPr>
          <a:xfrm flipV="1">
            <a:off x="4860032" y="1988840"/>
            <a:ext cx="936104" cy="33843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čára 17"/>
          <p:cNvCxnSpPr/>
          <p:nvPr/>
        </p:nvCxnSpPr>
        <p:spPr>
          <a:xfrm flipV="1">
            <a:off x="5652120" y="2060848"/>
            <a:ext cx="0" cy="3096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ovéPole 18"/>
          <p:cNvSpPr txBox="1"/>
          <p:nvPr/>
        </p:nvSpPr>
        <p:spPr>
          <a:xfrm>
            <a:off x="5580112" y="242088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W</a:t>
            </a:r>
            <a:endParaRPr lang="cs-CZ" dirty="0"/>
          </a:p>
        </p:txBody>
      </p:sp>
      <p:sp>
        <p:nvSpPr>
          <p:cNvPr id="20" name="Elipsa 19"/>
          <p:cNvSpPr/>
          <p:nvPr/>
        </p:nvSpPr>
        <p:spPr>
          <a:xfrm>
            <a:off x="5580112" y="242088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1" name="Přímá spojovací čára 20"/>
          <p:cNvCxnSpPr/>
          <p:nvPr/>
        </p:nvCxnSpPr>
        <p:spPr>
          <a:xfrm flipV="1">
            <a:off x="2267744" y="2564904"/>
            <a:ext cx="3384376" cy="352839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ipsa 22"/>
          <p:cNvSpPr/>
          <p:nvPr/>
        </p:nvSpPr>
        <p:spPr>
          <a:xfrm>
            <a:off x="3707904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TextovéPole 23"/>
          <p:cNvSpPr txBox="1"/>
          <p:nvPr/>
        </p:nvSpPr>
        <p:spPr>
          <a:xfrm>
            <a:off x="3491880" y="422108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sp>
        <p:nvSpPr>
          <p:cNvPr id="26" name="Elipsa 25"/>
          <p:cNvSpPr/>
          <p:nvPr/>
        </p:nvSpPr>
        <p:spPr>
          <a:xfrm>
            <a:off x="4932040" y="31409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TextovéPole 26"/>
          <p:cNvSpPr txBox="1"/>
          <p:nvPr/>
        </p:nvSpPr>
        <p:spPr>
          <a:xfrm>
            <a:off x="4788024" y="2852936"/>
            <a:ext cx="364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Q</a:t>
            </a:r>
            <a:endParaRPr lang="cs-CZ" dirty="0"/>
          </a:p>
        </p:txBody>
      </p:sp>
      <p:cxnSp>
        <p:nvCxnSpPr>
          <p:cNvPr id="28" name="Přímá spojovací čára 27"/>
          <p:cNvCxnSpPr/>
          <p:nvPr/>
        </p:nvCxnSpPr>
        <p:spPr>
          <a:xfrm flipV="1">
            <a:off x="3275856" y="2852936"/>
            <a:ext cx="936104" cy="33843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ipsa 28"/>
          <p:cNvSpPr/>
          <p:nvPr/>
        </p:nvSpPr>
        <p:spPr>
          <a:xfrm>
            <a:off x="3419872" y="53732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TextovéPole 29"/>
          <p:cNvSpPr txBox="1"/>
          <p:nvPr/>
        </p:nvSpPr>
        <p:spPr>
          <a:xfrm>
            <a:off x="3203848" y="515719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cxnSp>
        <p:nvCxnSpPr>
          <p:cNvPr id="32" name="Přímá spojovací čára 31"/>
          <p:cNvCxnSpPr/>
          <p:nvPr/>
        </p:nvCxnSpPr>
        <p:spPr>
          <a:xfrm>
            <a:off x="4499992" y="2636912"/>
            <a:ext cx="1512168" cy="16561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ovací čára 32"/>
          <p:cNvCxnSpPr/>
          <p:nvPr/>
        </p:nvCxnSpPr>
        <p:spPr>
          <a:xfrm>
            <a:off x="2771800" y="4653136"/>
            <a:ext cx="1800200" cy="172819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ovací čára 38"/>
          <p:cNvCxnSpPr/>
          <p:nvPr/>
        </p:nvCxnSpPr>
        <p:spPr>
          <a:xfrm flipH="1">
            <a:off x="3707904" y="3356992"/>
            <a:ext cx="1368152" cy="144016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ovací čára 40"/>
          <p:cNvCxnSpPr/>
          <p:nvPr/>
        </p:nvCxnSpPr>
        <p:spPr>
          <a:xfrm flipH="1">
            <a:off x="3635896" y="3501008"/>
            <a:ext cx="1512168" cy="158417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ovací čára 42"/>
          <p:cNvCxnSpPr/>
          <p:nvPr/>
        </p:nvCxnSpPr>
        <p:spPr>
          <a:xfrm flipH="1">
            <a:off x="3635896" y="3573016"/>
            <a:ext cx="1656184" cy="18002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ovací čára 44"/>
          <p:cNvCxnSpPr/>
          <p:nvPr/>
        </p:nvCxnSpPr>
        <p:spPr>
          <a:xfrm flipH="1">
            <a:off x="3779912" y="3933056"/>
            <a:ext cx="1440160" cy="151216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ovací čára 46"/>
          <p:cNvCxnSpPr/>
          <p:nvPr/>
        </p:nvCxnSpPr>
        <p:spPr>
          <a:xfrm flipH="1">
            <a:off x="3851920" y="4437112"/>
            <a:ext cx="1152128" cy="122413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ovací čára 48"/>
          <p:cNvCxnSpPr/>
          <p:nvPr/>
        </p:nvCxnSpPr>
        <p:spPr>
          <a:xfrm flipH="1">
            <a:off x="3995936" y="4725144"/>
            <a:ext cx="1008112" cy="100811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3" grpId="0" animBg="1"/>
      <p:bldP spid="24" grpId="0"/>
      <p:bldP spid="26" grpId="0" animBg="1"/>
      <p:bldP spid="27" grpId="0"/>
      <p:bldP spid="29" grpId="0" animBg="1"/>
      <p:bldP spid="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Vzorová úloha</a:t>
            </a:r>
            <a:endParaRPr lang="cs-CZ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4" name="Přímá spojovací čára 33"/>
          <p:cNvCxnSpPr/>
          <p:nvPr/>
        </p:nvCxnSpPr>
        <p:spPr>
          <a:xfrm>
            <a:off x="2771800" y="5445224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ovací čára 35"/>
          <p:cNvCxnSpPr/>
          <p:nvPr/>
        </p:nvCxnSpPr>
        <p:spPr>
          <a:xfrm flipV="1">
            <a:off x="4716016" y="3645024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ovací čára 37"/>
          <p:cNvCxnSpPr/>
          <p:nvPr/>
        </p:nvCxnSpPr>
        <p:spPr>
          <a:xfrm flipV="1">
            <a:off x="4716016" y="4941168"/>
            <a:ext cx="64807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ovací čára 39"/>
          <p:cNvCxnSpPr/>
          <p:nvPr/>
        </p:nvCxnSpPr>
        <p:spPr>
          <a:xfrm flipV="1">
            <a:off x="2771800" y="4941168"/>
            <a:ext cx="648072" cy="50405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ovací čára 41"/>
          <p:cNvCxnSpPr/>
          <p:nvPr/>
        </p:nvCxnSpPr>
        <p:spPr>
          <a:xfrm>
            <a:off x="2771800" y="3645024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ovací čára 43"/>
          <p:cNvCxnSpPr/>
          <p:nvPr/>
        </p:nvCxnSpPr>
        <p:spPr>
          <a:xfrm flipV="1">
            <a:off x="4716016" y="3140968"/>
            <a:ext cx="64807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ovací čára 45"/>
          <p:cNvCxnSpPr/>
          <p:nvPr/>
        </p:nvCxnSpPr>
        <p:spPr>
          <a:xfrm flipV="1">
            <a:off x="2771800" y="3140968"/>
            <a:ext cx="64807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ovací čára 47"/>
          <p:cNvCxnSpPr/>
          <p:nvPr/>
        </p:nvCxnSpPr>
        <p:spPr>
          <a:xfrm flipV="1">
            <a:off x="5364088" y="3140968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Přímá spojovací čára 49"/>
          <p:cNvCxnSpPr/>
          <p:nvPr/>
        </p:nvCxnSpPr>
        <p:spPr>
          <a:xfrm flipV="1">
            <a:off x="3419872" y="3140968"/>
            <a:ext cx="0" cy="18002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Přímá spojovací čára 50"/>
          <p:cNvCxnSpPr/>
          <p:nvPr/>
        </p:nvCxnSpPr>
        <p:spPr>
          <a:xfrm flipV="1">
            <a:off x="2771800" y="3645024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Přímá spojovací čára 51"/>
          <p:cNvCxnSpPr/>
          <p:nvPr/>
        </p:nvCxnSpPr>
        <p:spPr>
          <a:xfrm>
            <a:off x="3419872" y="4941168"/>
            <a:ext cx="194421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ovací čára 52"/>
          <p:cNvCxnSpPr/>
          <p:nvPr/>
        </p:nvCxnSpPr>
        <p:spPr>
          <a:xfrm>
            <a:off x="3419872" y="3140968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bdélník 53"/>
          <p:cNvSpPr/>
          <p:nvPr/>
        </p:nvSpPr>
        <p:spPr>
          <a:xfrm>
            <a:off x="539552" y="2060848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Př.: Zakreslete řez krychlí rovinou danou body RST.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555776" y="544522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4499992" y="544522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5220072" y="49411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3347864" y="486916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2411760" y="357301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E</a:t>
            </a:r>
            <a:endParaRPr lang="cs-CZ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4716016" y="357301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F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5292080" y="292494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G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3131840" y="28529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</a:t>
            </a:r>
            <a:endParaRPr lang="cs-CZ" dirty="0"/>
          </a:p>
        </p:txBody>
      </p:sp>
      <p:sp>
        <p:nvSpPr>
          <p:cNvPr id="66" name="Elipsa 65"/>
          <p:cNvSpPr/>
          <p:nvPr/>
        </p:nvSpPr>
        <p:spPr>
          <a:xfrm>
            <a:off x="4932040" y="50851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7" name="Elipsa 66"/>
          <p:cNvSpPr/>
          <p:nvPr/>
        </p:nvSpPr>
        <p:spPr>
          <a:xfrm>
            <a:off x="4139952" y="53012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8" name="Elipsa 67"/>
          <p:cNvSpPr/>
          <p:nvPr/>
        </p:nvSpPr>
        <p:spPr>
          <a:xfrm>
            <a:off x="2699792" y="44371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9" name="TextovéPole 68"/>
          <p:cNvSpPr txBox="1"/>
          <p:nvPr/>
        </p:nvSpPr>
        <p:spPr>
          <a:xfrm>
            <a:off x="4211960" y="551723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4932040" y="52292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2771800" y="465313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cxnSp>
        <p:nvCxnSpPr>
          <p:cNvPr id="73" name="Přímá spojovací čára 72"/>
          <p:cNvCxnSpPr/>
          <p:nvPr/>
        </p:nvCxnSpPr>
        <p:spPr>
          <a:xfrm flipH="1">
            <a:off x="1835696" y="4437112"/>
            <a:ext cx="6480720" cy="15841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ovéPole 74"/>
          <p:cNvSpPr txBox="1"/>
          <p:nvPr/>
        </p:nvSpPr>
        <p:spPr>
          <a:xfrm>
            <a:off x="8172400" y="44371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cxnSp>
        <p:nvCxnSpPr>
          <p:cNvPr id="77" name="Přímá spojovací čára 76"/>
          <p:cNvCxnSpPr/>
          <p:nvPr/>
        </p:nvCxnSpPr>
        <p:spPr>
          <a:xfrm flipH="1" flipV="1">
            <a:off x="611560" y="3356992"/>
            <a:ext cx="5112568" cy="28083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ovéPole 77"/>
          <p:cNvSpPr txBox="1"/>
          <p:nvPr/>
        </p:nvSpPr>
        <p:spPr>
          <a:xfrm>
            <a:off x="539552" y="30689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q</a:t>
            </a:r>
            <a:endParaRPr lang="cs-CZ" dirty="0"/>
          </a:p>
        </p:txBody>
      </p:sp>
      <p:cxnSp>
        <p:nvCxnSpPr>
          <p:cNvPr id="80" name="Přímá spojovací čára 79"/>
          <p:cNvCxnSpPr>
            <a:stCxn id="58" idx="0"/>
          </p:cNvCxnSpPr>
          <p:nvPr/>
        </p:nvCxnSpPr>
        <p:spPr>
          <a:xfrm flipH="1">
            <a:off x="1403648" y="4869160"/>
            <a:ext cx="2119905" cy="16561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ovéPole 80"/>
          <p:cNvSpPr txBox="1"/>
          <p:nvPr/>
        </p:nvSpPr>
        <p:spPr>
          <a:xfrm>
            <a:off x="1547664" y="6237312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82" name="Elipsa 81"/>
          <p:cNvSpPr/>
          <p:nvPr/>
        </p:nvSpPr>
        <p:spPr>
          <a:xfrm>
            <a:off x="2051720" y="580526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3" name="TextovéPole 82"/>
          <p:cNvSpPr txBox="1"/>
          <p:nvPr/>
        </p:nvSpPr>
        <p:spPr>
          <a:xfrm>
            <a:off x="1979712" y="594928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U</a:t>
            </a:r>
            <a:endParaRPr lang="cs-CZ" dirty="0"/>
          </a:p>
        </p:txBody>
      </p:sp>
      <p:cxnSp>
        <p:nvCxnSpPr>
          <p:cNvPr id="85" name="Přímá spojovací čára 84"/>
          <p:cNvCxnSpPr/>
          <p:nvPr/>
        </p:nvCxnSpPr>
        <p:spPr>
          <a:xfrm flipV="1">
            <a:off x="1907704" y="2492896"/>
            <a:ext cx="1800200" cy="40324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ovéPole 85"/>
          <p:cNvSpPr txBox="1"/>
          <p:nvPr/>
        </p:nvSpPr>
        <p:spPr>
          <a:xfrm>
            <a:off x="3419872" y="242088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87" name="Elipsa 86"/>
          <p:cNvSpPr/>
          <p:nvPr/>
        </p:nvSpPr>
        <p:spPr>
          <a:xfrm>
            <a:off x="3347864" y="299695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8" name="TextovéPole 87"/>
          <p:cNvSpPr txBox="1"/>
          <p:nvPr/>
        </p:nvSpPr>
        <p:spPr>
          <a:xfrm>
            <a:off x="3491880" y="278092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cxnSp>
        <p:nvCxnSpPr>
          <p:cNvPr id="90" name="Přímá spojovací čára 89"/>
          <p:cNvCxnSpPr/>
          <p:nvPr/>
        </p:nvCxnSpPr>
        <p:spPr>
          <a:xfrm>
            <a:off x="2411760" y="2492896"/>
            <a:ext cx="5256584" cy="288032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ovéPole 90"/>
          <p:cNvSpPr txBox="1"/>
          <p:nvPr/>
        </p:nvSpPr>
        <p:spPr>
          <a:xfrm>
            <a:off x="7668344" y="5157192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sp>
        <p:nvSpPr>
          <p:cNvPr id="92" name="Elipsa 91"/>
          <p:cNvSpPr/>
          <p:nvPr/>
        </p:nvSpPr>
        <p:spPr>
          <a:xfrm>
            <a:off x="5220072" y="400506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3" name="TextovéPole 92"/>
          <p:cNvSpPr txBox="1"/>
          <p:nvPr/>
        </p:nvSpPr>
        <p:spPr>
          <a:xfrm>
            <a:off x="5436096" y="386104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W</a:t>
            </a:r>
            <a:endParaRPr lang="cs-CZ" dirty="0"/>
          </a:p>
        </p:txBody>
      </p:sp>
      <p:cxnSp>
        <p:nvCxnSpPr>
          <p:cNvPr id="95" name="Přímá spojovací čára 94"/>
          <p:cNvCxnSpPr/>
          <p:nvPr/>
        </p:nvCxnSpPr>
        <p:spPr>
          <a:xfrm flipH="1">
            <a:off x="4572000" y="2204864"/>
            <a:ext cx="1296144" cy="46531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ovéPole 96"/>
          <p:cNvSpPr txBox="1"/>
          <p:nvPr/>
        </p:nvSpPr>
        <p:spPr>
          <a:xfrm>
            <a:off x="5940152" y="22768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u</a:t>
            </a:r>
            <a:endParaRPr lang="cs-CZ" dirty="0"/>
          </a:p>
        </p:txBody>
      </p:sp>
      <p:cxnSp>
        <p:nvCxnSpPr>
          <p:cNvPr id="99" name="Přímá spojovací čára 98"/>
          <p:cNvCxnSpPr>
            <a:stCxn id="68" idx="5"/>
            <a:endCxn id="67" idx="6"/>
          </p:cNvCxnSpPr>
          <p:nvPr/>
        </p:nvCxnSpPr>
        <p:spPr>
          <a:xfrm>
            <a:off x="2884180" y="4621500"/>
            <a:ext cx="1471796" cy="78772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Přímá spojovací čára 100"/>
          <p:cNvCxnSpPr>
            <a:stCxn id="67" idx="6"/>
          </p:cNvCxnSpPr>
          <p:nvPr/>
        </p:nvCxnSpPr>
        <p:spPr>
          <a:xfrm flipV="1">
            <a:off x="4355976" y="5229200"/>
            <a:ext cx="576064" cy="180020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Přímá spojovací čára 102"/>
          <p:cNvCxnSpPr>
            <a:stCxn id="68" idx="0"/>
            <a:endCxn id="87" idx="3"/>
          </p:cNvCxnSpPr>
          <p:nvPr/>
        </p:nvCxnSpPr>
        <p:spPr>
          <a:xfrm flipV="1">
            <a:off x="2807804" y="3181340"/>
            <a:ext cx="571696" cy="1255772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Přímá spojovací čára 105"/>
          <p:cNvCxnSpPr>
            <a:endCxn id="92" idx="6"/>
          </p:cNvCxnSpPr>
          <p:nvPr/>
        </p:nvCxnSpPr>
        <p:spPr>
          <a:xfrm>
            <a:off x="3491880" y="3068960"/>
            <a:ext cx="1944216" cy="1044116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Přímá spojovací čára 111"/>
          <p:cNvCxnSpPr>
            <a:endCxn id="92" idx="4"/>
          </p:cNvCxnSpPr>
          <p:nvPr/>
        </p:nvCxnSpPr>
        <p:spPr>
          <a:xfrm flipV="1">
            <a:off x="5004048" y="4221088"/>
            <a:ext cx="324036" cy="108012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Přímá spojovací čára 113"/>
          <p:cNvCxnSpPr/>
          <p:nvPr/>
        </p:nvCxnSpPr>
        <p:spPr>
          <a:xfrm flipH="1">
            <a:off x="3131840" y="3356992"/>
            <a:ext cx="576064" cy="115212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Přímá spojovací čára 115"/>
          <p:cNvCxnSpPr/>
          <p:nvPr/>
        </p:nvCxnSpPr>
        <p:spPr>
          <a:xfrm flipH="1">
            <a:off x="3491880" y="3573016"/>
            <a:ext cx="576064" cy="108012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Přímá spojovací čára 117"/>
          <p:cNvCxnSpPr/>
          <p:nvPr/>
        </p:nvCxnSpPr>
        <p:spPr>
          <a:xfrm flipH="1">
            <a:off x="3707904" y="3717032"/>
            <a:ext cx="792088" cy="129614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Přímá spojovací čára 119"/>
          <p:cNvCxnSpPr/>
          <p:nvPr/>
        </p:nvCxnSpPr>
        <p:spPr>
          <a:xfrm flipH="1">
            <a:off x="4139952" y="4077072"/>
            <a:ext cx="504056" cy="93610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Přímá spojovací čára 121"/>
          <p:cNvCxnSpPr/>
          <p:nvPr/>
        </p:nvCxnSpPr>
        <p:spPr>
          <a:xfrm flipH="1">
            <a:off x="4572000" y="4509120"/>
            <a:ext cx="432048" cy="7920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2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5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8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3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6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9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2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0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3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6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9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4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7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0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3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6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6" grpId="0" animBg="1"/>
      <p:bldP spid="67" grpId="0" animBg="1"/>
      <p:bldP spid="68" grpId="0" animBg="1"/>
      <p:bldP spid="69" grpId="0"/>
      <p:bldP spid="70" grpId="0"/>
      <p:bldP spid="71" grpId="0"/>
      <p:bldP spid="75" grpId="0"/>
      <p:bldP spid="78" grpId="0"/>
      <p:bldP spid="81" grpId="0"/>
      <p:bldP spid="82" grpId="0" animBg="1"/>
      <p:bldP spid="83" grpId="0"/>
      <p:bldP spid="86" grpId="0"/>
      <p:bldP spid="87" grpId="0" animBg="1"/>
      <p:bldP spid="88" grpId="0"/>
      <p:bldP spid="91" grpId="0"/>
      <p:bldP spid="92" grpId="0" animBg="1"/>
      <p:bldP spid="93" grpId="0"/>
      <p:bldP spid="9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Průnik trojrozměrného objektu (krychle) s poloprostorem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7651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7652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7653" name="TextovéPole 8"/>
          <p:cNvSpPr txBox="1">
            <a:spLocks noChangeArrowheads="1"/>
          </p:cNvSpPr>
          <p:nvPr/>
        </p:nvSpPr>
        <p:spPr bwMode="auto">
          <a:xfrm>
            <a:off x="250825" y="2420938"/>
            <a:ext cx="84915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Tato problematika je řešena stejně jako v případě řezu krychle, jen je potřebné si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uvědomit, že poloprostor je dán rovinou a bodem.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Zkusme demonstraci na následujícím příkladě.</a:t>
            </a:r>
          </a:p>
          <a:p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4" name="TextovéPole 14"/>
          <p:cNvSpPr txBox="1">
            <a:spLocks noChangeArrowheads="1"/>
          </p:cNvSpPr>
          <p:nvPr/>
        </p:nvSpPr>
        <p:spPr bwMode="auto">
          <a:xfrm>
            <a:off x="250825" y="4292600"/>
            <a:ext cx="4683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Zakreslete průnik krychle a poloprostoru,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který je dán body M, N, O, B zakreslenými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na obrázku.</a:t>
            </a:r>
          </a:p>
        </p:txBody>
      </p:sp>
      <p:sp>
        <p:nvSpPr>
          <p:cNvPr id="27655" name="TextovéPole 15"/>
          <p:cNvSpPr txBox="1">
            <a:spLocks noChangeArrowheads="1"/>
          </p:cNvSpPr>
          <p:nvPr/>
        </p:nvSpPr>
        <p:spPr bwMode="auto">
          <a:xfrm>
            <a:off x="250825" y="3860800"/>
            <a:ext cx="1011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b="1" dirty="0">
                <a:latin typeface="Times New Roman" pitchFamily="18" charset="0"/>
                <a:cs typeface="Times New Roman" pitchFamily="18" charset="0"/>
              </a:rPr>
              <a:t>Příklad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323528" y="5661248"/>
            <a:ext cx="332655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Jak značíme poloprostor?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Přímá spojovací šipka 17"/>
          <p:cNvCxnSpPr/>
          <p:nvPr/>
        </p:nvCxnSpPr>
        <p:spPr>
          <a:xfrm>
            <a:off x="3779912" y="5877272"/>
            <a:ext cx="57606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ovéPole 18"/>
          <p:cNvSpPr txBox="1"/>
          <p:nvPr/>
        </p:nvSpPr>
        <p:spPr>
          <a:xfrm>
            <a:off x="4355976" y="566124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MNOB</a:t>
            </a:r>
            <a:endParaRPr lang="cs-CZ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84984"/>
            <a:ext cx="28765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54" grpId="0"/>
      <p:bldP spid="27655" grpId="0"/>
      <p:bldP spid="12" grpId="0" animBg="1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Závěr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969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2970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9701" name="TextovéPole 8"/>
          <p:cNvSpPr txBox="1">
            <a:spLocks noChangeArrowheads="1"/>
          </p:cNvSpPr>
          <p:nvPr/>
        </p:nvSpPr>
        <p:spPr bwMode="auto">
          <a:xfrm>
            <a:off x="1221123" y="2492375"/>
            <a:ext cx="67271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cs-CZ" sz="7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cs-CZ" sz="7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cs-CZ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7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cs-CZ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7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cs-CZ" sz="7200" dirty="0" smtClean="0">
                <a:latin typeface="Times New Roman" pitchFamily="18" charset="0"/>
                <a:cs typeface="Times New Roman" pitchFamily="18" charset="0"/>
              </a:rPr>
              <a:t> to je vše </a:t>
            </a:r>
          </a:p>
          <a:p>
            <a:pPr algn="ctr"/>
            <a:r>
              <a:rPr lang="cs-CZ" sz="7200" dirty="0" err="1" smtClean="0">
                <a:latin typeface="Times New Roman" pitchFamily="18" charset="0"/>
                <a:cs typeface="Times New Roman" pitchFamily="18" charset="0"/>
              </a:rPr>
              <a:t>přátelééé</a:t>
            </a:r>
            <a:endParaRPr lang="cs-CZ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Úvod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4339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4340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4341" name="TextovéPole 5"/>
          <p:cNvSpPr txBox="1">
            <a:spLocks noChangeArrowheads="1"/>
          </p:cNvSpPr>
          <p:nvPr/>
        </p:nvSpPr>
        <p:spPr bwMode="auto">
          <a:xfrm>
            <a:off x="684213" y="2133600"/>
            <a:ext cx="73707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Problematiku vzájemné polohy lze uchopit třemi základními způsoby:</a:t>
            </a:r>
          </a:p>
        </p:txBody>
      </p:sp>
      <p:sp>
        <p:nvSpPr>
          <p:cNvPr id="14342" name="TextovéPole 6"/>
          <p:cNvSpPr txBox="1">
            <a:spLocks noChangeArrowheads="1"/>
          </p:cNvSpPr>
          <p:nvPr/>
        </p:nvSpPr>
        <p:spPr bwMode="auto">
          <a:xfrm>
            <a:off x="1547813" y="2852738"/>
            <a:ext cx="7035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Klasické školské pojetí, kdy útvary zakreslíme a jejich manipulací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odhalíme všechny možnosti vzájemné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polohy.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3" name="TextovéPole 7"/>
          <p:cNvSpPr txBox="1">
            <a:spLocks noChangeArrowheads="1"/>
          </p:cNvSpPr>
          <p:nvPr/>
        </p:nvSpPr>
        <p:spPr bwMode="auto">
          <a:xfrm>
            <a:off x="1547813" y="3933825"/>
            <a:ext cx="714057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Využití množinového pojetí geometrie. V tomto pojetí je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kterákoli 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množina geometrickým útvarem.</a:t>
            </a:r>
          </a:p>
        </p:txBody>
      </p:sp>
      <p:sp>
        <p:nvSpPr>
          <p:cNvPr id="14344" name="TextovéPole 8"/>
          <p:cNvSpPr txBox="1">
            <a:spLocks noChangeArrowheads="1"/>
          </p:cNvSpPr>
          <p:nvPr/>
        </p:nvSpPr>
        <p:spPr bwMode="auto">
          <a:xfrm>
            <a:off x="1547813" y="5157788"/>
            <a:ext cx="7385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Využití analytické geometrie, kdy jednotlivé útvary popíšeme pomocí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rovnic, které budeme následně vyšetřovat aparáty matematiky. </a:t>
            </a:r>
          </a:p>
        </p:txBody>
      </p:sp>
      <p:sp>
        <p:nvSpPr>
          <p:cNvPr id="10" name="Šipka doprava 9"/>
          <p:cNvSpPr/>
          <p:nvPr/>
        </p:nvSpPr>
        <p:spPr>
          <a:xfrm>
            <a:off x="539750" y="2852738"/>
            <a:ext cx="576263" cy="57626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4" name="Šipka doprava 13"/>
          <p:cNvSpPr/>
          <p:nvPr/>
        </p:nvSpPr>
        <p:spPr>
          <a:xfrm>
            <a:off x="539750" y="4005263"/>
            <a:ext cx="576263" cy="57626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5" name="Šipka doprava 14"/>
          <p:cNvSpPr/>
          <p:nvPr/>
        </p:nvSpPr>
        <p:spPr>
          <a:xfrm>
            <a:off x="539750" y="5157788"/>
            <a:ext cx="576263" cy="574675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3" grpId="0"/>
      <p:bldP spid="143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Školská geometrie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(vzájemné polohy přímek)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5364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5365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9" name="TextovéPole 18"/>
          <p:cNvSpPr txBox="1">
            <a:spLocks noChangeArrowheads="1"/>
          </p:cNvSpPr>
          <p:nvPr/>
        </p:nvSpPr>
        <p:spPr bwMode="auto">
          <a:xfrm>
            <a:off x="611188" y="2781300"/>
            <a:ext cx="8377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Rovnoběžné totožné (překrývají se, mají společných nekonečně mnoho bodů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ovéPole 19"/>
          <p:cNvSpPr txBox="1">
            <a:spLocks noChangeArrowheads="1"/>
          </p:cNvSpPr>
          <p:nvPr/>
        </p:nvSpPr>
        <p:spPr bwMode="auto">
          <a:xfrm>
            <a:off x="611188" y="3213100"/>
            <a:ext cx="69167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Rovnoběžné různé (jejich vzdálenost se určuje pomocí kolmice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ovéPole 20"/>
          <p:cNvSpPr txBox="1">
            <a:spLocks noChangeArrowheads="1"/>
          </p:cNvSpPr>
          <p:nvPr/>
        </p:nvSpPr>
        <p:spPr bwMode="auto">
          <a:xfrm>
            <a:off x="611188" y="3644900"/>
            <a:ext cx="4400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Různoběžné (mají společný jeden bod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ovéPole 22"/>
          <p:cNvSpPr txBox="1">
            <a:spLocks noChangeArrowheads="1"/>
          </p:cNvSpPr>
          <p:nvPr/>
        </p:nvSpPr>
        <p:spPr bwMode="auto">
          <a:xfrm>
            <a:off x="611188" y="4076700"/>
            <a:ext cx="803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Různoběžné kolmé (speciální případ různoběžnosti, kdy svírají pravý úhel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ovéPole 23"/>
          <p:cNvSpPr txBox="1">
            <a:spLocks noChangeArrowheads="1"/>
          </p:cNvSpPr>
          <p:nvPr/>
        </p:nvSpPr>
        <p:spPr bwMode="auto">
          <a:xfrm>
            <a:off x="539750" y="5445125"/>
            <a:ext cx="67457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Mimoběžné. Mimoběžnost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se výborně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demonstruje na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krychli.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Zaoblený obdélník 24"/>
          <p:cNvSpPr/>
          <p:nvPr/>
        </p:nvSpPr>
        <p:spPr>
          <a:xfrm>
            <a:off x="323850" y="2133600"/>
            <a:ext cx="1511300" cy="4318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 rovině:</a:t>
            </a:r>
          </a:p>
        </p:txBody>
      </p:sp>
      <p:sp>
        <p:nvSpPr>
          <p:cNvPr id="26" name="Zaoblený obdélník 25"/>
          <p:cNvSpPr/>
          <p:nvPr/>
        </p:nvSpPr>
        <p:spPr>
          <a:xfrm>
            <a:off x="395288" y="4797425"/>
            <a:ext cx="1512887" cy="4318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 prostoru:</a:t>
            </a:r>
          </a:p>
        </p:txBody>
      </p:sp>
      <p:sp>
        <p:nvSpPr>
          <p:cNvPr id="27" name="Zaoblený obdélník 26"/>
          <p:cNvSpPr/>
          <p:nvPr/>
        </p:nvSpPr>
        <p:spPr>
          <a:xfrm>
            <a:off x="7164388" y="4868863"/>
            <a:ext cx="1800225" cy="12239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cs-CZ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Jak vizualizovat?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3" grpId="0"/>
      <p:bldP spid="24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Školská geometrie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(vzájemné polohy přímek)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5364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5365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14" name="Krychle 13"/>
          <p:cNvSpPr/>
          <p:nvPr/>
        </p:nvSpPr>
        <p:spPr>
          <a:xfrm>
            <a:off x="7020272" y="4581128"/>
            <a:ext cx="1224136" cy="122413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6" name="Přímá spojovací čára 15"/>
          <p:cNvCxnSpPr/>
          <p:nvPr/>
        </p:nvCxnSpPr>
        <p:spPr>
          <a:xfrm>
            <a:off x="4644008" y="2348880"/>
            <a:ext cx="38884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ovéPole 16"/>
          <p:cNvSpPr txBox="1"/>
          <p:nvPr/>
        </p:nvSpPr>
        <p:spPr>
          <a:xfrm>
            <a:off x="3491880" y="2132856"/>
            <a:ext cx="819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 ≡ q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467544" y="2204864"/>
            <a:ext cx="270298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Rovnoběžné totožné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67544" y="3140968"/>
            <a:ext cx="248177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Rovnoběžné různé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Přímá spojovací čára 27"/>
          <p:cNvCxnSpPr/>
          <p:nvPr/>
        </p:nvCxnSpPr>
        <p:spPr>
          <a:xfrm>
            <a:off x="4644008" y="3068960"/>
            <a:ext cx="38884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ovací čára 28"/>
          <p:cNvCxnSpPr/>
          <p:nvPr/>
        </p:nvCxnSpPr>
        <p:spPr>
          <a:xfrm>
            <a:off x="4644008" y="3429000"/>
            <a:ext cx="38884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9"/>
          <p:cNvSpPr txBox="1"/>
          <p:nvPr/>
        </p:nvSpPr>
        <p:spPr>
          <a:xfrm>
            <a:off x="4211960" y="285293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4211960" y="314096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67544" y="4149080"/>
            <a:ext cx="1704313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Různoběžné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Přímá spojovací čára 32"/>
          <p:cNvCxnSpPr/>
          <p:nvPr/>
        </p:nvCxnSpPr>
        <p:spPr>
          <a:xfrm flipV="1">
            <a:off x="3275856" y="3861048"/>
            <a:ext cx="1584176" cy="7920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ovací čára 34"/>
          <p:cNvCxnSpPr/>
          <p:nvPr/>
        </p:nvCxnSpPr>
        <p:spPr>
          <a:xfrm>
            <a:off x="3131840" y="4221088"/>
            <a:ext cx="194421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ovéPole 36"/>
          <p:cNvSpPr txBox="1"/>
          <p:nvPr/>
        </p:nvSpPr>
        <p:spPr>
          <a:xfrm>
            <a:off x="5004048" y="407707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2915816" y="436510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467544" y="5301208"/>
            <a:ext cx="254909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Různoběžné kolmé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Přímá spojovací čára 39"/>
          <p:cNvCxnSpPr/>
          <p:nvPr/>
        </p:nvCxnSpPr>
        <p:spPr>
          <a:xfrm flipV="1">
            <a:off x="3491880" y="4941168"/>
            <a:ext cx="1584176" cy="7920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ovací čára 40"/>
          <p:cNvCxnSpPr/>
          <p:nvPr/>
        </p:nvCxnSpPr>
        <p:spPr>
          <a:xfrm>
            <a:off x="4067944" y="4941168"/>
            <a:ext cx="576064" cy="72008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ovéPole 43"/>
          <p:cNvSpPr txBox="1"/>
          <p:nvPr/>
        </p:nvSpPr>
        <p:spPr>
          <a:xfrm>
            <a:off x="4572000" y="537321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7956376" y="378904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5940152" y="3861048"/>
            <a:ext cx="1653017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Mimoběžné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Přímá spojovací čára 47"/>
          <p:cNvCxnSpPr/>
          <p:nvPr/>
        </p:nvCxnSpPr>
        <p:spPr>
          <a:xfrm flipV="1">
            <a:off x="8244408" y="3933056"/>
            <a:ext cx="0" cy="20882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Přímá spojovací čára 49"/>
          <p:cNvCxnSpPr/>
          <p:nvPr/>
        </p:nvCxnSpPr>
        <p:spPr>
          <a:xfrm>
            <a:off x="6300192" y="5805264"/>
            <a:ext cx="2592288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ovéPole 50"/>
          <p:cNvSpPr txBox="1"/>
          <p:nvPr/>
        </p:nvSpPr>
        <p:spPr>
          <a:xfrm>
            <a:off x="3356248" y="559762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6228184" y="537321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  <p:bldP spid="18" grpId="0" animBg="1"/>
      <p:bldP spid="22" grpId="0" animBg="1"/>
      <p:bldP spid="30" grpId="0"/>
      <p:bldP spid="31" grpId="0"/>
      <p:bldP spid="32" grpId="0" animBg="1"/>
      <p:bldP spid="37" grpId="0"/>
      <p:bldP spid="38" grpId="0"/>
      <p:bldP spid="39" grpId="0" animBg="1"/>
      <p:bldP spid="44" grpId="0"/>
      <p:bldP spid="45" grpId="0"/>
      <p:bldP spid="46" grpId="0" animBg="1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Školská geometrie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(vzájemné polohy přímky a roviny)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6387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6388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6" name="Zaoblený obdélník 5"/>
          <p:cNvSpPr/>
          <p:nvPr/>
        </p:nvSpPr>
        <p:spPr>
          <a:xfrm>
            <a:off x="323850" y="2133600"/>
            <a:ext cx="1511300" cy="4318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 rovině:</a:t>
            </a:r>
          </a:p>
        </p:txBody>
      </p:sp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2484438" y="2205038"/>
            <a:ext cx="5816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V tomto případě by pouze přímka byla součástí roviny.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323850" y="2924175"/>
            <a:ext cx="1511300" cy="43338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 prostoru:</a:t>
            </a:r>
          </a:p>
        </p:txBody>
      </p:sp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323850" y="3573463"/>
            <a:ext cx="2994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Přímka je součástí roviny.</a:t>
            </a:r>
          </a:p>
        </p:txBody>
      </p:sp>
      <p:sp>
        <p:nvSpPr>
          <p:cNvPr id="10" name="TextovéPole 9"/>
          <p:cNvSpPr txBox="1">
            <a:spLocks noChangeArrowheads="1"/>
          </p:cNvSpPr>
          <p:nvPr/>
        </p:nvSpPr>
        <p:spPr bwMode="auto">
          <a:xfrm>
            <a:off x="323850" y="4005263"/>
            <a:ext cx="7786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Přímka je rovnoběžná s rovinou a není její součástí (jejich vzdálenost se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 vyšetřuje pomocí kolmice).</a:t>
            </a:r>
          </a:p>
        </p:txBody>
      </p:sp>
      <p:sp>
        <p:nvSpPr>
          <p:cNvPr id="14" name="TextovéPole 13"/>
          <p:cNvSpPr txBox="1">
            <a:spLocks noChangeArrowheads="1"/>
          </p:cNvSpPr>
          <p:nvPr/>
        </p:nvSpPr>
        <p:spPr bwMode="auto">
          <a:xfrm>
            <a:off x="323850" y="4724400"/>
            <a:ext cx="6389688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Přímka je různoběžná s rovinou (mají společný jeden bod).</a:t>
            </a:r>
          </a:p>
        </p:txBody>
      </p:sp>
      <p:sp>
        <p:nvSpPr>
          <p:cNvPr id="15" name="TextovéPole 14"/>
          <p:cNvSpPr txBox="1">
            <a:spLocks noChangeArrowheads="1"/>
          </p:cNvSpPr>
          <p:nvPr/>
        </p:nvSpPr>
        <p:spPr bwMode="auto">
          <a:xfrm>
            <a:off x="323850" y="5229225"/>
            <a:ext cx="8697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Přímka je kolmá na rovinu (mají společný jeden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bod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a ještě platí, že daná přímka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 je kolmá alespoň na dvě různoběžné přímky, které jsou součástí roviny).</a:t>
            </a:r>
          </a:p>
        </p:txBody>
      </p:sp>
      <p:sp>
        <p:nvSpPr>
          <p:cNvPr id="17" name="Zaoblený obdélník 16"/>
          <p:cNvSpPr/>
          <p:nvPr/>
        </p:nvSpPr>
        <p:spPr>
          <a:xfrm>
            <a:off x="5003800" y="2924175"/>
            <a:ext cx="3529013" cy="7921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co mimoběžnost?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4" grpId="0"/>
      <p:bldP spid="15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Školská geometrie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(vzájemná poloha </a:t>
            </a: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přímky a roviny)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7411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7412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cxnSp>
        <p:nvCxnSpPr>
          <p:cNvPr id="14" name="Přímá spojovací čára 13"/>
          <p:cNvCxnSpPr/>
          <p:nvPr/>
        </p:nvCxnSpPr>
        <p:spPr>
          <a:xfrm>
            <a:off x="5436096" y="2492896"/>
            <a:ext cx="36766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Krychle 14"/>
          <p:cNvSpPr/>
          <p:nvPr/>
        </p:nvSpPr>
        <p:spPr>
          <a:xfrm>
            <a:off x="5868143" y="2492896"/>
            <a:ext cx="2016225" cy="172819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bdélník 15"/>
          <p:cNvSpPr/>
          <p:nvPr/>
        </p:nvSpPr>
        <p:spPr>
          <a:xfrm>
            <a:off x="5868144" y="2924944"/>
            <a:ext cx="1584176" cy="12961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9" name="Přímá spojovací čára 18"/>
          <p:cNvCxnSpPr/>
          <p:nvPr/>
        </p:nvCxnSpPr>
        <p:spPr>
          <a:xfrm>
            <a:off x="144016" y="4221088"/>
            <a:ext cx="34198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Krychle 31"/>
          <p:cNvSpPr/>
          <p:nvPr/>
        </p:nvSpPr>
        <p:spPr>
          <a:xfrm>
            <a:off x="683568" y="2492896"/>
            <a:ext cx="2016225" cy="172819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/>
          <p:cNvSpPr/>
          <p:nvPr/>
        </p:nvSpPr>
        <p:spPr>
          <a:xfrm>
            <a:off x="683569" y="2924944"/>
            <a:ext cx="1584176" cy="12961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TextovéPole 34"/>
          <p:cNvSpPr txBox="1">
            <a:spLocks noChangeArrowheads="1"/>
          </p:cNvSpPr>
          <p:nvPr/>
        </p:nvSpPr>
        <p:spPr bwMode="auto">
          <a:xfrm>
            <a:off x="395536" y="4869160"/>
            <a:ext cx="2840201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Přímka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je součástí roviny.</a:t>
            </a:r>
          </a:p>
        </p:txBody>
      </p:sp>
      <p:sp>
        <p:nvSpPr>
          <p:cNvPr id="36" name="TextovéPole 35"/>
          <p:cNvSpPr txBox="1">
            <a:spLocks noChangeArrowheads="1"/>
          </p:cNvSpPr>
          <p:nvPr/>
        </p:nvSpPr>
        <p:spPr bwMode="auto">
          <a:xfrm>
            <a:off x="4572000" y="4509120"/>
            <a:ext cx="4120039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Přímka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je rovnoběžná s rovinou a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není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její součástí (jejich vzdálenost se </a:t>
            </a:r>
          </a:p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vyšetřuje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pomocí kolmice).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0" y="620688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Školská geometrie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(vzájemná poloha </a:t>
            </a: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přímky a roviny)</a:t>
            </a:r>
            <a:endParaRPr lang="cs-CZ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7411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17412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28" name="Krychle 27"/>
          <p:cNvSpPr/>
          <p:nvPr/>
        </p:nvSpPr>
        <p:spPr>
          <a:xfrm>
            <a:off x="827584" y="2708920"/>
            <a:ext cx="2016225" cy="172819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/>
          <p:cNvSpPr/>
          <p:nvPr/>
        </p:nvSpPr>
        <p:spPr>
          <a:xfrm>
            <a:off x="827584" y="3140968"/>
            <a:ext cx="1584176" cy="12961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Krychle 29"/>
          <p:cNvSpPr/>
          <p:nvPr/>
        </p:nvSpPr>
        <p:spPr>
          <a:xfrm>
            <a:off x="5004047" y="2636912"/>
            <a:ext cx="2016225" cy="172819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5004048" y="3068960"/>
            <a:ext cx="1584176" cy="12961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3" name="Přímá spojovací čára 32"/>
          <p:cNvCxnSpPr/>
          <p:nvPr/>
        </p:nvCxnSpPr>
        <p:spPr>
          <a:xfrm flipH="1">
            <a:off x="2267744" y="2060848"/>
            <a:ext cx="720080" cy="280831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ovací čára 35"/>
          <p:cNvCxnSpPr/>
          <p:nvPr/>
        </p:nvCxnSpPr>
        <p:spPr>
          <a:xfrm flipH="1">
            <a:off x="6084168" y="3212976"/>
            <a:ext cx="1656184" cy="165618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ovéPole 39"/>
          <p:cNvSpPr txBox="1">
            <a:spLocks noChangeArrowheads="1"/>
          </p:cNvSpPr>
          <p:nvPr/>
        </p:nvSpPr>
        <p:spPr bwMode="auto">
          <a:xfrm>
            <a:off x="323528" y="4725144"/>
            <a:ext cx="3441968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Přímka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je různoběžná s 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rovinou</a:t>
            </a:r>
          </a:p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mají společný jeden bod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ovéPole 40"/>
          <p:cNvSpPr txBox="1">
            <a:spLocks noChangeArrowheads="1"/>
          </p:cNvSpPr>
          <p:nvPr/>
        </p:nvSpPr>
        <p:spPr bwMode="auto">
          <a:xfrm>
            <a:off x="4716016" y="4941168"/>
            <a:ext cx="2978701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Přímka 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je kolmá na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rovinu.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-19050" y="615925"/>
            <a:ext cx="9144000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Základní kritéria</a:t>
            </a:r>
            <a:endParaRPr lang="cs-CZ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morning" dir="t"/>
          </a:scene3d>
          <a:sp3d prstMaterial="flat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7892" name="TextovéPole 11"/>
          <p:cNvSpPr txBox="1">
            <a:spLocks noChangeArrowheads="1"/>
          </p:cNvSpPr>
          <p:nvPr/>
        </p:nvSpPr>
        <p:spPr bwMode="auto">
          <a:xfrm>
            <a:off x="179388" y="623728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Katedra matematiky a ICT</a:t>
            </a:r>
          </a:p>
        </p:txBody>
      </p:sp>
      <p:sp>
        <p:nvSpPr>
          <p:cNvPr id="37893" name="TextovéPole 12"/>
          <p:cNvSpPr txBox="1">
            <a:spLocks noChangeArrowheads="1"/>
          </p:cNvSpPr>
          <p:nvPr/>
        </p:nvSpPr>
        <p:spPr bwMode="auto">
          <a:xfrm>
            <a:off x="5580063" y="6237288"/>
            <a:ext cx="319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Perpetua" pitchFamily="18" charset="0"/>
              </a:rPr>
              <a:t>Univerzita Jana Evangelisty Purkyně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231775" y="2800350"/>
            <a:ext cx="83872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Přímka </a:t>
            </a:r>
            <a:r>
              <a:rPr lang="cs-CZ" sz="20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je rovnoběžná s rovinou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právě, když je rovnoběžná s alespoň jednou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přímkou ležící v této rovině.</a:t>
            </a:r>
            <a:endParaRPr lang="el-G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303213" y="4745038"/>
            <a:ext cx="77918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Přímka </a:t>
            </a:r>
            <a:r>
              <a:rPr lang="cs-CZ" sz="20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je kolmá k rovině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právě tehdy, když je kolmá k alespoň dvěma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různoběžkám ležícím v této rovině.</a:t>
            </a:r>
            <a:endParaRPr lang="el-G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323850" y="2060575"/>
            <a:ext cx="5472286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cs-CZ" sz="2400" dirty="0">
                <a:latin typeface="Times New Roman" pitchFamily="18" charset="0"/>
                <a:cs typeface="Times New Roman" pitchFamily="18" charset="0"/>
              </a:rPr>
              <a:t>Kritérium rovnoběžnosti přímky s rovinou</a:t>
            </a: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323850" y="3860800"/>
            <a:ext cx="5113338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cs-CZ" sz="2400" dirty="0">
                <a:latin typeface="Times New Roman" pitchFamily="18" charset="0"/>
                <a:cs typeface="Times New Roman" pitchFamily="18" charset="0"/>
              </a:rPr>
              <a:t>Kritérium kolmosti přímky s rovinou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2" grpId="0"/>
      <p:bldP spid="37904" grpId="0"/>
      <p:bldP spid="37905" grpId="0" animBg="1"/>
      <p:bldP spid="3790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mění">
  <a:themeElements>
    <a:clrScheme name="Jmění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Jmění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Jmění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666</TotalTime>
  <Words>1123</Words>
  <Application>Microsoft Office PowerPoint</Application>
  <PresentationFormat>Předvádění na obrazovce (4:3)</PresentationFormat>
  <Paragraphs>256</Paragraphs>
  <Slides>29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5" baseType="lpstr">
      <vt:lpstr>Arial</vt:lpstr>
      <vt:lpstr>Franklin Gothic Book</vt:lpstr>
      <vt:lpstr>Perpetua</vt:lpstr>
      <vt:lpstr>Times New Roman</vt:lpstr>
      <vt:lpstr>Wingdings 2</vt:lpstr>
      <vt:lpstr>Jmění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Chytrý</dc:creator>
  <cp:lastModifiedBy>student</cp:lastModifiedBy>
  <cp:revision>75</cp:revision>
  <dcterms:created xsi:type="dcterms:W3CDTF">2012-10-02T13:48:24Z</dcterms:created>
  <dcterms:modified xsi:type="dcterms:W3CDTF">2015-09-22T14:46:39Z</dcterms:modified>
</cp:coreProperties>
</file>