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73" r:id="rId5"/>
    <p:sldId id="258" r:id="rId6"/>
    <p:sldId id="259" r:id="rId7"/>
    <p:sldId id="265" r:id="rId8"/>
    <p:sldId id="260" r:id="rId9"/>
    <p:sldId id="261" r:id="rId10"/>
    <p:sldId id="262" r:id="rId11"/>
    <p:sldId id="274" r:id="rId12"/>
    <p:sldId id="263" r:id="rId13"/>
    <p:sldId id="275" r:id="rId14"/>
    <p:sldId id="264" r:id="rId15"/>
    <p:sldId id="266" r:id="rId16"/>
    <p:sldId id="267" r:id="rId17"/>
    <p:sldId id="269" r:id="rId18"/>
    <p:sldId id="268" r:id="rId19"/>
    <p:sldId id="270" r:id="rId20"/>
    <p:sldId id="257" r:id="rId21"/>
    <p:sldId id="276" r:id="rId2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Zaoblený obdélník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bdélník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093CB-7687-4DBE-A388-D2D5C3EF38C3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12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B9388F5-51F0-406F-AF69-5A28F87C697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20AD-89E8-420E-BBFD-462678EBA2A0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A2049-9A48-446C-9398-435436F9FBE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E55BD-E21B-4A25-8A04-006B94B40768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96447-583B-4B78-BBCD-8B80EBA54BF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8D044-3F6F-47F1-B372-23DC9E6DCF98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42ED5-D606-4949-A4E4-696463CDFE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Zaoblený obdélní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bdélník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6C6F9-450B-43EF-841C-00AA76DC754F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10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2D207-3095-4773-B845-712B5F91205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3CF8D-2F29-41F8-9D3F-4A970648451A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60EB-C97C-474F-83C9-76F3E92525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40AA1-09F7-41D0-A222-3D27A57B4899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1C474-F63B-46A2-A6BF-3A446D1DFD3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A8947-F3D9-47F8-9B40-CCD3EB1A4001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9343D-A6F7-4320-A54E-EDB92876E2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C732E-6F98-4642-B515-E1EC773FEA9B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F9E63-B72D-442E-B37A-4FCDA849E9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Zaoblený obdélník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D3A9E-F2F3-499C-A9F6-DC2395783C06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8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4C464-1331-43F0-90A9-848EE819581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8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8651B-B7E7-4A0A-A856-0DE5932485F7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9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2CF45-1CEA-493C-92D9-5352828A5A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Zaoblený obdélník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Zástupný symbol pro nadpis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  <a:endParaRPr lang="en-US" smtClean="0"/>
          </a:p>
        </p:txBody>
      </p:sp>
      <p:sp>
        <p:nvSpPr>
          <p:cNvPr id="1029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386E48-4ECE-4081-93F6-696A40D7DA4F}" type="datetimeFigureOut">
              <a:rPr lang="cs-CZ"/>
              <a:pPr>
                <a:defRPr/>
              </a:pPr>
              <a:t>11.10.2018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9B8EC5E-41B1-4350-8F83-1A8E598DBCA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75" r:id="rId9"/>
    <p:sldLayoutId id="2147483666" r:id="rId10"/>
    <p:sldLayoutId id="2147483665" r:id="rId11"/>
  </p:sldLayoutIdLst>
  <p:transition>
    <p:wipe dir="d"/>
  </p:transition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ovéPole 3"/>
          <p:cNvSpPr txBox="1">
            <a:spLocks noChangeArrowheads="1"/>
          </p:cNvSpPr>
          <p:nvPr/>
        </p:nvSpPr>
        <p:spPr bwMode="auto">
          <a:xfrm>
            <a:off x="1331913" y="1844675"/>
            <a:ext cx="7104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6000" dirty="0">
                <a:latin typeface="Perpetua" pitchFamily="18" charset="0"/>
              </a:rPr>
              <a:t>Geometrie s didaktikou I</a:t>
            </a:r>
          </a:p>
        </p:txBody>
      </p:sp>
      <p:sp>
        <p:nvSpPr>
          <p:cNvPr id="13314" name="TextovéPole 4"/>
          <p:cNvSpPr txBox="1">
            <a:spLocks noChangeArrowheads="1"/>
          </p:cNvSpPr>
          <p:nvPr/>
        </p:nvSpPr>
        <p:spPr bwMode="auto">
          <a:xfrm>
            <a:off x="3132138" y="476250"/>
            <a:ext cx="3338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3600">
                <a:latin typeface="Times New Roman" pitchFamily="18" charset="0"/>
                <a:cs typeface="Times New Roman" pitchFamily="18" charset="0"/>
              </a:rPr>
              <a:t>Přednáška číslo I</a:t>
            </a:r>
          </a:p>
        </p:txBody>
      </p:sp>
      <p:sp>
        <p:nvSpPr>
          <p:cNvPr id="13315" name="TextovéPole 5"/>
          <p:cNvSpPr txBox="1">
            <a:spLocks noChangeArrowheads="1"/>
          </p:cNvSpPr>
          <p:nvPr/>
        </p:nvSpPr>
        <p:spPr bwMode="auto">
          <a:xfrm>
            <a:off x="361950" y="3789363"/>
            <a:ext cx="87106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cs-CZ" sz="2400" b="1"/>
              <a:t>Didaktický konstruktivismus + mechanismus poznávacího </a:t>
            </a:r>
          </a:p>
          <a:p>
            <a:pPr algn="ctr"/>
            <a:r>
              <a:rPr lang="cs-CZ" sz="2400" b="1"/>
              <a:t>procesu </a:t>
            </a:r>
          </a:p>
          <a:p>
            <a:pPr algn="ctr"/>
            <a:r>
              <a:rPr lang="cs-CZ" sz="2400" b="1"/>
              <a:t>(aplikace na osovou souměrnost).</a:t>
            </a:r>
            <a:endParaRPr lang="cs-CZ" sz="2400">
              <a:latin typeface="Perpetua" pitchFamily="18" charset="0"/>
            </a:endParaRPr>
          </a:p>
          <a:p>
            <a:pPr algn="ctr"/>
            <a:endParaRPr lang="cs-CZ" sz="2400">
              <a:latin typeface="Perpetua" pitchFamily="18" charset="0"/>
            </a:endParaRPr>
          </a:p>
        </p:txBody>
      </p:sp>
      <p:sp>
        <p:nvSpPr>
          <p:cNvPr id="13316" name="TextovéPole 6"/>
          <p:cNvSpPr txBox="1">
            <a:spLocks noChangeArrowheads="1"/>
          </p:cNvSpPr>
          <p:nvPr/>
        </p:nvSpPr>
        <p:spPr bwMode="auto">
          <a:xfrm>
            <a:off x="323850" y="6165850"/>
            <a:ext cx="8963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Perpetua" pitchFamily="18" charset="0"/>
              </a:rPr>
              <a:t>KMA</a:t>
            </a:r>
            <a:endParaRPr lang="cs-CZ" sz="2800" dirty="0">
              <a:latin typeface="Perpetua" pitchFamily="18" charset="0"/>
            </a:endParaRPr>
          </a:p>
        </p:txBody>
      </p:sp>
      <p:pic>
        <p:nvPicPr>
          <p:cNvPr id="13317" name="Picture 2" descr="http://t2.gstatic.com/images?q=tbn:ANd9GcSPhd4BY7QlBoPezU5ZjFNm0XMvuf30nUOyOHzuBhWeQaaG-APXj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5661025"/>
            <a:ext cx="3059113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Hladina generických modelů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0483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0484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23528" y="2276872"/>
            <a:ext cx="256672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Překvapivé modely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23528" y="5589240"/>
            <a:ext cx="4788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Dokážete vymyslet další překvapivé modely?</a:t>
            </a:r>
            <a:endParaRPr lang="cs-CZ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334" y="2852936"/>
            <a:ext cx="539115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Hladina generických modelů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0483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0484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23528" y="2276872"/>
            <a:ext cx="2274982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Zdánlivé modely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95536" y="3140968"/>
            <a:ext cx="83407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zdánlivým modelem osové souměrnosti by mohl být také obrázek pokoje za </a:t>
            </a:r>
          </a:p>
          <a:p>
            <a:r>
              <a:rPr lang="cs-CZ" dirty="0" smtClean="0"/>
              <a:t>předpokladu, že bychom uvažovali i dveře. Vše by nasvědčovalo, že je splněna </a:t>
            </a:r>
          </a:p>
          <a:p>
            <a:r>
              <a:rPr lang="cs-CZ" dirty="0" smtClean="0"/>
              <a:t>podmínka osové souměrnosti, ovšem otevřené dveře by ji narušovali. Budou-li </a:t>
            </a:r>
          </a:p>
          <a:p>
            <a:r>
              <a:rPr lang="cs-CZ" dirty="0" smtClean="0"/>
              <a:t>dveře zavřené, bude se stále jednat o model překvapivý.</a:t>
            </a:r>
            <a:endParaRPr lang="cs-CZ" dirty="0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437112"/>
            <a:ext cx="3759710" cy="180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2" name="TextovéPole 11"/>
          <p:cNvSpPr txBox="1"/>
          <p:nvPr/>
        </p:nvSpPr>
        <p:spPr>
          <a:xfrm>
            <a:off x="395536" y="4941168"/>
            <a:ext cx="451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Dokážete vymyslet další zdánlivé modely?</a:t>
            </a:r>
            <a:endParaRPr lang="cs-C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Hladina generických modelů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1507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1508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467544" y="2420888"/>
            <a:ext cx="156805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Ne-modely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996952"/>
            <a:ext cx="4433635" cy="17281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5" name="TextovéPole 14"/>
          <p:cNvSpPr txBox="1"/>
          <p:nvPr/>
        </p:nvSpPr>
        <p:spPr>
          <a:xfrm>
            <a:off x="395536" y="4941168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Dokážete vymyslet další ne-modely?</a:t>
            </a:r>
            <a:endParaRPr lang="cs-C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Dokresli obrázek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1507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1508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9" name="Obdélník 8"/>
          <p:cNvSpPr/>
          <p:nvPr/>
        </p:nvSpPr>
        <p:spPr>
          <a:xfrm>
            <a:off x="323528" y="2204864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Univerzální model je takový popis situace ve vhodném jazyku, který umožňuje předpovídání toho, jak bude vypadat objekt, o kterém žák ví, že </a:t>
            </a:r>
          </a:p>
          <a:p>
            <a:r>
              <a:rPr lang="cs-CZ" dirty="0" smtClean="0"/>
              <a:t>Je osově souměrný, avšak tento objekt není dokreslený.</a:t>
            </a:r>
            <a:endParaRPr lang="cs-CZ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284984"/>
            <a:ext cx="1974850" cy="2660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212976"/>
            <a:ext cx="136815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ovéPole 12"/>
          <p:cNvSpPr txBox="1"/>
          <p:nvPr/>
        </p:nvSpPr>
        <p:spPr>
          <a:xfrm>
            <a:off x="4788024" y="3717032"/>
            <a:ext cx="38523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 praxi (například při hodinách</a:t>
            </a:r>
          </a:p>
          <a:p>
            <a:r>
              <a:rPr lang="cs-CZ" dirty="0" smtClean="0"/>
              <a:t>výtvarné výchovy) se často objevují</a:t>
            </a:r>
          </a:p>
          <a:p>
            <a:r>
              <a:rPr lang="cs-CZ" dirty="0" smtClean="0"/>
              <a:t>vlohy typu: dokresli obličej, dokresli</a:t>
            </a:r>
          </a:p>
          <a:p>
            <a:r>
              <a:rPr lang="cs-CZ" dirty="0" smtClean="0"/>
              <a:t>obrázek apod.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Školské pojetí </a:t>
            </a:r>
            <a:r>
              <a:rPr lang="cs-CZ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osovésouměrnosti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2531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2532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187624" y="2132856"/>
            <a:ext cx="6596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Převedení problematiky do školského pojetí osové souměrnosti</a:t>
            </a:r>
            <a:endParaRPr lang="cs-CZ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36912"/>
            <a:ext cx="3024336" cy="35387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140968"/>
            <a:ext cx="393382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Krystalizace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3555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3556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3557" name="TextovéPole 7"/>
          <p:cNvSpPr txBox="1">
            <a:spLocks noChangeArrowheads="1"/>
          </p:cNvSpPr>
          <p:nvPr/>
        </p:nvSpPr>
        <p:spPr bwMode="auto">
          <a:xfrm>
            <a:off x="539750" y="2276475"/>
            <a:ext cx="80121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Celé poznání se dostává na abstraktní úroveň a na základě krystalizace se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propojuje s předchozími vědomostmi. Jedinec již přesně zná principy osové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souměrnosti a je schopen s ní pracovat tak, že je schopen tyto principy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aplikovat na všechny přecházející modely.</a:t>
            </a:r>
          </a:p>
          <a:p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8" name="TextovéPole 8"/>
          <p:cNvSpPr txBox="1">
            <a:spLocks noChangeArrowheads="1"/>
          </p:cNvSpPr>
          <p:nvPr/>
        </p:nvSpPr>
        <p:spPr bwMode="auto">
          <a:xfrm>
            <a:off x="3275856" y="5517232"/>
            <a:ext cx="5632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Dokážete popsat rozdíl této etapy v prvním a druhém</a:t>
            </a:r>
          </a:p>
          <a:p>
            <a:r>
              <a:rPr lang="cs-CZ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mechanismu poznávacího procesu?</a:t>
            </a:r>
          </a:p>
        </p:txBody>
      </p:sp>
      <p:pic>
        <p:nvPicPr>
          <p:cNvPr id="9218" name="Picture 2" descr="http://2.bp.blogspot.com/_6-UqikEZECo/TMgiTRxefXI/AAAAAAAAAII/B77aRHW9NMk/s1600/nasivka_kru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17032"/>
            <a:ext cx="2304256" cy="2263035"/>
          </a:xfrm>
          <a:prstGeom prst="rect">
            <a:avLst/>
          </a:prstGeom>
          <a:noFill/>
        </p:spPr>
      </p:pic>
      <p:sp>
        <p:nvSpPr>
          <p:cNvPr id="10" name="TextovéPole 9"/>
          <p:cNvSpPr txBox="1"/>
          <p:nvPr/>
        </p:nvSpPr>
        <p:spPr>
          <a:xfrm>
            <a:off x="3347864" y="4005064"/>
            <a:ext cx="45833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Na této úrovni je již možné začít pracovat s</a:t>
            </a:r>
          </a:p>
          <a:p>
            <a:r>
              <a:rPr lang="cs-CZ" dirty="0" smtClean="0"/>
              <a:t>úlohami se zaměřením nekonečně mnoho</a:t>
            </a:r>
          </a:p>
          <a:p>
            <a:r>
              <a:rPr lang="cs-CZ" dirty="0" smtClean="0"/>
              <a:t>řešení.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Abstrakční zdvih</a:t>
            </a:r>
          </a:p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 Hladinový přechod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4579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4580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4581" name="TextovéPole 7"/>
          <p:cNvSpPr txBox="1">
            <a:spLocks noChangeArrowheads="1"/>
          </p:cNvSpPr>
          <p:nvPr/>
        </p:nvSpPr>
        <p:spPr bwMode="auto">
          <a:xfrm>
            <a:off x="539750" y="2492375"/>
            <a:ext cx="7923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Tento hladinový přechod bývá nazýván zobecněním a jedná se o přechod z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abstrakčně nižší na abstrakčně vyšší úroveň.</a:t>
            </a:r>
          </a:p>
        </p:txBody>
      </p:sp>
      <p:sp>
        <p:nvSpPr>
          <p:cNvPr id="9" name="TextovéPole 8"/>
          <p:cNvSpPr txBox="1">
            <a:spLocks noChangeArrowheads="1"/>
          </p:cNvSpPr>
          <p:nvPr/>
        </p:nvSpPr>
        <p:spPr bwMode="auto">
          <a:xfrm>
            <a:off x="684213" y="3573463"/>
            <a:ext cx="3054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Jedná se o krátký okamžik</a:t>
            </a:r>
          </a:p>
        </p:txBody>
      </p:sp>
      <p:sp>
        <p:nvSpPr>
          <p:cNvPr id="10" name="TextovéPole 9"/>
          <p:cNvSpPr txBox="1">
            <a:spLocks noChangeArrowheads="1"/>
          </p:cNvSpPr>
          <p:nvPr/>
        </p:nvSpPr>
        <p:spPr bwMode="auto">
          <a:xfrm>
            <a:off x="684213" y="4076700"/>
            <a:ext cx="35702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Je doprovázený AHA - efektem</a:t>
            </a:r>
          </a:p>
        </p:txBody>
      </p:sp>
      <p:sp>
        <p:nvSpPr>
          <p:cNvPr id="14" name="TextovéPole 13"/>
          <p:cNvSpPr txBox="1">
            <a:spLocks noChangeArrowheads="1"/>
          </p:cNvSpPr>
          <p:nvPr/>
        </p:nvSpPr>
        <p:spPr bwMode="auto">
          <a:xfrm>
            <a:off x="684213" y="4652963"/>
            <a:ext cx="2001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Pozor na VZOR</a:t>
            </a:r>
          </a:p>
        </p:txBody>
      </p:sp>
      <p:sp>
        <p:nvSpPr>
          <p:cNvPr id="15" name="Šipka doleva 14"/>
          <p:cNvSpPr/>
          <p:nvPr/>
        </p:nvSpPr>
        <p:spPr>
          <a:xfrm>
            <a:off x="2843213" y="4581525"/>
            <a:ext cx="1728787" cy="503238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Abstrakční zdvih</a:t>
            </a:r>
          </a:p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Hladinový přechod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5603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5604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5605" name="TextovéPole 7"/>
          <p:cNvSpPr txBox="1">
            <a:spLocks noChangeArrowheads="1"/>
          </p:cNvSpPr>
          <p:nvPr/>
        </p:nvSpPr>
        <p:spPr bwMode="auto">
          <a:xfrm>
            <a:off x="539750" y="2492375"/>
            <a:ext cx="7608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Tento hladinový přechod bývá nazýván abstrakcí a jedná se o přechod z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abstrakčně nižší na abstrakčně vyšší úroveň.</a:t>
            </a:r>
          </a:p>
        </p:txBody>
      </p:sp>
      <p:sp>
        <p:nvSpPr>
          <p:cNvPr id="9" name="TextovéPole 8"/>
          <p:cNvSpPr txBox="1">
            <a:spLocks noChangeArrowheads="1"/>
          </p:cNvSpPr>
          <p:nvPr/>
        </p:nvSpPr>
        <p:spPr bwMode="auto">
          <a:xfrm>
            <a:off x="684213" y="3573463"/>
            <a:ext cx="34750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Jedná se o delší časové období</a:t>
            </a:r>
          </a:p>
        </p:txBody>
      </p:sp>
      <p:sp>
        <p:nvSpPr>
          <p:cNvPr id="25607" name="TextovéPole 15"/>
          <p:cNvSpPr txBox="1">
            <a:spLocks noChangeArrowheads="1"/>
          </p:cNvSpPr>
          <p:nvPr/>
        </p:nvSpPr>
        <p:spPr bwMode="auto">
          <a:xfrm>
            <a:off x="468313" y="4149725"/>
            <a:ext cx="3978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Myslíte, že jde tento proces urychlit?</a:t>
            </a:r>
          </a:p>
        </p:txBody>
      </p:sp>
      <p:sp>
        <p:nvSpPr>
          <p:cNvPr id="25608" name="TextovéPole 16"/>
          <p:cNvSpPr txBox="1">
            <a:spLocks noChangeArrowheads="1"/>
          </p:cNvSpPr>
          <p:nvPr/>
        </p:nvSpPr>
        <p:spPr bwMode="auto">
          <a:xfrm>
            <a:off x="446088" y="4724400"/>
            <a:ext cx="86979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Myslíte, že jste již prošli celým mechanismem poznávacího procesu se zaměřením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na osovou souměrnost?</a:t>
            </a:r>
          </a:p>
        </p:txBody>
      </p:sp>
      <p:sp>
        <p:nvSpPr>
          <p:cNvPr id="18" name="Vývojový diagram: postup 17">
            <a:hlinkClick r:id="rId2" action="ppaction://hlinksldjump"/>
          </p:cNvPr>
          <p:cNvSpPr/>
          <p:nvPr/>
        </p:nvSpPr>
        <p:spPr>
          <a:xfrm>
            <a:off x="1692275" y="5589588"/>
            <a:ext cx="1439863" cy="50323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ANO</a:t>
            </a:r>
          </a:p>
        </p:txBody>
      </p:sp>
      <p:sp>
        <p:nvSpPr>
          <p:cNvPr id="19" name="Vývojový diagram: postup 18">
            <a:hlinkClick r:id="rId3" action="ppaction://hlinksldjump"/>
          </p:cNvPr>
          <p:cNvSpPr/>
          <p:nvPr/>
        </p:nvSpPr>
        <p:spPr>
          <a:xfrm>
            <a:off x="5724525" y="5589588"/>
            <a:ext cx="1439863" cy="50323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Mechanismus poznávacího procesu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6627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6628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6629" name="TextovéPole 7"/>
          <p:cNvSpPr txBox="1">
            <a:spLocks noChangeArrowheads="1"/>
          </p:cNvSpPr>
          <p:nvPr/>
        </p:nvSpPr>
        <p:spPr bwMode="auto">
          <a:xfrm>
            <a:off x="1331913" y="2492375"/>
            <a:ext cx="6616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4000">
                <a:latin typeface="Times New Roman" pitchFamily="18" charset="0"/>
                <a:cs typeface="Times New Roman" pitchFamily="18" charset="0"/>
              </a:rPr>
              <a:t>Tak šup zpět na základní školu.</a:t>
            </a:r>
          </a:p>
        </p:txBody>
      </p:sp>
      <p:pic>
        <p:nvPicPr>
          <p:cNvPr id="26630" name="Picture 2" descr="http://www.immag.cz/wp-content/uploads/2012/09/Smajl%C3%ADk-slav%C3%AD-30-le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3284538"/>
            <a:ext cx="38766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Mechanismus poznávacího procesu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7651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7652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7653" name="TextovéPole 5"/>
          <p:cNvSpPr txBox="1">
            <a:spLocks noChangeArrowheads="1"/>
          </p:cNvSpPr>
          <p:nvPr/>
        </p:nvSpPr>
        <p:spPr bwMode="auto">
          <a:xfrm>
            <a:off x="3132138" y="2133600"/>
            <a:ext cx="3206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Vyřešte následující dvě úlohy</a:t>
            </a:r>
          </a:p>
        </p:txBody>
      </p:sp>
      <p:sp>
        <p:nvSpPr>
          <p:cNvPr id="27654" name="TextovéPole 6"/>
          <p:cNvSpPr txBox="1">
            <a:spLocks noChangeArrowheads="1"/>
          </p:cNvSpPr>
          <p:nvPr/>
        </p:nvSpPr>
        <p:spPr bwMode="auto">
          <a:xfrm>
            <a:off x="238125" y="2708275"/>
            <a:ext cx="8905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Jsou dány dvě různé přímky </a:t>
            </a:r>
            <a:r>
              <a:rPr lang="cs-CZ" sz="2000" i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cs-CZ" sz="200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cs-CZ" sz="2000" i="1">
                <a:latin typeface="Times New Roman" pitchFamily="18" charset="0"/>
                <a:cs typeface="Times New Roman" pitchFamily="18" charset="0"/>
              </a:rPr>
              <a:t>p´</a:t>
            </a:r>
            <a:r>
              <a:rPr lang="cs-CZ" sz="2000">
                <a:latin typeface="Times New Roman" pitchFamily="18" charset="0"/>
                <a:cs typeface="Times New Roman" pitchFamily="18" charset="0"/>
              </a:rPr>
              <a:t> a kružnice </a:t>
            </a:r>
            <a:r>
              <a:rPr lang="cs-CZ" sz="2000" i="1">
                <a:latin typeface="Times New Roman" pitchFamily="18" charset="0"/>
                <a:cs typeface="Times New Roman" pitchFamily="18" charset="0"/>
              </a:rPr>
              <a:t>k(S,r</a:t>
            </a:r>
            <a:r>
              <a:rPr lang="cs-CZ" sz="2000">
                <a:latin typeface="Times New Roman" pitchFamily="18" charset="0"/>
                <a:cs typeface="Times New Roman" pitchFamily="18" charset="0"/>
              </a:rPr>
              <a:t>), která nemá žádný společný bod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s těmito přímkami. Sestrojte úsečku </a:t>
            </a:r>
            <a:r>
              <a:rPr lang="cs-CZ" sz="2000" i="1">
                <a:latin typeface="Times New Roman" pitchFamily="18" charset="0"/>
                <a:cs typeface="Times New Roman" pitchFamily="18" charset="0"/>
              </a:rPr>
              <a:t>│AB│</a:t>
            </a:r>
            <a:r>
              <a:rPr lang="cs-CZ" sz="2000">
                <a:latin typeface="Times New Roman" pitchFamily="18" charset="0"/>
                <a:cs typeface="Times New Roman" pitchFamily="18" charset="0"/>
              </a:rPr>
              <a:t> tak, aby bod </a:t>
            </a:r>
            <a:r>
              <a:rPr lang="cs-CZ" sz="20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cs-CZ" sz="2000">
                <a:latin typeface="Times New Roman" pitchFamily="18" charset="0"/>
                <a:cs typeface="Times New Roman" pitchFamily="18" charset="0"/>
              </a:rPr>
              <a:t> byl na kružnici </a:t>
            </a:r>
            <a:r>
              <a:rPr lang="cs-CZ" sz="2000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cs-CZ" sz="2000">
                <a:latin typeface="Times New Roman" pitchFamily="18" charset="0"/>
                <a:cs typeface="Times New Roman" pitchFamily="18" charset="0"/>
              </a:rPr>
              <a:t>, bod </a:t>
            </a:r>
            <a:r>
              <a:rPr lang="cs-CZ" sz="20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cs-CZ" sz="2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byl na přímce </a:t>
            </a:r>
            <a:r>
              <a:rPr lang="cs-CZ" sz="2000" i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cs-CZ" sz="2000">
                <a:latin typeface="Times New Roman" pitchFamily="18" charset="0"/>
                <a:cs typeface="Times New Roman" pitchFamily="18" charset="0"/>
              </a:rPr>
              <a:t> a přímka </a:t>
            </a:r>
            <a:r>
              <a:rPr lang="cs-CZ" sz="2000" i="1">
                <a:latin typeface="Times New Roman" pitchFamily="18" charset="0"/>
                <a:cs typeface="Times New Roman" pitchFamily="18" charset="0"/>
              </a:rPr>
              <a:t>p´</a:t>
            </a:r>
            <a:r>
              <a:rPr lang="cs-CZ" sz="2000">
                <a:latin typeface="Times New Roman" pitchFamily="18" charset="0"/>
                <a:cs typeface="Times New Roman" pitchFamily="18" charset="0"/>
              </a:rPr>
              <a:t> tvořila osu této úsečky.</a:t>
            </a:r>
          </a:p>
          <a:p>
            <a:endParaRPr lang="cs-CZ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5" name="TextovéPole 7"/>
          <p:cNvSpPr txBox="1">
            <a:spLocks noChangeArrowheads="1"/>
          </p:cNvSpPr>
          <p:nvPr/>
        </p:nvSpPr>
        <p:spPr bwMode="auto">
          <a:xfrm>
            <a:off x="250825" y="4292600"/>
            <a:ext cx="47561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Mějme dán kulečníkový stůl a budeme hrát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do modré koule. Jak bude vypadat dráha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koule, když se musí odrazit od tří mantinelu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v daném pořadí, a až pak trefit bílou kouli.</a:t>
            </a:r>
          </a:p>
        </p:txBody>
      </p:sp>
      <p:pic>
        <p:nvPicPr>
          <p:cNvPr id="2765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4221163"/>
            <a:ext cx="36941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Konstruktivismus</a:t>
            </a:r>
            <a:endParaRPr lang="cs-CZ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4340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4341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226174" y="2852936"/>
            <a:ext cx="89178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Směr druhé poloviny 20. století, který zdůrazňuje aktivní úlohu člověka, význam </a:t>
            </a:r>
          </a:p>
          <a:p>
            <a:r>
              <a:rPr lang="cs-CZ" dirty="0" smtClean="0"/>
              <a:t>jeho vnitřních předpokladů a důležitost jeho interakce s prostředím a společností.</a:t>
            </a:r>
          </a:p>
          <a:p>
            <a:r>
              <a:rPr lang="cs-CZ" i="1" dirty="0" smtClean="0"/>
              <a:t>							</a:t>
            </a:r>
          </a:p>
          <a:p>
            <a:r>
              <a:rPr lang="cs-CZ" i="1" dirty="0" smtClean="0"/>
              <a:t>							(Hartl, Hartlová, 2000)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51520" y="4293096"/>
            <a:ext cx="919995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Pedagogické hnutí, které prosazuje ve výuce řešení problémů ze života, tvořivé </a:t>
            </a:r>
          </a:p>
          <a:p>
            <a:r>
              <a:rPr lang="cs-CZ" dirty="0" smtClean="0"/>
              <a:t>myšlení, práci dětí ve skupinách a méně teorie a drilu. Způsoby výuky zdůrazňují </a:t>
            </a:r>
          </a:p>
          <a:p>
            <a:r>
              <a:rPr lang="cs-CZ" dirty="0" smtClean="0"/>
              <a:t>manipulaci s předměty. Pedagogika vycházející </a:t>
            </a:r>
            <a:r>
              <a:rPr lang="cs-CZ" dirty="0" err="1" smtClean="0"/>
              <a:t>Piagetovy</a:t>
            </a:r>
            <a:r>
              <a:rPr lang="cs-CZ" dirty="0" smtClean="0"/>
              <a:t> genetické epistemologie – </a:t>
            </a:r>
          </a:p>
          <a:p>
            <a:r>
              <a:rPr lang="cs-CZ" dirty="0" smtClean="0"/>
              <a:t>poznávající  subjekt spojuje fragmenty informací o svém prostředí do smysluplných </a:t>
            </a:r>
          </a:p>
          <a:p>
            <a:r>
              <a:rPr lang="cs-CZ" dirty="0" smtClean="0"/>
              <a:t>struktur a provádí s nimi mentální operace. Další podněty čerpá z poznatků kognitivních </a:t>
            </a:r>
          </a:p>
          <a:p>
            <a:r>
              <a:rPr lang="cs-CZ" dirty="0" smtClean="0"/>
              <a:t>věd.</a:t>
            </a:r>
          </a:p>
          <a:p>
            <a:r>
              <a:rPr lang="cs-CZ" dirty="0" smtClean="0"/>
              <a:t> 							</a:t>
            </a:r>
            <a:r>
              <a:rPr lang="cs-CZ" i="1" dirty="0" smtClean="0"/>
              <a:t>(Průcha a kol., 1995)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23528" y="2204864"/>
            <a:ext cx="254589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Konstruktivismus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23528" y="3789040"/>
            <a:ext cx="4229043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Konstruktivistická pedagogika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Dotazy</a:t>
            </a:r>
            <a:endParaRPr lang="cs-CZ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4340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4341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4342" name="TextovéPole 14"/>
          <p:cNvSpPr txBox="1">
            <a:spLocks noChangeArrowheads="1"/>
          </p:cNvSpPr>
          <p:nvPr/>
        </p:nvSpPr>
        <p:spPr bwMode="auto">
          <a:xfrm>
            <a:off x="395288" y="2349500"/>
            <a:ext cx="78374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K čemu myslíte, že je vhodný mechanismus poznávacího procesu jedince?</a:t>
            </a:r>
          </a:p>
        </p:txBody>
      </p:sp>
      <p:pic>
        <p:nvPicPr>
          <p:cNvPr id="14343" name="Picture 2" descr="http://t3.gstatic.com/images?q=tbn:ANd9GcQ0PfoeEv7OL-HTPSUq9zxHzFjRJgtXsViDV4xE7eSQw3Qvl8s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3429000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ovéPole 16"/>
          <p:cNvSpPr txBox="1">
            <a:spLocks noChangeArrowheads="1"/>
          </p:cNvSpPr>
          <p:nvPr/>
        </p:nvSpPr>
        <p:spPr bwMode="auto">
          <a:xfrm>
            <a:off x="468313" y="3357563"/>
            <a:ext cx="6737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1. Vyučující pozná, jakým způsobem žák zpracovává informaci.</a:t>
            </a:r>
          </a:p>
        </p:txBody>
      </p:sp>
      <p:sp>
        <p:nvSpPr>
          <p:cNvPr id="22" name="TextovéPole 21"/>
          <p:cNvSpPr txBox="1">
            <a:spLocks noChangeArrowheads="1"/>
          </p:cNvSpPr>
          <p:nvPr/>
        </p:nvSpPr>
        <p:spPr bwMode="auto">
          <a:xfrm>
            <a:off x="468313" y="3933825"/>
            <a:ext cx="5916612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2. Nová informace bude lépe ukotvena do již existující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    kognitivní struktury.</a:t>
            </a:r>
          </a:p>
        </p:txBody>
      </p:sp>
      <p:sp>
        <p:nvSpPr>
          <p:cNvPr id="23" name="TextovéPole 22"/>
          <p:cNvSpPr txBox="1">
            <a:spLocks noChangeArrowheads="1"/>
          </p:cNvSpPr>
          <p:nvPr/>
        </p:nvSpPr>
        <p:spPr bwMode="auto">
          <a:xfrm>
            <a:off x="468313" y="4941888"/>
            <a:ext cx="65722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3. Znalost tohoto mechanismu umožní učiteli sestavit test tak,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    aby zjistil, na jaké je žák úrovni.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Závěr</a:t>
            </a:r>
            <a:endParaRPr lang="cs-CZ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4340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4341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3" y="2060575"/>
            <a:ext cx="2886075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262855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Konstruktivismus</a:t>
            </a:r>
            <a:endParaRPr lang="cs-CZ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4340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4341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323528" y="3068960"/>
            <a:ext cx="4450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Souhrn formálních prostředků určité vědy.</a:t>
            </a:r>
          </a:p>
          <a:p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95536" y="3933056"/>
            <a:ext cx="802655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Dokážete vysvětlit, proč je tak důležité bojovat s formalismem?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95536" y="2204864"/>
            <a:ext cx="1790875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Formalismus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23528" y="5013176"/>
            <a:ext cx="7880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Žák dokáže spočítat úlohy bez jejich pochopení, pouze memoruje naučený </a:t>
            </a:r>
          </a:p>
          <a:p>
            <a:r>
              <a:rPr lang="cs-CZ" dirty="0" smtClean="0"/>
              <a:t>algoritmus. Jakmile se úloha v zadání pozmění, je žák zpravidla ztracen.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Zásady didaktického konstruktivismu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4340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4341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827584" y="2276872"/>
            <a:ext cx="1191352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Aktivita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27584" y="3140968"/>
            <a:ext cx="1645002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Řešení úloh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827584" y="3933056"/>
            <a:ext cx="2583912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Vytváření poznatků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827584" y="4797152"/>
            <a:ext cx="153439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Zkušenosti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827584" y="5661248"/>
            <a:ext cx="1295547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Prostředí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5076056" y="2276872"/>
            <a:ext cx="132760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Interakce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5076056" y="3140968"/>
            <a:ext cx="1838965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Reprezentace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5076056" y="3933056"/>
            <a:ext cx="175560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Komunikace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076056" y="4797152"/>
            <a:ext cx="244650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Vzdělávací proces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5076056" y="5589240"/>
            <a:ext cx="1806905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Formalizmus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 Mechanismus </a:t>
            </a: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poznávacího procesu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5363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5364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67544" y="5085184"/>
            <a:ext cx="134524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Motivace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915816" y="5085184"/>
            <a:ext cx="261802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Separované modely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2987824" y="3789040"/>
            <a:ext cx="248016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Univerzální model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2987824" y="2420888"/>
            <a:ext cx="251543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Abstraktní znalosti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6588224" y="2420888"/>
            <a:ext cx="172034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Krystalizace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Šipka nahoru 12"/>
          <p:cNvSpPr/>
          <p:nvPr/>
        </p:nvSpPr>
        <p:spPr>
          <a:xfrm>
            <a:off x="3995936" y="4293096"/>
            <a:ext cx="288032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ipka nahoru 13"/>
          <p:cNvSpPr/>
          <p:nvPr/>
        </p:nvSpPr>
        <p:spPr>
          <a:xfrm>
            <a:off x="3995936" y="2924944"/>
            <a:ext cx="288032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Šipka doprava 14"/>
          <p:cNvSpPr/>
          <p:nvPr/>
        </p:nvSpPr>
        <p:spPr>
          <a:xfrm>
            <a:off x="1835696" y="5157192"/>
            <a:ext cx="10081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Šipka doprava 15"/>
          <p:cNvSpPr/>
          <p:nvPr/>
        </p:nvSpPr>
        <p:spPr>
          <a:xfrm>
            <a:off x="5580112" y="2492896"/>
            <a:ext cx="10081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4644008" y="4509120"/>
            <a:ext cx="2121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1. Abstrakční zdvih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644008" y="3212976"/>
            <a:ext cx="2121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2. Abstrakční zdvih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547664" y="4293096"/>
            <a:ext cx="65915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dirty="0" smtClean="0"/>
              <a:t>Vzor</a:t>
            </a:r>
            <a:endParaRPr lang="cs-CZ" dirty="0"/>
          </a:p>
        </p:txBody>
      </p:sp>
      <p:sp>
        <p:nvSpPr>
          <p:cNvPr id="20" name="Ohnutá šipka 19"/>
          <p:cNvSpPr/>
          <p:nvPr/>
        </p:nvSpPr>
        <p:spPr>
          <a:xfrm>
            <a:off x="1835696" y="3933056"/>
            <a:ext cx="1008112" cy="28803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cxnSp>
        <p:nvCxnSpPr>
          <p:cNvPr id="23" name="Přímá spojovací šipka 22"/>
          <p:cNvCxnSpPr/>
          <p:nvPr/>
        </p:nvCxnSpPr>
        <p:spPr>
          <a:xfrm flipH="1" flipV="1">
            <a:off x="2339752" y="4653136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0" name="AutoShape 2" descr="data:image/jpeg;base64,/9j/4AAQSkZJRgABAQAAAQABAAD/2wCEAAkGBhQSEBQUEBQUFRQUFRQUFxQUFBQUFBgUFBQVFRQXFBIXHCYeGB0jGRQUHy8gIycpLCwsFx4xNTAqNSYrLCkBCQoKDgwOGA8PGCkdHB8sKTUsKiwpLCkpLC0pLCwpKS0sLCwpKSksKSwpKSksLCwpLCwpKSkpLCwsKSwpLCwsKf/AABEIAMEBBQMBIgACEQEDEQH/xAAbAAEAAgMBAQAAAAAAAAAAAAAABAUCAwYBB//EADoQAAIBAwIDBQcCBAYDAQAAAAABAgMEEQUhMUFRBhJhcZETIoGhscHwMtFCUmLhFSNykrLxFjOCFP/EABoBAQADAQEBAAAAAAAAAAAAAAABAgMEBQb/xAAoEQEBAAIBBAIBBAIDAAAAAAAAAQIRAwQSITEiQQUTUWGhcZEUMkL/2gAMAwEAAhEDEQA/APuIAAAAAAAAAAA8yAPQeHoAAAAAAAAAA11bmMf1SivNpfUi2T2NgKup2iop4UnJ/wBEZS+iMZdo4L+Crjr3P7mF6rhnvKC2BULtLS5qol1cHj5EmjrNGXCrDybw/Rk49RxZesp/sTgYxmnwefIyNtgACQAAAAAAAAAAAAAACNfX8KUHKo8Jer8EiLlMZuiQ2VGo9p6VJ4T78ukXsvORyur9qp1sqGYU+i4vzZV0n+cT57q/zPbe3hm/5HSVe1NWb93EF4LL9We0p1p7yqSXx+iIdnRxu+Ja05ZOHHm5uTznlUVl/nR/RVlnpLGH6my17SSi+7XivNfsZ93bYqtap4xJNJ/mMmv/ACOXi+WNpHX0LmM1mLybTidN1CUN8/tnmjqdN1SNaOYvdcUe903VTlk34qU0AHaBC1HVoUY5m9+UebMNZ1WNCm5PjvhdX+x84utUlWqOUnlvrwXkjzeu66dPjrHzkOnra/VrPEZKnHouPq/7EWrY4XebUm/5k389zDTLZJJ5W5dJbYPA/V5OX5cl8oqgt9US2Xu4f6Vt6ETXe06pW9Sot5Qg3FPhngs45ZZ7r+mbuSW3Xo/HHDzOI1qUvZTi88GtyODO3KY5RWe3Qdmu2buaDqVYezxJxW7w2l7zXhvj16FjDtApPDx3er58tj59p6cKNOmuSz/uy39TptC0iU2nLLzy6/2LdX2y2zxP2LflqO00+SfvU5yj5PBdW+tTi8VMSj/MsZXmk9zTpOjqnBdfz1JN1bJrl9/Uz4+Xl4pMsLr+PprIuKNZSScXlM2HKafqTozw/wBD4+HijqYyysrmfS9F1mPU4b9We4ixkADvQAAAAAAAAAGM5YWXwQEbUtRjRpuc3w4Lq+h831XWJ3FTMntyXLHkTO0epu4q4TfcjskV8aa6fufM/kOqy5bcMbrGf2NMYG+lLD8hJdDS54PA1ZVlzRuduO5MoXhzHtWSLa/w8N/Y6+Pm86qtjs7e5TTyyBqyzTePgtyHa3zZYK5i1v8AnU7Mp3Y6V25i51LuW74qXewvNrK/PAj6T2glSqRkpLP8reG1nDwua3x5sm9pbDvU2oLO6aWf4ovK38U2vich2a7MSua6rXMZZhlQpvMUmm1768N9ufMjhndq26uP7f0nb7lpWpxr01OHPiuafNMmN7HEafVdpNSWXCX6lv8AJep0Guaqo2rnBpqaSi1/V/bJ7/S9ZOXC93jKe0uG7W6y61Z4fuxfdivDr8SvtKOFniQJ1cyz1ySqd3sfL9VneXO5Ui8tdTS2flkt7S+ycgq3Mk2+pNPiY8fLcPFT7dpOlGUTmtW7JU6n8yXhjj4c8Eyz1VcHIlO7Z2Y5TL5RWxRWPYynFpt5xtvjl4HVWFnCEfdWPv5sq53aXP4mmerY3XL4lbre6nTrKc0lxIV1crc5161v7rMf8TfDK/PsO6eltsby6ak0db2X1H2lPuvjDb4cjgLy4zJ7fnQvuxtx3aqXJ5Rf8bl+n1Pj1Su8AB9iqAAAAAAAAFF2rv8AuUu6uM/+K4/sXpxHauv3qzX8uEvq/mcvV59nHRRtGtzSPZsjykfLZ+RlKpnyNcpbhs11Hn6mOWG0x5OfkaXV5murUwRalUpMCrq11R58C0o36OOjW2JltdPrwN5lcZ5Zuw9qpLD3yvhkjW953c5x4tfLJW2uom91It7Nb/cx5OWz5YrRcU9ZhOPdcWm/Hn1TKHWtTlSoSpt5h3u9HwbWGvJ7Pzz1NtOO+MvpxImr2zq05Qw22n69c+DwV4upy/Vl3/F/wm+nPW91lbm/2+Gb9N7OxpxXtqnfnjLjT2in4ze7+CRc2ul03wpRSXOWW/Vv6HVyTCZa3tnNqVXZ7GvudXR0GMklinno4L5YRGuuzkOVPjzhJrHweUZdk1tbaj//AF45myWqy45fqLjRHv3JZa/hn7svXh9CouO9FtSTT6NEY8cpck6WpvmzCd/LkypdYOqbThiO6rSF8yYrvO5QU63UkwuCmXDFpkuFXzz5fiRfdna/+ZHz/Y5OjLJ0+gRzUhj+aKXqadJhZyyrPp6PTxHp9jEAAJAAAAAAPnetTzVm+rflxPoh861lYqTXSUl8zzfyH/SCqqyNEmZVpEecj5+pZORoqzPalQiVqmSmV+hhWqkSVQyqyI0pF8MWdreqptpVSD7XkZwmWuCq5t6xLV0ijhdJEuyzN/09f2OXPi+6tKuaFx038TGrUlz9M8uWT2McLb88DyMOZyeJ5We0KW/HHMt7Smlh/vxI1nbc/gs8PHgWMIb8OfBcPE6eLHfyqE6nPKx+ZJMYbLptxx/2RaS6fDn8yTCojtiNIt9pcai6S3xj6PPI5y/0tJKFRKUeT4NeT5HU16/jsisvaiksfFMy5OP7nsfPdS0mVL3o5lDPHms8O8vuV2Turimoyktmn9+Kwc3rGj+zl36f/rlj/wCZP+F/Yvw8vd8cvaLFdGHX8RIormaoQySqcC+VTIn2q+nyZ2HZKjmtDwafom/scrZ0t/z5nf8AYu03lPklheb4/JfM6ui4t5xd1wAPpAAAAAAAAAOE7SUe7Xn4tP13O7Oa7XWOYqouXuvyz7r9dvicfWYd3H4+hwlzTIr+xYXUSvmfNZTylEqSNFRm+p4keRjpDRNGicdyTUNDRvjVGqUDVOeDdMgXNQ3wm1LdJNq+/Purzb8DprfZLG2NtvoUXZ6291yf8T+S4fc6OlS9eBy9Tfl2xfCfbZ3HzX12JNIx2368M55dDGdTjya2wcOeDSLahLG22xNpS57HMxucEmhqLybcfLrxYV0DrbGid7jOCveoLmRK2oY5/A6rnJ9qJlxdc11/MkaN/wC99uRW3F9nh/YgSuX+fcz77fSVtc3mXnhwN9v3JqUJ/pmsS6rfCf0ZSOTaJlhWefil9H9jPDH59yVXc6fKlUlCXJ4yuae6a8GsGdvR/PodDr9p7SlGqv1QxGX+mT29Jf8AIrLOhudlw3lNekRYabZ95rHP6H1DSLH2VKMefF+bOa7JaSs9+XBcPF/2OxR7vR8XbO6pegA9AAAAAAAAxmwMZ1CJc1FKLjLdNYa8GYXFYra90Z3yOT1mzdObjxXFPquRR1Hg7LU0qke7LzT6M469pOLaez+vkeB1fBeO909CLVkR5o2zl6mhyPM90YzNEzZOoR5s2xijVVkV1xu8LyJtVkaEc1I/6l9Tr4/HlTLy6rTbfEYrkkl5Y2yWqW3r59CPp8cRz+fm5Jny3X7HHMPHdfdbtVWe3j8zRVfDfdnsp77sjuZlljAnJ4yYK43NNWoaHMrMEVZxu9jTWrkaMz1sdiGHttzZShl+Zqp09zy91aFBb7ye2OOGb4cff4iPSwnTI9K45ePL84FJDVXJcePqS7StvlmueExxvgld5pf+ZScH/FGUfVcfXBX6PTTaz8TPs3ce8vNEuwtO7OX+qX1Z29DhM8d36WdjpdXZF5B7HP6auBfUeB7OI2AA2AAAAAANNd7G41V45RFFNeVCmuaxdXlIo7umUorri4Km9qKSw/7ryZKvcopbmqzn5PM1T0iVotcN14cSFVrk2UiNXWeJ5uXR473j4VRJ1jTO4Rhc2z5ZK2vaSfN+rInTa9q3aTcXiXF48yLa6inVhj+ZEOem9cs2UbTutPmnn0Nv08JGd7rX0uwqe6vz85G2VR8uXzIWnzzBY5pEiS29Tz//ADp1NVSWeGMoj1ZeJtq8SPOTS8Pocd93Y0XD5EZzJFXmuJDqR6GuPlnWyNQkU2RIIlUYt/AjKETY4jFy6cNj5ddXkqteUpya95qKey48D6zQinHEnx2OVqaNFVX3l7re6a28dju6Pkx4pbl9oyVVhQnjk9s7vkWto3lcvj9CatJpU89xNd7G2cx4cs7ozhabrBXm5ZbVe2T06Ps7+peaOutbXfPi/qc72YtW5xX51O7oWp2/j8NYWtWdlRLamtiLQpExI9SQegA0AAAAAAPGj0ARLi1yU13YnSGmpbplbBwl7p/gUV1pT6H0mvpmSur6N4GeWOx81q6e0Rp2jPodfQfArbjQ/Az7EOGqWvgRKtkdjX0lrkQKunlLihys7I1O1OjqWJFqWpHajTbodX3e6+K4eXItZFFTXcaa5FtRuVJeZ5/Pxau59rY17Vh4kepHivzJvqI0z8zz8pP2WiPUiuRHlTJU0YOJju7LEdQNtMzVLJn7NpFtX2jSRCfX0XQh3dLvPL57/sbotpeZuVP9hu+oizauinhLoS7SjubYUOZb6VprnJJLiaYceWdNOl7Iadxm+Wy/PI6ynRI2nWqpwjFcvrzLCCPpOHDsxkS9hHBkAdMgAAkAAAAAAAAAAAMXBGQA1SoJmirp6ZMBGhz15pBR3mlY5HdyhkgXdgmVuKNPnVzY4Ky4tzuL/TfA529sjKwcvXgRqVZwfhzLW6oFZWpmGeO5qqp1O4T5+Jrn8SvjJrgbY3mDyufguP8Ahbabjwx9DKdPcixuUzeqmX4dP+jiq22ShwRsaM6NHPLYkqmvA0k3BGjSN8KZvjFGE7yMXjjLovv0N8OPdKkWllk67RrONNeJzFhVb3fpyOn0+R6nDwzHzVXQW5LiQrYnRR2yJegA1AAAAAAAAAAAAAAAAAAAA0ABEurNSOf1HSvA6s1VaCZFmx8y1DTXuc7d2jR9YvtIT5HMajoXHYxywQ+e1IGmSOivdFa5FXUsGuRjcUKyWVwPI6jKPFZJ7sn0Nb01vkc3J0+GfuDyl2mSWHGXojZ/5Pn9MJPzwjGGi55E230LwKTpsVt1C/xCtU/oXSPH/cyy0+xZYWuieBe2WkeB1YcUnpDTp1pwOmsLc8stMxyLu2tMHTMTTO3p4JJ4kemsmkgAJAAAAAAAAAAAAAAAAAAAAAAAAHjRHr2SkSQBQ3WhJ8ipuOzCfI7QxcEVuMHBy7L+B4uzXh8jvHRXQ89guhXsHEw7N+BKpdn/AAOt9iuh6qaHZBQUNEXQsKGmpciwSPS3bBrhRSNgBYAAAAAAAAAAAAAAAAAAAAAAAAAAAAAAAAAAAAAAAAAAAAAAAAAAAAAAAAAA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7412" name="AutoShape 4" descr="data:image/jpeg;base64,/9j/4AAQSkZJRgABAQAAAQABAAD/2wCEAAkGBhQSEBQUEBQUFRQUFRQUFxQUFBQUFBgUFBQVFRQXFBIXHCYeGB0jGRQUHy8gIycpLCwsFx4xNTAqNSYrLCkBCQoKDgwOGA8PGCkdHB8sKTUsKiwpLCkpLC0pLCwpKS0sLCwpKSksKSwpKSksLCwpLCwpKSkpLCwsKSwpLCwsKf/AABEIAMEBBQMBIgACEQEDEQH/xAAbAAEAAgMBAQAAAAAAAAAAAAAABAUCAwYBB//EADoQAAIBAwIDBQcCBAYDAQAAAAABAgMEEQUhMUFRBhJhcZETIoGhscHwMtFCUmLhFSNykrLxFjOCFP/EABoBAQADAQEBAAAAAAAAAAAAAAABAgMEBQb/xAAoEQEBAAIBBAIBBAIDAAAAAAAAAQIRAwQSITEiQQUTUWGhcZEUMkL/2gAMAwEAAhEDEQA/APuIAAAAAAAAAAA8yAPQeHoAAAAAAAAAA11bmMf1SivNpfUi2T2NgKup2iop4UnJ/wBEZS+iMZdo4L+Crjr3P7mF6rhnvKC2BULtLS5qol1cHj5EmjrNGXCrDybw/Rk49RxZesp/sTgYxmnwefIyNtgACQAAAAAAAAAAAAAACNfX8KUHKo8Jer8EiLlMZuiQ2VGo9p6VJ4T78ukXsvORyur9qp1sqGYU+i4vzZV0n+cT57q/zPbe3hm/5HSVe1NWb93EF4LL9We0p1p7yqSXx+iIdnRxu+Ja05ZOHHm5uTznlUVl/nR/RVlnpLGH6my17SSi+7XivNfsZ93bYqtap4xJNJ/mMmv/ACOXi+WNpHX0LmM1mLybTidN1CUN8/tnmjqdN1SNaOYvdcUe903VTlk34qU0AHaBC1HVoUY5m9+UebMNZ1WNCm5PjvhdX+x84utUlWqOUnlvrwXkjzeu66dPjrHzkOnra/VrPEZKnHouPq/7EWrY4XebUm/5k389zDTLZJJ5W5dJbYPA/V5OX5cl8oqgt9US2Xu4f6Vt6ETXe06pW9Sot5Qg3FPhngs45ZZ7r+mbuSW3Xo/HHDzOI1qUvZTi88GtyODO3KY5RWe3Qdmu2buaDqVYezxJxW7w2l7zXhvj16FjDtApPDx3er58tj59p6cKNOmuSz/uy39TptC0iU2nLLzy6/2LdX2y2zxP2LflqO00+SfvU5yj5PBdW+tTi8VMSj/MsZXmk9zTpOjqnBdfz1JN1bJrl9/Uz4+Xl4pMsLr+PprIuKNZSScXlM2HKafqTozw/wBD4+HijqYyysrmfS9F1mPU4b9We4ixkADvQAAAAAAAAAGM5YWXwQEbUtRjRpuc3w4Lq+h831XWJ3FTMntyXLHkTO0epu4q4TfcjskV8aa6fufM/kOqy5bcMbrGf2NMYG+lLD8hJdDS54PA1ZVlzRuduO5MoXhzHtWSLa/w8N/Y6+Pm86qtjs7e5TTyyBqyzTePgtyHa3zZYK5i1v8AnU7Mp3Y6V25i51LuW74qXewvNrK/PAj6T2glSqRkpLP8reG1nDwua3x5sm9pbDvU2oLO6aWf4ovK38U2vich2a7MSua6rXMZZhlQpvMUmm1768N9ufMjhndq26uP7f0nb7lpWpxr01OHPiuafNMmN7HEafVdpNSWXCX6lv8AJep0Guaqo2rnBpqaSi1/V/bJ7/S9ZOXC93jKe0uG7W6y61Z4fuxfdivDr8SvtKOFniQJ1cyz1ySqd3sfL9VneXO5Ui8tdTS2flkt7S+ycgq3Mk2+pNPiY8fLcPFT7dpOlGUTmtW7JU6n8yXhjj4c8Eyz1VcHIlO7Z2Y5TL5RWxRWPYynFpt5xtvjl4HVWFnCEfdWPv5sq53aXP4mmerY3XL4lbre6nTrKc0lxIV1crc5161v7rMf8TfDK/PsO6eltsby6ak0db2X1H2lPuvjDb4cjgLy4zJ7fnQvuxtx3aqXJ5Rf8bl+n1Pj1Su8AB9iqAAAAAAAAFF2rv8AuUu6uM/+K4/sXpxHauv3qzX8uEvq/mcvV59nHRRtGtzSPZsjykfLZ+RlKpnyNcpbhs11Hn6mOWG0x5OfkaXV5murUwRalUpMCrq11R58C0o36OOjW2JltdPrwN5lcZ5Zuw9qpLD3yvhkjW953c5x4tfLJW2uom91It7Nb/cx5OWz5YrRcU9ZhOPdcWm/Hn1TKHWtTlSoSpt5h3u9HwbWGvJ7Pzz1NtOO+MvpxImr2zq05Qw22n69c+DwV4upy/Vl3/F/wm+nPW91lbm/2+Gb9N7OxpxXtqnfnjLjT2in4ze7+CRc2ul03wpRSXOWW/Vv6HVyTCZa3tnNqVXZ7GvudXR0GMklinno4L5YRGuuzkOVPjzhJrHweUZdk1tbaj//AF45myWqy45fqLjRHv3JZa/hn7svXh9CouO9FtSTT6NEY8cpck6WpvmzCd/LkypdYOqbThiO6rSF8yYrvO5QU63UkwuCmXDFpkuFXzz5fiRfdna/+ZHz/Y5OjLJ0+gRzUhj+aKXqadJhZyyrPp6PTxHp9jEAAJAAAAAAPnetTzVm+rflxPoh861lYqTXSUl8zzfyH/SCqqyNEmZVpEecj5+pZORoqzPalQiVqmSmV+hhWqkSVQyqyI0pF8MWdreqptpVSD7XkZwmWuCq5t6xLV0ijhdJEuyzN/09f2OXPi+6tKuaFx038TGrUlz9M8uWT2McLb88DyMOZyeJ5We0KW/HHMt7Smlh/vxI1nbc/gs8PHgWMIb8OfBcPE6eLHfyqE6nPKx+ZJMYbLptxx/2RaS6fDn8yTCojtiNIt9pcai6S3xj6PPI5y/0tJKFRKUeT4NeT5HU16/jsisvaiksfFMy5OP7nsfPdS0mVL3o5lDPHms8O8vuV2Turimoyktmn9+Kwc3rGj+zl36f/rlj/wCZP+F/Yvw8vd8cvaLFdGHX8RIormaoQySqcC+VTIn2q+nyZ2HZKjmtDwafom/scrZ0t/z5nf8AYu03lPklheb4/JfM6ui4t5xd1wAPpAAAAAAAAAOE7SUe7Xn4tP13O7Oa7XWOYqouXuvyz7r9dvicfWYd3H4+hwlzTIr+xYXUSvmfNZTylEqSNFRm+p4keRjpDRNGicdyTUNDRvjVGqUDVOeDdMgXNQ3wm1LdJNq+/Purzb8DprfZLG2NtvoUXZ6291yf8T+S4fc6OlS9eBy9Tfl2xfCfbZ3HzX12JNIx2368M55dDGdTjya2wcOeDSLahLG22xNpS57HMxucEmhqLybcfLrxYV0DrbGid7jOCveoLmRK2oY5/A6rnJ9qJlxdc11/MkaN/wC99uRW3F9nh/YgSuX+fcz77fSVtc3mXnhwN9v3JqUJ/pmsS6rfCf0ZSOTaJlhWefil9H9jPDH59yVXc6fKlUlCXJ4yuae6a8GsGdvR/PodDr9p7SlGqv1QxGX+mT29Jf8AIrLOhudlw3lNekRYabZ95rHP6H1DSLH2VKMefF+bOa7JaSs9+XBcPF/2OxR7vR8XbO6pegA9AAAAAAAAxmwMZ1CJc1FKLjLdNYa8GYXFYra90Z3yOT1mzdObjxXFPquRR1Hg7LU0qke7LzT6M469pOLaez+vkeB1fBeO909CLVkR5o2zl6mhyPM90YzNEzZOoR5s2xijVVkV1xu8LyJtVkaEc1I/6l9Tr4/HlTLy6rTbfEYrkkl5Y2yWqW3r59CPp8cRz+fm5Jny3X7HHMPHdfdbtVWe3j8zRVfDfdnsp77sjuZlljAnJ4yYK43NNWoaHMrMEVZxu9jTWrkaMz1sdiGHttzZShl+Zqp09zy91aFBb7ye2OOGb4cff4iPSwnTI9K45ePL84FJDVXJcePqS7StvlmueExxvgld5pf+ZScH/FGUfVcfXBX6PTTaz8TPs3ce8vNEuwtO7OX+qX1Z29DhM8d36WdjpdXZF5B7HP6auBfUeB7OI2AA2AAAAAANNd7G41V45RFFNeVCmuaxdXlIo7umUorri4Km9qKSw/7ryZKvcopbmqzn5PM1T0iVotcN14cSFVrk2UiNXWeJ5uXR473j4VRJ1jTO4Rhc2z5ZK2vaSfN+rInTa9q3aTcXiXF48yLa6inVhj+ZEOem9cs2UbTutPmnn0Nv08JGd7rX0uwqe6vz85G2VR8uXzIWnzzBY5pEiS29Tz//ADp1NVSWeGMoj1ZeJtq8SPOTS8Pocd93Y0XD5EZzJFXmuJDqR6GuPlnWyNQkU2RIIlUYt/AjKETY4jFy6cNj5ddXkqteUpya95qKey48D6zQinHEnx2OVqaNFVX3l7re6a28dju6Pkx4pbl9oyVVhQnjk9s7vkWto3lcvj9CatJpU89xNd7G2cx4cs7ozhabrBXm5ZbVe2T06Ps7+peaOutbXfPi/qc72YtW5xX51O7oWp2/j8NYWtWdlRLamtiLQpExI9SQegA0AAAAAAPGj0ARLi1yU13YnSGmpbplbBwl7p/gUV1pT6H0mvpmSur6N4GeWOx81q6e0Rp2jPodfQfArbjQ/Az7EOGqWvgRKtkdjX0lrkQKunlLihys7I1O1OjqWJFqWpHajTbodX3e6+K4eXItZFFTXcaa5FtRuVJeZ5/Pxau59rY17Vh4kepHivzJvqI0z8zz8pP2WiPUiuRHlTJU0YOJju7LEdQNtMzVLJn7NpFtX2jSRCfX0XQh3dLvPL57/sbotpeZuVP9hu+oizauinhLoS7SjubYUOZb6VprnJJLiaYceWdNOl7Iadxm+Wy/PI6ynRI2nWqpwjFcvrzLCCPpOHDsxkS9hHBkAdMgAAkAAAAAAAAAAAMXBGQA1SoJmirp6ZMBGhz15pBR3mlY5HdyhkgXdgmVuKNPnVzY4Ky4tzuL/TfA529sjKwcvXgRqVZwfhzLW6oFZWpmGeO5qqp1O4T5+Jrn8SvjJrgbY3mDyufguP8Ahbabjwx9DKdPcixuUzeqmX4dP+jiq22ShwRsaM6NHPLYkqmvA0k3BGjSN8KZvjFGE7yMXjjLovv0N8OPdKkWllk67RrONNeJzFhVb3fpyOn0+R6nDwzHzVXQW5LiQrYnRR2yJegA1AAAAAAAAAAAAAAAAAAAA0ABEurNSOf1HSvA6s1VaCZFmx8y1DTXuc7d2jR9YvtIT5HMajoXHYxywQ+e1IGmSOivdFa5FXUsGuRjcUKyWVwPI6jKPFZJ7sn0Nb01vkc3J0+GfuDyl2mSWHGXojZ/5Pn9MJPzwjGGi55E230LwKTpsVt1C/xCtU/oXSPH/cyy0+xZYWuieBe2WkeB1YcUnpDTp1pwOmsLc8stMxyLu2tMHTMTTO3p4JJ4kemsmkgAJAAAAAAAAAAAAAAAAAAAAAAAAHjRHr2SkSQBQ3WhJ8ipuOzCfI7QxcEVuMHBy7L+B4uzXh8jvHRXQ89guhXsHEw7N+BKpdn/AAOt9iuh6qaHZBQUNEXQsKGmpciwSPS3bBrhRSNgBYAAAAAAAAAAAAAAAAAAAAAAAAAAAAAAAAAAAAAAAAAAAAAAAAAAAAAAAAAA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7414" name="Picture 6" descr="http://elizabehtin.files.wordpress.com/2011/06/jabl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013176"/>
            <a:ext cx="936104" cy="694459"/>
          </a:xfrm>
          <a:prstGeom prst="rect">
            <a:avLst/>
          </a:prstGeom>
          <a:noFill/>
        </p:spPr>
      </p:pic>
      <p:pic>
        <p:nvPicPr>
          <p:cNvPr id="17416" name="Picture 8" descr="http://www.i-creative.cz/wp-content/uploads/2008/06/berusky-od-sasulka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013176"/>
            <a:ext cx="864096" cy="648072"/>
          </a:xfrm>
          <a:prstGeom prst="rect">
            <a:avLst/>
          </a:prstGeom>
          <a:noFill/>
        </p:spPr>
      </p:pic>
      <p:pic>
        <p:nvPicPr>
          <p:cNvPr id="17418" name="Picture 10" descr="http://www.kajka.eu/obrazek/2/tri-ruze-jpg/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5013176"/>
            <a:ext cx="1056117" cy="792088"/>
          </a:xfrm>
          <a:prstGeom prst="rect">
            <a:avLst/>
          </a:prstGeom>
          <a:noFill/>
        </p:spPr>
      </p:pic>
      <p:pic>
        <p:nvPicPr>
          <p:cNvPr id="17420" name="Picture 12" descr="http://img.mediacentrum.sk/gallery/370/1548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3573016"/>
            <a:ext cx="1250391" cy="936104"/>
          </a:xfrm>
          <a:prstGeom prst="rect">
            <a:avLst/>
          </a:prstGeom>
          <a:noFill/>
        </p:spPr>
      </p:pic>
      <p:pic>
        <p:nvPicPr>
          <p:cNvPr id="17422" name="Picture 14" descr="http://www.cakedecorations.eu/fotky7128/fotos/_vyrn_1075tr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2060848"/>
            <a:ext cx="1080120" cy="1080120"/>
          </a:xfrm>
          <a:prstGeom prst="rect">
            <a:avLst/>
          </a:prstGeom>
          <a:noFill/>
        </p:spPr>
      </p:pic>
      <p:cxnSp>
        <p:nvCxnSpPr>
          <p:cNvPr id="32" name="Přímá spojovací šipka 31"/>
          <p:cNvCxnSpPr/>
          <p:nvPr/>
        </p:nvCxnSpPr>
        <p:spPr>
          <a:xfrm>
            <a:off x="2411760" y="4581128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Mechanismus poznávacího procesu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6387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6388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755576" y="5733256"/>
            <a:ext cx="146546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1. Hladina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4139952" y="5805264"/>
            <a:ext cx="11512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Motivace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755576" y="5013176"/>
            <a:ext cx="146546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2. Hladina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4139952" y="5085184"/>
            <a:ext cx="2026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Izolované modely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55576" y="4293096"/>
            <a:ext cx="2858475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1. Hladinový přechod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139952" y="4365104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Zobecnění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755576" y="3573016"/>
            <a:ext cx="146546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3. Hladina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139952" y="3645024"/>
            <a:ext cx="2069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Generické modely</a:t>
            </a:r>
            <a:endParaRPr lang="cs-CZ" sz="20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755576" y="2852936"/>
            <a:ext cx="2858475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2. Hladinový přechod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4139952" y="2852936"/>
            <a:ext cx="1941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Abstrakční zdvih</a:t>
            </a:r>
            <a:endParaRPr lang="cs-CZ" sz="20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755576" y="2132856"/>
            <a:ext cx="146546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4. Hladina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4139952" y="2204864"/>
            <a:ext cx="14638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Krystalizace</a:t>
            </a:r>
            <a:endParaRPr lang="cs-CZ" sz="2000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6588224" y="4437112"/>
            <a:ext cx="16081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dirty="0" smtClean="0"/>
              <a:t>První poznání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6588224" y="4869160"/>
            <a:ext cx="151836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dirty="0" smtClean="0"/>
              <a:t>Další modely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588224" y="5301208"/>
            <a:ext cx="200567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dirty="0" smtClean="0"/>
              <a:t>Podstata stejnosti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588224" y="5805264"/>
            <a:ext cx="237757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dirty="0" smtClean="0"/>
              <a:t>Obohacování modelů</a:t>
            </a:r>
            <a:endParaRPr lang="cs-CZ" dirty="0"/>
          </a:p>
        </p:txBody>
      </p:sp>
      <p:cxnSp>
        <p:nvCxnSpPr>
          <p:cNvPr id="33" name="Přímá spojovací šipka 32"/>
          <p:cNvCxnSpPr>
            <a:stCxn id="18" idx="3"/>
          </p:cNvCxnSpPr>
          <p:nvPr/>
        </p:nvCxnSpPr>
        <p:spPr>
          <a:xfrm>
            <a:off x="6166469" y="5285239"/>
            <a:ext cx="349747" cy="7360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ovací šipka 34"/>
          <p:cNvCxnSpPr>
            <a:stCxn id="18" idx="3"/>
          </p:cNvCxnSpPr>
          <p:nvPr/>
        </p:nvCxnSpPr>
        <p:spPr>
          <a:xfrm>
            <a:off x="6166469" y="5285239"/>
            <a:ext cx="349747" cy="1599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ovací šipka 36"/>
          <p:cNvCxnSpPr>
            <a:stCxn id="18" idx="3"/>
          </p:cNvCxnSpPr>
          <p:nvPr/>
        </p:nvCxnSpPr>
        <p:spPr>
          <a:xfrm flipV="1">
            <a:off x="6166469" y="5085184"/>
            <a:ext cx="349747" cy="2000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ovací šipka 39"/>
          <p:cNvCxnSpPr>
            <a:stCxn id="18" idx="3"/>
          </p:cNvCxnSpPr>
          <p:nvPr/>
        </p:nvCxnSpPr>
        <p:spPr>
          <a:xfrm flipV="1">
            <a:off x="6166469" y="4653136"/>
            <a:ext cx="349747" cy="6321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Aplikace mechanismu poznávacího procesu na pojem Osová souměrnost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7411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7412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467544" y="2276872"/>
            <a:ext cx="134524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Motivace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395536" y="3140968"/>
            <a:ext cx="8122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Motivace k poznávání pramení z žákova rozporu mezi „nevím“ a „chci vědět“. </a:t>
            </a:r>
          </a:p>
          <a:p>
            <a:r>
              <a:rPr lang="cs-CZ" dirty="0" smtClean="0"/>
              <a:t>Jako motivační se pak dají využít následující slovní spojení.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67544" y="4221088"/>
            <a:ext cx="5981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Dnes si probereme něco, s čím se setkáváme každý den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67544" y="4725144"/>
            <a:ext cx="7160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Nové téma všichni dobře znáte a již jste s ním pracovali mimo školu. 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67544" y="5229200"/>
            <a:ext cx="5622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Toto téma se využívá v mnoha sportovním odvětvích.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Separované (izolované) modely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8435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8436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1857375" cy="135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060848"/>
            <a:ext cx="3752850" cy="1447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s://encrypted-tbn2.gstatic.com/images?q=tbn:ANd9GcQFsLajD9yQgz94H4VU4juDYWzEO6gnK_B6VLc_T8IyhLVkqhOvrHqSaM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916832"/>
            <a:ext cx="1009524" cy="1872208"/>
          </a:xfrm>
          <a:prstGeom prst="rect">
            <a:avLst/>
          </a:prstGeom>
          <a:noFill/>
        </p:spPr>
      </p:pic>
      <p:sp>
        <p:nvSpPr>
          <p:cNvPr id="14342" name="AutoShape 6" descr="data:image/jpeg;base64,/9j/4AAQSkZJRgABAQAAAQABAAD/2wCEAAkGBg8PEA0ODQ0MDRAMEA0ODQ0NEBANDw4OFRAVFBUQEhUXHCYeGBojGRISHy8hJicpLCwsFR4xNTAqNSYrLCkBCQoKDgwOGg8PGiokHCQpLikpKSkpLykpKSkpLCksKSkpKSkpKSkpKSkpKSwsKSwpLSwsLCkpLCwsKSksKSwpKf/AABEIAMIBAwMBIgACEQEDEQH/xAAaAAEBAQEBAQEAAAAAAAAAAAAABAEFAgMG/8QARRAAAgECAQYICwYFAwUAAAAAAAECAwQRBRITIVTSFTEzUXORs7QiMjRBU2FxcpOU0yMkdIGh0RRCUoSyQ0ThBmJkscP/xAAYAQEBAQEBAAAAAAAAAAAAAAAAAgEDBv/EACYRAQACAQQCAQQDAQAAAAAAAAABAhEDEjFRITJBImGB8BNCcZH/2gAMAwEAAhEDEQA/APz4APIvDQA615kq3oqGkuKudOMZ5kKcJZsZQjJN+GsF4WHPqZNorX01z8GG+dNkw6TpzHKIFuitfT3HwYb40Nr6e4+DDfM2SzZKIFuhtfT3HwIb5uhtfT3HwIb42SbJQgt0Fr6e4+BDfGhtfT1/gR3xsNkogW6G12iv8CO+NDa7RcfAjvjYbJRAt0FrtFf5eP1BoLXaK/y8fqDYbJRAt0FrtFb5dfUGgttor/Lr6g2SfxyiB0riwt4NRdzW1xpzWFBPVOCmv9Tmkj5aC22it8uvqCaTDZ05jwiBboLbaa3y6+oNBbbRW+XX1Bsln8c/ZEC3QW201vl19QaC22mr8uvqDZJslEC3QW201vl19QaC22mt8uvqDZLNk/sogW/w9ttNX5db4/hrbaavy63xsk2T+yiBb/DW201fl1vj+Httpq/LrfGyW7J/ZRAt/hrbaavy63wra21feqixaWLt8EvW/DGyT+Of2UQL8rZL/h5QSnpFUi5xlm5mKUmsVreKeGKfrICbVms4lNqzWcSAAxIH5wGIbC7LL+2l7lv3emQl2WeWl7lv3emQlW5Vf2AASkAAAABgAAAxAAAANhblXx49BZ91pEeJZlbx4dBZ91pERd+V6nsGmAhzAABoMAa0GADTAANwCMCAtvOSs/cq9tIiLr3krP3K3ayIS78rvyAAhzAwGIauyzy0vct+70yEuyzy0vct+70yEq/Kr+0gAJSAAAAAwAAAAAAAGwtyt48Ogs+60iItyt48Ogs+60iIu/K9T2AAQ5gAAAAAAAAAABAIC295Kz9yt2rIi285Gz9yt2rIi78ul+QAEOYAOcQ1dlnlpe5b93pkR18pzt9J4cLhyzLfOcZ01FvQU+JOLJdJa+ju/iUtw62r55db188whBdn2v8ARd/Epbgz7X0d38SluE7fumKfeEIPvlC3VOrWpptqnUqQTeGLUZNJvD2HwJmMThMxicAAMSAAAAAAADYW5W8eHQWfdaREW5W8eHQWfdaREXflep7AAIcwAAAAAAAaAutbelopVaumf2kaUY05QjxxcsW2nzDPtf6Lv4lLcL2+Mr2eOYQmlufa+ju/iUtwZ9r6O7+JS3Rt+8M2feGXnI2nu1u1ZEdHKTho7TRqajmV9VRxlLHSvzpI5wvy3U9gAEOYGAxDYXZZ5aXuW/d6ZCdfKmTK86rlC3rzi6du1KNOcov7CnxNI59xYVaaUqlGrTTeCdSEoJvDHBYrj1PqOl6zl0vWcvgACI5c45hblrym66et2jIi3LXlN109btGRG25lV/aQAEoAAAAAAA906bk8IxlJ80U5P9DYiWxEyqyt48Ogs+60iI6OWbapGcHKnUj9jaLGUZRWKtqaa1+tM5xepExK9WJiwADmgAAYAAAAA1dHyV/iY9kyEuj5K/xMeyZCXb4Xb4/wCNRXwPc7Lc/BqfsTETKYrM8Nu+RtPdr9qRHQylQnTpWkakJ05ZtfwZpxeGk48GjnlXjyrUjFgAEOYGDo6SNOhRloKFSVWVxnSqqcn4OYklhJf1MqtcrrXLxll/bS9y37vTMi/us/xNHsap6y5LGvN4JYwt3guJfd6epGJfdZ/iaXY1P3Omfql0mfqn8oQAcojy5R4db/AKgtVprirTlnx09WNTFYSpVHOXgyXM8Hg+J4PiZyTtzeN9c0n4tzWr0JL1yqPNftU1B/kcQvU5y6akecgAObkAGIDQAgLLa2go6avjmYuNOnF5sq01xrHzRWKxfHrSXOKmVar8GM9DDzUqH2UUuZ4a5e1tnrLDwqypLxbZKhFe5qk/zlnP8AMhOkzjxDradviHUv8oVoVIuFarHGjZ4pTlg/u1PjWODPEHC48FxhTrvxJRShTrP+iceKMn5msE3qfGmfPK3KR6Cz7rSIk/P/AMG2tO7y29p3TEvUo4YpppptNPU008HieS7KvhOlW89xSjUlzaRN05v83Bv8yE52jEudoxIADEgADA9QTbSSbctSS1tvmR5LsmyzFWreejBKm+arN5ql7Us5r1pFVjMqrGZUXVsqds4Z+dNXEdIo4OMJaJ+Bj/M15/Nickuj5LL8TDsmRIq3nC9TzMY6bT44+1FWV/KLnpqv+TJYca9qKsrr7xcdLV/yZnFWRMxT8vV3yNp7LjtCE6lS6UKFqnRoVMVca6sZSa+04lhJaifK9OMa9WMIqMfAaiscFjTjJpY+tlXj5VqV+f8AEYAOfhyaX1rec7e2zKdSeErvxYyl56fHgc8+kLicVhCpUitbwjOUVj7EzazEcrpMRnKvLcWq8k001C3TTWD8npmLyV/iYdjL9zctPGtJvFtwt22+N/d6Zn+19tz/APH/AJL+ZXPM/l8La9qU1VVOWaq0HTqak8YY44a+I+CHOERny5ROZiHakscozfmhdVKk3zQp1XUk+qDONJ44+vWdnLVWNKrdxhJTqV6lVVJrxadN1G9GueT1YvzYYLjZxS9Tx4ddWcePuAA5OIYjTEBoi/PzawALssL7xXfmqTlVi+eNR6RPqkiE6FJKvCFNtRrUlm0nJ4KrT49G35pLXhzp4ceBFOnKLcZRcZReEoyWDT5mjpaPOYdLRmdy7LleU6sHN4vQWaxwS/21N+b1tnOLcrcpHoLPutI9WloklWrpqmtcIcUrhr+WP/bzy83EtbwNtGbKtE2vLzlHVG2g+OFFSkuZ1Kk6uHVOJEfW5ryqTlUn4025PDUvYvUuL2YHyItOZc7TmQAEpAAGBbZrGldQXGo0qq9kKmEv80yI+trcunOM44PDji9alFrCUX6mm1+ZVZxK6TiVMfJX+Ij2TJ7O8nRnGrSlmzhjmywUsMU1xPV5zoXVKmrbOpTxhO4i1CXKU3on4Euf2rUzklW8YVf6ZjHTY8aLMs+U3HS1P/bI8S3LXlNx0kjP6s/pP729XFvOVC1cITngrheDGUtek9RmW1hcVU01hosU9TT0UD1XuJxoWihOcE1cNqMpRTek9Rz5TbbbbbfG28WyrzHC7zEeGAA55ccgAZkDsZTvoxqZrt7abVO38Kcajk/sKfHhNL9CG5v3OCpqlRpRUnPClGSxlhm4vOk/MfTLPLS9y37vTITpa05dL2nMwMIBEQiOVuW/Kbnpq3aMhLst+U3XT1u0ZCbbmW39paACUhiNMQGsw0YACynlSokoz0daMdUVXhGrguZN60vViRgqLTHCotMcOzlPKbjOOZStoPQ2jzlSjKSxtqbWDnjhhjhq5jk1q85ycqkpTk+OUniyrK3KR6Cz7rSImy9S05Xq2mbYkxABycgAAAAGAADVy8ll+Jj2TIi1eSv8THsmRMu3wu3ww6FXK2fJynbWkpS1yk41cZPDjf2hzwjItMJi0xw6OU6ynStGoU6fg3Czaako8px+E2/1OcWXfI2nsuO0RGbflWp5kABDmB+cBiGuzlTJVedVyhRnKMqdu01hg1oKfrJOBLn0FT9P3Myylppal4lt5v8Ax6ZDmrmXUjraa54db7dy/gS59BU/T9xwJc+gqfp+5BmrmXUhmrmXUic1TE1hblp43Fy+etW4tf8AqMiNMJmczlNpzOWgAxgYjTEBphpgGgAC3K3KR6Cz7rSIS7K3KR6Cz7rSIS78r1PaQ0wEIaAAAADAABrp2lpOrbTjSi5yVeMmlhilomsT5cCXPoKn6ELXqRmauZdSL3RPK81mIyv4Dudnq9Q4Eudnq9RBmrmXUgormXUhmvR9PTpZTtp06VpGpBwlm3DzZanhpFrOcWXS+wtPNquO0RGNTk1OfAACHMDAYhq7LPLS9y37vTIS7LPLS9y37vTISr8qv7SwG4GEpAABoAAGI0xAazDRgAAAFuVuUj0Fn3WkQl2VuUj0Fn3WkQl35Xqe0hphpCAAAAAGAADQAADUYEBbdv7C09lx2iIiy75C0/ue0RGXflepz+IAAQ5gYDENXZZ5aXuW/d6ZCXZZ5aXuW/d6ZCVflV/aQwGkpYDTANAAAxGmIDTDQAAAatytykegs+60iEuyrykegs+60iIu/srU9pYaAQgAAAABgAAAAABAINWXXIWn9z/miMsuuQtP7j/OJGXflepz/wAAAQ5g5wA12cpUKFVwqU7qinKnSVSFTPWbKNKEdWEfU+oj4Phtdr11N0ixB0m8TOcOk3iZzMLeD4bXa9dTdHB8NrteupukQJzHTM16W8Hw2q166m6OD4bVa9dTdIhiMx0bq9LeD4bXa9dTdHB8NrteupukQGY6M16W8Hw2u166m6OD4bVa9dTdIhiMx0Zr0t4Phtdr11N0cHw2u166m6RAZjozXpbwfDa7Xrqbo4Pjtdr11NwiBu6OjNenVvbanOSlG6tsFTt4a3UWuFGEH/LzxZPwfDarXrqbpEMTZvEznDZtWZzhbwfDa7Xrqbo4Phtdr11N0iBOY6Zur0t4Phtdr11N0cHw2q166m6RAZjo3V6W8Hw2q066m6OD4bVa9dTdIgMx0bq9LeD4bXa9dTdHB8NrteupukQGY6N1elvB8Nrteupujg+G12vXU3SIDMdGa9LeD4bXa9dTdHB8dqteupuEQNzHRur06mWNCo29OhVVVUlVzprHW3JNPWlhilxa/acs3Ewy1t05Ze26cgAJQBgAYaAGsAAAAADUAAMAAAAAAAAAAI0AMAAAAAAAAGAA0AAYAAAAAP/Z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4344" name="Picture 8" descr="http://www.puzzlehry.cz/imatjes/fotbalov%C3%A9-h%C5%99i%C5%A1t%C4%9B-hrac%C3%AD-pl_4e5e578ad0fac-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645024"/>
            <a:ext cx="2014208" cy="1512168"/>
          </a:xfrm>
          <a:prstGeom prst="rect">
            <a:avLst/>
          </a:prstGeom>
          <a:noFill/>
        </p:spPr>
      </p:pic>
      <p:pic>
        <p:nvPicPr>
          <p:cNvPr id="14346" name="Picture 10" descr="http://upload.wikimedia.org/wikipedia/commons/7/7a/VolleyballCour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2060848"/>
            <a:ext cx="1728192" cy="2534682"/>
          </a:xfrm>
          <a:prstGeom prst="rect">
            <a:avLst/>
          </a:prstGeom>
          <a:noFill/>
        </p:spPr>
      </p:pic>
      <p:pic>
        <p:nvPicPr>
          <p:cNvPr id="14348" name="Picture 12" descr="http://www.nasenavody.cz/oblicej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3573016"/>
            <a:ext cx="2016224" cy="2016224"/>
          </a:xfrm>
          <a:prstGeom prst="rect">
            <a:avLst/>
          </a:prstGeom>
          <a:noFill/>
        </p:spPr>
      </p:pic>
      <p:pic>
        <p:nvPicPr>
          <p:cNvPr id="14350" name="Picture 14" descr="http://www.myslivna-hadanky.ic.cz/ulohy/gr_ulohy/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3717032"/>
            <a:ext cx="1914525" cy="1914525"/>
          </a:xfrm>
          <a:prstGeom prst="rect">
            <a:avLst/>
          </a:prstGeom>
          <a:noFill/>
        </p:spPr>
      </p:pic>
      <p:pic>
        <p:nvPicPr>
          <p:cNvPr id="14352" name="Picture 16" descr="http://www.zscholtice.cz/svs/lacko/matematika_6roc/krychlekvadr/obrazky/kvadr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216" y="4653136"/>
            <a:ext cx="2160240" cy="15962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Generický model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9459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9460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564904"/>
            <a:ext cx="3044825" cy="3378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ovéPole 8"/>
          <p:cNvSpPr txBox="1"/>
          <p:nvPr/>
        </p:nvSpPr>
        <p:spPr>
          <a:xfrm>
            <a:off x="611560" y="2132856"/>
            <a:ext cx="153439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1. možnost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084168" y="2132856"/>
            <a:ext cx="153439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2. možnost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356992"/>
            <a:ext cx="43268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Žák zpravidla řekne, že je možné</a:t>
            </a:r>
          </a:p>
          <a:p>
            <a:r>
              <a:rPr lang="cs-CZ" dirty="0" smtClean="0"/>
              <a:t>Obrázky rozdělit na dvě stejné (shodné) </a:t>
            </a:r>
          </a:p>
          <a:p>
            <a:r>
              <a:rPr lang="cs-CZ" dirty="0" smtClean="0"/>
              <a:t>části, což se pozná jejich přeložením.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83568" y="5157192"/>
            <a:ext cx="3377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Pozor: žáci mohou odhalit i jiné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Generické modely.</a:t>
            </a:r>
            <a:endParaRPr lang="cs-C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mění">
  <a:themeElements>
    <a:clrScheme name="Jmění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Jmění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Jmění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358</TotalTime>
  <Words>953</Words>
  <Application>Microsoft Office PowerPoint</Application>
  <PresentationFormat>Předvádění na obrazovce (4:3)</PresentationFormat>
  <Paragraphs>187</Paragraphs>
  <Slides>21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Jmění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Chytrý</dc:creator>
  <cp:lastModifiedBy>recenzent</cp:lastModifiedBy>
  <cp:revision>39</cp:revision>
  <dcterms:created xsi:type="dcterms:W3CDTF">2012-10-02T13:48:24Z</dcterms:created>
  <dcterms:modified xsi:type="dcterms:W3CDTF">2018-10-11T08:39:26Z</dcterms:modified>
</cp:coreProperties>
</file>