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ncedetem.cz/cs/hledam-pomoc/rodina-v-problemove-situaci/rizikove-chovani-ditete/agrese-sikana-a-jine-formy-nasilneho-chovani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12188" cy="214263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Autistické poruchy A Jiná Psychiatrická ONEMOCNĚNÍ VE Školním prostředí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Martina </a:t>
            </a:r>
            <a:r>
              <a:rPr lang="cs-CZ" dirty="0" smtClean="0"/>
              <a:t>BRHELOVÁ</a:t>
            </a:r>
          </a:p>
          <a:p>
            <a:r>
              <a:rPr lang="cs-CZ" dirty="0" smtClean="0"/>
              <a:t>Mgr. Lukáš Prostřední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523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Deprese (porucha nálady) v dětství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Vnější faktory</a:t>
            </a:r>
          </a:p>
          <a:p>
            <a:r>
              <a:rPr lang="cs-CZ" dirty="0" smtClean="0"/>
              <a:t>Přetížení dítěte dlouhodobým tlakem na výkon</a:t>
            </a:r>
          </a:p>
          <a:p>
            <a:r>
              <a:rPr lang="cs-CZ" dirty="0" smtClean="0"/>
              <a:t>Problémy vrstevnické skupiny – lásky, nepřátelství, nepřijetí</a:t>
            </a:r>
          </a:p>
          <a:p>
            <a:r>
              <a:rPr lang="cs-CZ" dirty="0" smtClean="0"/>
              <a:t>Osobnostní odlišnosti od skupiny</a:t>
            </a:r>
          </a:p>
          <a:p>
            <a:r>
              <a:rPr lang="cs-CZ" dirty="0" smtClean="0"/>
              <a:t>Nerozpoznaná školní šikana</a:t>
            </a:r>
          </a:p>
          <a:p>
            <a:r>
              <a:rPr lang="cs-CZ" dirty="0" smtClean="0"/>
              <a:t>Vliv rodiny – hádky, nezájem, rodinné tragédie, sociální situace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708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Úzkostné poruchy v dětství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4" y="1706585"/>
            <a:ext cx="7438768" cy="4084616"/>
          </a:xfrm>
        </p:spPr>
      </p:pic>
    </p:spTree>
    <p:extLst>
      <p:ext uri="{BB962C8B-B14F-4D97-AF65-F5344CB8AC3E}">
        <p14:creationId xmlns="" xmlns:p14="http://schemas.microsoft.com/office/powerpoint/2010/main" val="10200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Úzkostné poruchy v </a:t>
            </a:r>
            <a:r>
              <a:rPr lang="cs-CZ" dirty="0" smtClean="0"/>
              <a:t>dětství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cs-CZ" b="1" dirty="0"/>
              <a:t>Hlavním rizikovým faktorem</a:t>
            </a:r>
            <a:r>
              <a:rPr lang="cs-CZ" dirty="0"/>
              <a:t> </a:t>
            </a:r>
            <a:r>
              <a:rPr lang="cs-CZ" b="1" dirty="0"/>
              <a:t>pro vznik úzkostných poruch v útlém dětství je „málo bezpečný vztah“ k matce.</a:t>
            </a:r>
            <a:r>
              <a:rPr lang="cs-CZ" dirty="0"/>
              <a:t> Úzkostné matky, které jsou nejisté ve své mateřské roli, mají strach z vlastních chyb a z kritiky okolí, začnou dítě nadměrně ochraňovat a kontrolovat a tím tlumit vlastní úzkost</a:t>
            </a:r>
            <a:r>
              <a:rPr lang="cs-CZ" dirty="0" smtClean="0"/>
              <a:t>.</a:t>
            </a:r>
          </a:p>
          <a:p>
            <a:pPr fontAlgn="base"/>
            <a:r>
              <a:rPr lang="cs-CZ" dirty="0" smtClean="0"/>
              <a:t> </a:t>
            </a:r>
            <a:r>
              <a:rPr lang="cs-CZ" dirty="0"/>
              <a:t>Tento </a:t>
            </a:r>
            <a:r>
              <a:rPr lang="cs-CZ" b="1" dirty="0"/>
              <a:t>„přeochranitelský“ přístup dítě zúzkostňuje a brání </a:t>
            </a:r>
            <a:r>
              <a:rPr lang="cs-CZ" b="1" dirty="0" smtClean="0"/>
              <a:t>v posilování kompetencí situaci zvládnout.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253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201900" cy="1353157"/>
          </a:xfrm>
        </p:spPr>
        <p:txBody>
          <a:bodyPr>
            <a:normAutofit/>
          </a:bodyPr>
          <a:lstStyle/>
          <a:p>
            <a:r>
              <a:rPr lang="cs-CZ" dirty="0"/>
              <a:t>Úzkostné poruchy v </a:t>
            </a:r>
            <a:r>
              <a:rPr lang="cs-CZ" dirty="0" smtClean="0"/>
              <a:t>dětství</a:t>
            </a:r>
            <a:br>
              <a:rPr lang="cs-CZ" dirty="0" smtClean="0"/>
            </a:br>
            <a:r>
              <a:rPr lang="cs-CZ" dirty="0" smtClean="0"/>
              <a:t>ve </a:t>
            </a:r>
            <a:r>
              <a:rPr lang="cs-CZ" dirty="0"/>
              <a:t>školním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cs-CZ" b="1" dirty="0"/>
              <a:t>V dětství a u mladších školáků</a:t>
            </a:r>
            <a:r>
              <a:rPr lang="cs-CZ" dirty="0"/>
              <a:t> je úzkost spojena se špatným školním výkonem a zmenšenou </a:t>
            </a:r>
            <a:r>
              <a:rPr lang="cs-CZ" dirty="0" smtClean="0"/>
              <a:t>sociální přizpůsobivostí – </a:t>
            </a:r>
            <a:r>
              <a:rPr lang="cs-CZ" i="1" dirty="0" smtClean="0"/>
              <a:t>„nezvládnu jít před tabuli“, „nepřečtu to správně“, „Budou se mi smát“, „nezvládnu odpovědět“</a:t>
            </a:r>
            <a:r>
              <a:rPr lang="cs-CZ" dirty="0" smtClean="0"/>
              <a:t>         posilování nebo snižování sebevědomí</a:t>
            </a:r>
          </a:p>
          <a:p>
            <a:pPr fontAlgn="base"/>
            <a:r>
              <a:rPr lang="cs-CZ" b="1" dirty="0"/>
              <a:t>Úzkostná porucha se u malých dětí může projevovat pláčem, bázlivým tulením, strachem</a:t>
            </a:r>
            <a:r>
              <a:rPr lang="cs-CZ" dirty="0"/>
              <a:t> se zábranami v sociálním kontaktu, až odmítáním mluvit s kýmkoliv jiným než se členy rodiny, a někdy ani s nimi. Jindy se může úzkost projevit poruchami spánku, nočními děsy nebo </a:t>
            </a:r>
            <a:r>
              <a:rPr lang="cs-CZ" dirty="0" smtClean="0"/>
              <a:t>poruchami chování – </a:t>
            </a:r>
            <a:r>
              <a:rPr lang="cs-CZ" dirty="0"/>
              <a:t>vztekáním, křičením i </a:t>
            </a:r>
            <a:r>
              <a:rPr lang="cs-CZ" dirty="0" smtClean="0"/>
              <a:t>ničením věcí.</a:t>
            </a:r>
            <a:endParaRPr lang="cs-CZ" dirty="0"/>
          </a:p>
          <a:p>
            <a:pPr fontAlgn="base"/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 flipV="1">
            <a:off x="4747466" y="3503199"/>
            <a:ext cx="461319" cy="181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071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10223782" cy="1111429"/>
          </a:xfrm>
        </p:spPr>
        <p:txBody>
          <a:bodyPr/>
          <a:lstStyle/>
          <a:p>
            <a:r>
              <a:rPr lang="cs-CZ" dirty="0"/>
              <a:t>Úzkostné poruchy v dětství</a:t>
            </a:r>
            <a:br>
              <a:rPr lang="cs-CZ" dirty="0"/>
            </a:br>
            <a:r>
              <a:rPr lang="cs-CZ" dirty="0"/>
              <a:t>ve školním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cs-CZ" dirty="0"/>
              <a:t>mají tendenci vyhýbat se kontaktům </a:t>
            </a:r>
            <a:r>
              <a:rPr lang="cs-CZ" dirty="0" smtClean="0"/>
              <a:t>– </a:t>
            </a:r>
            <a:r>
              <a:rPr lang="cs-CZ" dirty="0"/>
              <a:t>odmítají chodit do školy, </a:t>
            </a:r>
            <a:r>
              <a:rPr lang="cs-CZ" dirty="0" smtClean="0"/>
              <a:t>mluví </a:t>
            </a:r>
            <a:r>
              <a:rPr lang="cs-CZ" dirty="0"/>
              <a:t>málo, mluva je tichá, nechtějí vyprávět, číst nahlas, hlásit se, nechtějí se podílet na aktivitách třídy, tělocvik je problém, odmítají se účastnit dětských kolektivních her a </a:t>
            </a:r>
            <a:r>
              <a:rPr lang="cs-CZ" dirty="0" smtClean="0"/>
              <a:t>aktivit</a:t>
            </a:r>
          </a:p>
          <a:p>
            <a:pPr fontAlgn="base"/>
            <a:r>
              <a:rPr lang="cs-CZ" dirty="0"/>
              <a:t>Mají strach z třesu, zvracení, z toho, že se jim udělá </a:t>
            </a:r>
            <a:r>
              <a:rPr lang="cs-CZ" dirty="0" smtClean="0"/>
              <a:t>„ špatně“, Jsou posílány ze školy pro psychosomatické obtíže, Mají obavy ze zkoušení,</a:t>
            </a:r>
          </a:p>
          <a:p>
            <a:pPr fontAlgn="base"/>
            <a:r>
              <a:rPr lang="cs-CZ" dirty="0"/>
              <a:t>Ve škole může výrazná úzkost – úzkostná porucha – způsobovat špatný prospěch, který neodpovídá </a:t>
            </a:r>
            <a:r>
              <a:rPr lang="cs-CZ" dirty="0" smtClean="0"/>
              <a:t>intelektu dětí – </a:t>
            </a:r>
            <a:r>
              <a:rPr lang="cs-CZ" i="1" dirty="0" smtClean="0"/>
              <a:t>nezvládnou zkoušení i když látku umí na 1</a:t>
            </a:r>
          </a:p>
          <a:p>
            <a:pPr fontAlgn="base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183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166117" cy="1111429"/>
          </a:xfrm>
        </p:spPr>
        <p:txBody>
          <a:bodyPr/>
          <a:lstStyle/>
          <a:p>
            <a:r>
              <a:rPr lang="cs-CZ" dirty="0"/>
              <a:t>Úzkostné poruchy v dětství</a:t>
            </a:r>
            <a:br>
              <a:rPr lang="cs-CZ" dirty="0"/>
            </a:br>
            <a:r>
              <a:rPr lang="cs-CZ" dirty="0"/>
              <a:t>ve školním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729946"/>
            <a:ext cx="10363826" cy="4061253"/>
          </a:xfrm>
        </p:spPr>
        <p:txBody>
          <a:bodyPr>
            <a:normAutofit lnSpcReduction="10000"/>
          </a:bodyPr>
          <a:lstStyle/>
          <a:p>
            <a:pPr fontAlgn="base"/>
            <a:r>
              <a:rPr lang="cs-CZ" dirty="0"/>
              <a:t>Mimo špatné sociální dovednosti jsou úzkostné děti i </a:t>
            </a:r>
            <a:r>
              <a:rPr lang="cs-CZ" b="1" dirty="0"/>
              <a:t>tělesně méně zdatné, méně šikovné, neumí se bránit a prát, a proto často bývají terčem </a:t>
            </a:r>
            <a:r>
              <a:rPr lang="cs-CZ" b="1" dirty="0">
                <a:hlinkClick r:id="rId2"/>
              </a:rPr>
              <a:t>šikany</a:t>
            </a:r>
            <a:r>
              <a:rPr lang="cs-CZ" dirty="0"/>
              <a:t>. Nejsou populární, což zvyšuje jejich sociální </a:t>
            </a:r>
            <a:r>
              <a:rPr lang="cs-CZ" dirty="0" smtClean="0"/>
              <a:t>úzkost.</a:t>
            </a:r>
          </a:p>
          <a:p>
            <a:pPr fontAlgn="base"/>
            <a:r>
              <a:rPr lang="cs-CZ" dirty="0"/>
              <a:t>Vyhýbavé chování s poruchou sociálního kontaktu neumožňuje volit správné postupy k překonání stresu a úzkosti. Objevují se </a:t>
            </a:r>
            <a:r>
              <a:rPr lang="cs-CZ" b="1" dirty="0"/>
              <a:t>poruchy </a:t>
            </a:r>
            <a:r>
              <a:rPr lang="cs-CZ" b="1" dirty="0" smtClean="0"/>
              <a:t>sebehodnocení (podceňování). </a:t>
            </a:r>
            <a:r>
              <a:rPr lang="cs-CZ" dirty="0"/>
              <a:t>Děti mají touhu zůstávat doma a tím se ještě </a:t>
            </a:r>
            <a:r>
              <a:rPr lang="cs-CZ" dirty="0" smtClean="0"/>
              <a:t>více izolovat.</a:t>
            </a:r>
          </a:p>
          <a:p>
            <a:pPr fontAlgn="base"/>
            <a:r>
              <a:rPr lang="cs-CZ" dirty="0" smtClean="0"/>
              <a:t>Vystupňovaná ÚZKOST může krystalizovat v agresivní chování!!! Vůči sobě – sebevražedné tendence, nebo vůči okolí – situační agrese (házení lavicí, vyhrožování, útěky,řvaní,vulgarity,…)</a:t>
            </a:r>
            <a:endParaRPr lang="cs-CZ" dirty="0"/>
          </a:p>
          <a:p>
            <a:pPr fontAlgn="base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95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Celostní přístup –psychosomatika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75" y="1952626"/>
            <a:ext cx="8228913" cy="4533899"/>
          </a:xfrm>
        </p:spPr>
      </p:pic>
    </p:spTree>
    <p:extLst>
      <p:ext uri="{BB962C8B-B14F-4D97-AF65-F5344CB8AC3E}">
        <p14:creationId xmlns="" xmlns:p14="http://schemas.microsoft.com/office/powerpoint/2010/main" val="6440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268575" cy="1257908"/>
          </a:xfrm>
        </p:spPr>
        <p:txBody>
          <a:bodyPr/>
          <a:lstStyle/>
          <a:p>
            <a:r>
              <a:rPr lang="cs-CZ" dirty="0"/>
              <a:t>Celostní přístup –psychosomatika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685926"/>
            <a:ext cx="10363826" cy="4105274"/>
          </a:xfrm>
        </p:spPr>
        <p:txBody>
          <a:bodyPr/>
          <a:lstStyle/>
          <a:p>
            <a:r>
              <a:rPr lang="cs-CZ" dirty="0" smtClean="0"/>
              <a:t>Soustředění se na dítě, nikoli na nemoc. Symptom nemoci manifestuje emoční nezvládání situace</a:t>
            </a:r>
          </a:p>
          <a:p>
            <a:r>
              <a:rPr lang="cs-CZ" dirty="0" smtClean="0"/>
              <a:t>Projevy „neuchopitelné“ – bolesti hlavy, břicha, zubů, kloubů, zad,…</a:t>
            </a:r>
          </a:p>
          <a:p>
            <a:r>
              <a:rPr lang="cs-CZ" dirty="0" smtClean="0"/>
              <a:t>Projevy „viditelné“ – teplota, onemocnění dýchacích cest, střevní obtíže – průjmy, zácpy, alergie, kožní onemocnění, poruchy spánku, aj.</a:t>
            </a:r>
          </a:p>
          <a:p>
            <a:pPr marL="0" indent="0">
              <a:buNone/>
            </a:pPr>
            <a:r>
              <a:rPr lang="cs-CZ" dirty="0" smtClean="0"/>
              <a:t>                aktuální reaktivita                   řešení „ absence“</a:t>
            </a:r>
          </a:p>
          <a:p>
            <a:pPr marL="0" indent="0">
              <a:buNone/>
            </a:pPr>
            <a:r>
              <a:rPr lang="cs-CZ" dirty="0" smtClean="0"/>
              <a:t>                 dlouhodobá reaktivita            řešení „hospitalizace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např. poruchy příjmu potravy – přežírání se, anorexie, bulimie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1299004" y="4331815"/>
            <a:ext cx="733425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5165978" y="4425584"/>
            <a:ext cx="742950" cy="138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1274291" y="4804462"/>
            <a:ext cx="733425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5685734" y="4924877"/>
            <a:ext cx="523875" cy="13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377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571500"/>
            <a:ext cx="10363826" cy="5219699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 smtClean="0"/>
              <a:t>			Možnosti řešení: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Monitorování psychického stavu dítěte– pravidelná komunikace a spolupráce škola (TU, AP, VP) a rodič. Učitel by měl být informovaný o „historií“ dítěte.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Empatický přístup ve škole, konzultace s blízkou osobou ve škole 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Podpora poradenského zařízení – SPC, PPP. Možnost krizové intervence!!!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Farmakoterapie, psychoterapie – ambulantní léčba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Hospitalizace??? </a:t>
            </a:r>
            <a:r>
              <a:rPr lang="cs-CZ" dirty="0"/>
              <a:t>Zjednodušeně: pokud je pacient v nemoci nebezpečný sobě nebo svému okolí.</a:t>
            </a: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336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35" y="142616"/>
            <a:ext cx="8822723" cy="5244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29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Pervazivní vývojové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Autistické poruchy  (zahrnující Dětský autismus, Aspergerův syndrom a další poruchy) patří  mezi závažné psychické </a:t>
            </a:r>
            <a:r>
              <a:rPr lang="cs-CZ" dirty="0" smtClean="0"/>
              <a:t>poruchy tzv. </a:t>
            </a:r>
            <a:r>
              <a:rPr lang="cs-CZ" dirty="0"/>
              <a:t>pervazivní vývojové poruchy. Vznik autistické poruchy je vrozený - podmíněn </a:t>
            </a:r>
            <a:r>
              <a:rPr lang="cs-CZ" dirty="0" smtClean="0"/>
              <a:t>geneticky.</a:t>
            </a:r>
          </a:p>
          <a:p>
            <a:r>
              <a:rPr lang="cs-CZ" dirty="0"/>
              <a:t>Příznaky PAS se mění v čase, některé příznaky ve věku nad  5 - 6 let ustupují a objevují se nové symptomy (které se dají někdy přiřadit i k jiným psychickým </a:t>
            </a:r>
            <a:r>
              <a:rPr lang="cs-CZ" dirty="0" smtClean="0"/>
              <a:t>poruchám – úzkosti, psychosomatické obtíže, agresivita)</a:t>
            </a:r>
          </a:p>
          <a:p>
            <a:r>
              <a:rPr lang="cs-CZ" dirty="0"/>
              <a:t>U autistických poruch je narušeno fungování ve třech základních oblastech - v </a:t>
            </a:r>
            <a:r>
              <a:rPr lang="cs-CZ" dirty="0" smtClean="0"/>
              <a:t>oblasti sociálních </a:t>
            </a:r>
            <a:r>
              <a:rPr lang="cs-CZ" dirty="0"/>
              <a:t>dovedností, komunikaci a představivosti.</a:t>
            </a:r>
          </a:p>
        </p:txBody>
      </p:sp>
    </p:spTree>
    <p:extLst>
      <p:ext uri="{BB962C8B-B14F-4D97-AF65-F5344CB8AC3E}">
        <p14:creationId xmlns="" xmlns:p14="http://schemas.microsoft.com/office/powerpoint/2010/main" val="15124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Pervazivní vývojové </a:t>
            </a:r>
            <a:r>
              <a:rPr lang="cs-CZ" dirty="0" smtClean="0"/>
              <a:t>poruchy</a:t>
            </a:r>
            <a:br>
              <a:rPr lang="cs-CZ" dirty="0" smtClean="0"/>
            </a:br>
            <a:r>
              <a:rPr lang="cs-CZ" u="sng" dirty="0" smtClean="0"/>
              <a:t>mš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026508"/>
            <a:ext cx="10306161" cy="4522573"/>
          </a:xfrm>
        </p:spPr>
        <p:txBody>
          <a:bodyPr>
            <a:normAutofit/>
          </a:bodyPr>
          <a:lstStyle/>
          <a:p>
            <a:r>
              <a:rPr lang="cs-CZ" dirty="0" smtClean="0"/>
              <a:t>Ve </a:t>
            </a:r>
            <a:r>
              <a:rPr lang="cs-CZ" dirty="0"/>
              <a:t>věku do 2 let věku dítěte nejčastěji vnímají rodiče opoždění vývoje řeči a zvláštnosti v </a:t>
            </a:r>
            <a:r>
              <a:rPr lang="cs-CZ" dirty="0" smtClean="0"/>
              <a:t>řeči</a:t>
            </a:r>
          </a:p>
          <a:p>
            <a:r>
              <a:rPr lang="cs-CZ" dirty="0" smtClean="0"/>
              <a:t>Problémy </a:t>
            </a:r>
            <a:r>
              <a:rPr lang="cs-CZ" dirty="0"/>
              <a:t>ve vrstevnickém kolektivu, nezapojení do kolektivu v MŠ </a:t>
            </a:r>
            <a:r>
              <a:rPr lang="cs-CZ" dirty="0" smtClean="0"/>
              <a:t>. Chovají </a:t>
            </a:r>
            <a:r>
              <a:rPr lang="cs-CZ" dirty="0"/>
              <a:t>se sociálně nepřiměřeně, necitelně, vyhýbají se očnímu kontaktu. Nechápou pravidla společenského </a:t>
            </a:r>
            <a:r>
              <a:rPr lang="cs-CZ" dirty="0" smtClean="0"/>
              <a:t>chování.</a:t>
            </a:r>
          </a:p>
          <a:p>
            <a:r>
              <a:rPr lang="cs-CZ" dirty="0" smtClean="0"/>
              <a:t>hrají si jinak </a:t>
            </a:r>
            <a:r>
              <a:rPr lang="cs-CZ" dirty="0"/>
              <a:t>než vrstevníci, většinou si nehrají s hračkami či je používají jinak než ostatní děti. Mají zájem o to, jak věci fungují, rozebírají předměty či </a:t>
            </a:r>
            <a:r>
              <a:rPr lang="cs-CZ" dirty="0" smtClean="0"/>
              <a:t>hračky - Ulpívavé myšlení. Mívají </a:t>
            </a:r>
            <a:r>
              <a:rPr lang="cs-CZ" dirty="0"/>
              <a:t>často záchvaty </a:t>
            </a:r>
            <a:r>
              <a:rPr lang="cs-CZ" dirty="0" smtClean="0"/>
              <a:t>vzteku – ubližují sobě a okolí.</a:t>
            </a:r>
          </a:p>
          <a:p>
            <a:r>
              <a:rPr lang="cs-CZ" dirty="0"/>
              <a:t>Objevují se abnormální smyslové reakce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47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Pervazivní vývojové poruchy</a:t>
            </a:r>
            <a:br>
              <a:rPr lang="cs-CZ" dirty="0"/>
            </a:br>
            <a:r>
              <a:rPr lang="cs-CZ" u="sng" dirty="0" smtClean="0"/>
              <a:t>Zš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dle </a:t>
            </a:r>
            <a:r>
              <a:rPr lang="cs-CZ" dirty="0"/>
              <a:t>handicapu jsou děti zařazování buď do </a:t>
            </a:r>
            <a:r>
              <a:rPr lang="cs-CZ" dirty="0" smtClean="0"/>
              <a:t>systému speciálního nebo </a:t>
            </a:r>
            <a:r>
              <a:rPr lang="cs-CZ" dirty="0"/>
              <a:t>jsou integrováni do </a:t>
            </a:r>
            <a:r>
              <a:rPr lang="cs-CZ" dirty="0" smtClean="0"/>
              <a:t>běžné třídy</a:t>
            </a:r>
          </a:p>
          <a:p>
            <a:r>
              <a:rPr lang="cs-CZ" dirty="0" smtClean="0"/>
              <a:t>asistent pedagoga – pomoc vs. stigmatizace</a:t>
            </a:r>
          </a:p>
          <a:p>
            <a:r>
              <a:rPr lang="cs-CZ" dirty="0" smtClean="0"/>
              <a:t>metoda </a:t>
            </a:r>
            <a:r>
              <a:rPr lang="cs-CZ" dirty="0"/>
              <a:t>strukturovaného </a:t>
            </a:r>
            <a:r>
              <a:rPr lang="cs-CZ" dirty="0" smtClean="0"/>
              <a:t>učení - vizualizace</a:t>
            </a:r>
          </a:p>
          <a:p>
            <a:r>
              <a:rPr lang="cs-CZ" dirty="0" smtClean="0"/>
              <a:t>individuální </a:t>
            </a:r>
            <a:r>
              <a:rPr lang="cs-CZ" dirty="0"/>
              <a:t>vzdělávací </a:t>
            </a:r>
            <a:r>
              <a:rPr lang="cs-CZ" dirty="0" smtClean="0"/>
              <a:t>plán – kdy je potřeba?</a:t>
            </a:r>
          </a:p>
          <a:p>
            <a:r>
              <a:rPr lang="cs-CZ" dirty="0" smtClean="0"/>
              <a:t>Podpora školního poradenského pracoviště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424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n you make it to the end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308" y="618517"/>
            <a:ext cx="10865708" cy="5831427"/>
          </a:xfrm>
        </p:spPr>
      </p:pic>
    </p:spTree>
    <p:extLst>
      <p:ext uri="{BB962C8B-B14F-4D97-AF65-F5344CB8AC3E}">
        <p14:creationId xmlns="" xmlns:p14="http://schemas.microsoft.com/office/powerpoint/2010/main" val="11919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Pervazivní vývojové </a:t>
            </a:r>
            <a:r>
              <a:rPr lang="cs-CZ" dirty="0" smtClean="0"/>
              <a:t>poruchy</a:t>
            </a:r>
            <a:r>
              <a:rPr lang="cs-CZ" dirty="0"/>
              <a:t/>
            </a:r>
            <a:br>
              <a:rPr lang="cs-CZ" dirty="0"/>
            </a:br>
            <a:r>
              <a:rPr lang="cs-CZ" i="1" u="sng" dirty="0" smtClean="0"/>
              <a:t>projevy ve škole</a:t>
            </a:r>
            <a:endParaRPr lang="cs-CZ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Nesoustředěnost, přesycenost –“Vypínání se“</a:t>
            </a:r>
          </a:p>
          <a:p>
            <a:r>
              <a:rPr lang="cs-CZ" dirty="0" smtClean="0"/>
              <a:t>Ulpívavé myšlení, monotematičnost</a:t>
            </a:r>
          </a:p>
          <a:p>
            <a:r>
              <a:rPr lang="cs-CZ" dirty="0" smtClean="0"/>
              <a:t>Sociální slepota, sociálně nevhodné chování</a:t>
            </a:r>
          </a:p>
          <a:p>
            <a:r>
              <a:rPr lang="cs-CZ" dirty="0" smtClean="0"/>
              <a:t>Sociální izolace – prevence ohrožení šikanou</a:t>
            </a:r>
          </a:p>
          <a:p>
            <a:r>
              <a:rPr lang="cs-CZ" dirty="0" smtClean="0"/>
              <a:t>Nesnáším školu vs. Musím to zvládnout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128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Deprese (porucha nálady) v dětství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89" y="1855458"/>
            <a:ext cx="7743567" cy="4380625"/>
          </a:xfrm>
        </p:spPr>
      </p:pic>
    </p:spTree>
    <p:extLst>
      <p:ext uri="{BB962C8B-B14F-4D97-AF65-F5344CB8AC3E}">
        <p14:creationId xmlns="" xmlns:p14="http://schemas.microsoft.com/office/powerpoint/2010/main" val="41958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Deprese (porucha nálady) v dětství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Nejčastěji vyskytující se onemocnění. V každé třídě je minimálně jedno dítě.</a:t>
            </a:r>
          </a:p>
          <a:p>
            <a:r>
              <a:rPr lang="cs-CZ" dirty="0" smtClean="0"/>
              <a:t>Jiný klinický obraz než u dospělých. Čím dříve se objeví, tím výrazněji v tělesném/fyzickém prožívání - </a:t>
            </a:r>
            <a:r>
              <a:rPr lang="cs-CZ" b="1" dirty="0"/>
              <a:t>bolesti břicha nebo </a:t>
            </a:r>
            <a:r>
              <a:rPr lang="cs-CZ" b="1" dirty="0" smtClean="0"/>
              <a:t>hlavy, poruchy spánku, poruchy </a:t>
            </a:r>
            <a:r>
              <a:rPr lang="cs-CZ" b="1" dirty="0"/>
              <a:t>příjmu </a:t>
            </a:r>
            <a:r>
              <a:rPr lang="cs-CZ" b="1" dirty="0" smtClean="0"/>
              <a:t>potravy, nechuť </a:t>
            </a:r>
            <a:r>
              <a:rPr lang="cs-CZ" b="1" dirty="0"/>
              <a:t>hrát </a:t>
            </a:r>
            <a:r>
              <a:rPr lang="cs-CZ" b="1" dirty="0" smtClean="0"/>
              <a:t>si, bezdůvodná </a:t>
            </a:r>
            <a:r>
              <a:rPr lang="cs-CZ" b="1" dirty="0"/>
              <a:t>únava nebo naopak </a:t>
            </a:r>
            <a:r>
              <a:rPr lang="cs-CZ" b="1" dirty="0" smtClean="0"/>
              <a:t>hyperaktivita, náhlé </a:t>
            </a:r>
            <a:r>
              <a:rPr lang="cs-CZ" b="1" dirty="0"/>
              <a:t>zhoršení školního </a:t>
            </a:r>
            <a:r>
              <a:rPr lang="cs-CZ" b="1" dirty="0" smtClean="0"/>
              <a:t>prospěchu, znuděnost, sebepoškozování, snížené </a:t>
            </a:r>
            <a:r>
              <a:rPr lang="cs-CZ" b="1" dirty="0"/>
              <a:t>sebevědomí, </a:t>
            </a:r>
            <a:r>
              <a:rPr lang="cs-CZ" b="1" dirty="0" smtClean="0"/>
              <a:t>sebeobviňování, agresivita, ničení věcí, aj.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952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Deprese (porucha nálady) v dětství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718053" cy="3424107"/>
          </a:xfrm>
        </p:spPr>
        <p:txBody>
          <a:bodyPr/>
          <a:lstStyle/>
          <a:p>
            <a:r>
              <a:rPr lang="cs-CZ" dirty="0" smtClean="0"/>
              <a:t>Projevy ve škole:</a:t>
            </a:r>
          </a:p>
          <a:p>
            <a:r>
              <a:rPr lang="cs-CZ" dirty="0" smtClean="0"/>
              <a:t>Adhd Horší soustředěnost na látku             zhoršení prospěchu          depka</a:t>
            </a:r>
          </a:p>
          <a:p>
            <a:r>
              <a:rPr lang="cs-CZ" dirty="0" smtClean="0"/>
              <a:t>Nespavost                Únava, nesoustředění                    </a:t>
            </a:r>
          </a:p>
          <a:p>
            <a:r>
              <a:rPr lang="cs-CZ" dirty="0" smtClean="0"/>
              <a:t>„nikdo mě nemá rád, jsem k ničemu“ – sociální izolace od úspěšných</a:t>
            </a:r>
          </a:p>
          <a:p>
            <a:r>
              <a:rPr lang="cs-CZ" dirty="0" smtClean="0"/>
              <a:t>Plačtivost</a:t>
            </a:r>
          </a:p>
          <a:p>
            <a:r>
              <a:rPr lang="cs-CZ" dirty="0" smtClean="0"/>
              <a:t>únikové tendence – školní absence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6648255" y="2959636"/>
            <a:ext cx="555420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10623984" y="2919848"/>
            <a:ext cx="428367" cy="31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flipV="1">
            <a:off x="2965622" y="3830595"/>
            <a:ext cx="601362" cy="156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a nahoru 7"/>
          <p:cNvSpPr/>
          <p:nvPr/>
        </p:nvSpPr>
        <p:spPr>
          <a:xfrm>
            <a:off x="7142206" y="3693967"/>
            <a:ext cx="1301578" cy="28490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354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374</TotalTime>
  <Words>542</Words>
  <Application>Microsoft Office PowerPoint</Application>
  <PresentationFormat>Vlastní</PresentationFormat>
  <Paragraphs>72</Paragraphs>
  <Slides>19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Kapka</vt:lpstr>
      <vt:lpstr>Autistické poruchy A Jiná Psychiatrická ONEMOCNĚNÍ VE Školním prostředí </vt:lpstr>
      <vt:lpstr>Pervazivní vývojové poruchy</vt:lpstr>
      <vt:lpstr>Pervazivní vývojové poruchy mš</vt:lpstr>
      <vt:lpstr>Pervazivní vývojové poruchy Zš</vt:lpstr>
      <vt:lpstr>Snímek 5</vt:lpstr>
      <vt:lpstr>Pervazivní vývojové poruchy projevy ve škole</vt:lpstr>
      <vt:lpstr>Deprese (porucha nálady) v dětství</vt:lpstr>
      <vt:lpstr>Deprese (porucha nálady) v dětství</vt:lpstr>
      <vt:lpstr>Deprese (porucha nálady) v dětství</vt:lpstr>
      <vt:lpstr>Deprese (porucha nálady) v dětství</vt:lpstr>
      <vt:lpstr>Úzkostné poruchy v dětství</vt:lpstr>
      <vt:lpstr>Úzkostné poruchy v dětství </vt:lpstr>
      <vt:lpstr>Úzkostné poruchy v dětství ve školním prostředí</vt:lpstr>
      <vt:lpstr>Úzkostné poruchy v dětství ve školním prostředí</vt:lpstr>
      <vt:lpstr>Úzkostné poruchy v dětství ve školním prostředí</vt:lpstr>
      <vt:lpstr>Celostní přístup –psychosomatika</vt:lpstr>
      <vt:lpstr>Celostní přístup –psychosomatika</vt:lpstr>
      <vt:lpstr>Snímek 18</vt:lpstr>
      <vt:lpstr>                    Děkuji za pozornost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Prostřední</dc:creator>
  <cp:lastModifiedBy>ředitelna</cp:lastModifiedBy>
  <cp:revision>29</cp:revision>
  <dcterms:created xsi:type="dcterms:W3CDTF">2019-11-02T13:32:41Z</dcterms:created>
  <dcterms:modified xsi:type="dcterms:W3CDTF">2019-11-06T11:42:57Z</dcterms:modified>
</cp:coreProperties>
</file>