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6" r:id="rId3"/>
    <p:sldId id="287" r:id="rId4"/>
    <p:sldId id="274" r:id="rId5"/>
    <p:sldId id="288" r:id="rId6"/>
    <p:sldId id="276" r:id="rId7"/>
    <p:sldId id="289" r:id="rId8"/>
    <p:sldId id="257" r:id="rId9"/>
    <p:sldId id="258" r:id="rId10"/>
    <p:sldId id="259" r:id="rId11"/>
    <p:sldId id="290" r:id="rId12"/>
    <p:sldId id="279" r:id="rId13"/>
    <p:sldId id="267" r:id="rId14"/>
    <p:sldId id="266" r:id="rId15"/>
    <p:sldId id="278" r:id="rId16"/>
    <p:sldId id="268" r:id="rId17"/>
    <p:sldId id="291" r:id="rId18"/>
    <p:sldId id="271" r:id="rId19"/>
    <p:sldId id="275" r:id="rId20"/>
    <p:sldId id="280" r:id="rId21"/>
    <p:sldId id="285" r:id="rId2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40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334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D50D10-84E1-4C41-878B-22D8E4C0A739}" type="datetimeFigureOut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B5391F3-BE01-4E62-98C4-16B7938CEC4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 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BD782-D4C8-457E-9182-45204E83FB87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B15F4-47CC-4276-B72E-CCF3719FB14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944C9-EFCD-48EE-9293-36718748F4D2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9D83B-EE55-45B6-9637-9D14410342A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0195E-7F19-47CE-9E88-96A504A1D98C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CF298-913F-4226-B856-37280CB790C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755651" y="1752600"/>
            <a:ext cx="10668000" cy="4267200"/>
          </a:xfrm>
        </p:spPr>
        <p:txBody>
          <a:bodyPr rtlCol="0"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9B9222-D64F-4A35-8415-78FCD496BD93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CCDEA-153D-4D7F-B7B6-1EEAAF64590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4DB3D-CBED-4940-AD0F-F4750109B381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E115B-2A12-4DAA-A798-1988E024916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838E-EF68-49C9-9AC3-48481ADD2A13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1546D-531E-4386-9164-CA62A5069AE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FB44D-704C-48E5-9849-93416DECFE8F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39519-105A-4707-93F5-85D8D1A6566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839E8-C2E5-474D-8CA5-505360735F71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EE796-6AC5-4ECE-8896-CDB4ED97E01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A18A3-EE98-4047-B534-697D58B4BAC6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029ED-9D2E-4D80-81DF-92D5F69C9CD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8AF2F-460F-455D-B4B6-7AD94F1E865D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68945-0D4B-40C1-AD4F-C989490195C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B91C66E2-5541-4BCB-9EAC-9BC80142A629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C1404E-8D43-4F44-AE0A-5F5E5BC5D99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98F10-73C1-437F-906F-6DABA1F2F08A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37EC4-4578-4E56-9FCF-D33E6D0FBF8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8F550DE-85E3-4C9A-BD42-A2E58E2CE592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„Podpora úspěšnosti ve vzdělávání v Ústeckém kraji“, ÚK IKAP B2  Reg.č. CZ.02.3.68/0.0/0.0/19_078/0017431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fld id="{B3DFE18C-8C56-45D1-94CE-9FEEEEAACDB2}" type="slidenum">
              <a:rPr lang="cs-CZ" altLang="cs-CZ"/>
              <a:pPr/>
              <a:t>‹#›</a:t>
            </a:fld>
            <a:endParaRPr lang="cs-CZ" alt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1" r:id="rId2"/>
    <p:sldLayoutId id="2147483687" r:id="rId3"/>
    <p:sldLayoutId id="2147483682" r:id="rId4"/>
    <p:sldLayoutId id="2147483683" r:id="rId5"/>
    <p:sldLayoutId id="2147483684" r:id="rId6"/>
    <p:sldLayoutId id="2147483688" r:id="rId7"/>
    <p:sldLayoutId id="2147483689" r:id="rId8"/>
    <p:sldLayoutId id="2147483690" r:id="rId9"/>
    <p:sldLayoutId id="2147483685" r:id="rId10"/>
    <p:sldLayoutId id="2147483691" r:id="rId11"/>
    <p:sldLayoutId id="2147483692" r:id="rId12"/>
  </p:sldLayoutIdLst>
  <p:hf sldNum="0" hd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odnadpis 2"/>
          <p:cNvSpPr>
            <a:spLocks noGrp="1" noChangeArrowheads="1"/>
          </p:cNvSpPr>
          <p:nvPr>
            <p:ph idx="1"/>
          </p:nvPr>
        </p:nvSpPr>
        <p:spPr>
          <a:xfrm>
            <a:off x="593725" y="307975"/>
            <a:ext cx="10515600" cy="509905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cs-CZ" altLang="cs-CZ" sz="4400" b="1" smtClean="0"/>
          </a:p>
          <a:p>
            <a:pPr algn="ctr">
              <a:buFont typeface="Arial" charset="0"/>
              <a:buNone/>
            </a:pPr>
            <a:r>
              <a:rPr lang="cs-CZ" altLang="cs-CZ" sz="4800" b="1" smtClean="0"/>
              <a:t>Mgr. Bc. Martina Brhelová </a:t>
            </a:r>
          </a:p>
          <a:p>
            <a:pPr algn="ctr">
              <a:buFont typeface="Arial" charset="0"/>
              <a:buNone/>
            </a:pPr>
            <a:endParaRPr lang="cs-CZ" altLang="cs-CZ" sz="4800" b="1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  <p:pic>
        <p:nvPicPr>
          <p:cNvPr id="11268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1363" y="4621213"/>
            <a:ext cx="57610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INICIATIVA ZÁKONNÝCH ZÁSTUPCŮ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208088" y="1846263"/>
            <a:ext cx="9947275" cy="4022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 sz="3200" b="1" smtClean="0"/>
              <a:t>na co se připravit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že se mu něco nelíbí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nebýt sám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vymezit čas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vždy shrnout závěry</a:t>
            </a:r>
          </a:p>
          <a:p>
            <a:pPr>
              <a:buFont typeface="Wingdings" pitchFamily="2" charset="2"/>
              <a:buNone/>
            </a:pPr>
            <a:endParaRPr lang="cs-CZ" altLang="cs-CZ" sz="320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vtip</a:t>
            </a:r>
          </a:p>
        </p:txBody>
      </p:sp>
      <p:sp>
        <p:nvSpPr>
          <p:cNvPr id="21507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cs-CZ" altLang="cs-CZ" sz="4800" smtClean="0"/>
          </a:p>
          <a:p>
            <a:pPr algn="ctr">
              <a:buFont typeface="Wingdings" pitchFamily="2" charset="2"/>
              <a:buNone/>
            </a:pPr>
            <a:r>
              <a:rPr lang="cs-CZ" altLang="cs-CZ" sz="4800" smtClean="0"/>
              <a:t>Třídní schůzka má název podle </a:t>
            </a:r>
            <a:br>
              <a:rPr lang="cs-CZ" altLang="cs-CZ" sz="4800" smtClean="0"/>
            </a:br>
            <a:r>
              <a:rPr lang="cs-CZ" altLang="cs-CZ" sz="4800" smtClean="0"/>
              <a:t>toho, že trvá tři dny.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JAK TO MŮŽE PROBÍHAT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208088" y="1846263"/>
            <a:ext cx="9947275" cy="4022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 sz="3200" b="1" smtClean="0"/>
              <a:t>problémové sezení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mediátor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pozorovatel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předkládání důkazů a podkladů</a:t>
            </a:r>
          </a:p>
          <a:p>
            <a:pPr>
              <a:buFont typeface="Wingdings" pitchFamily="2" charset="2"/>
              <a:buNone/>
            </a:pPr>
            <a:endParaRPr lang="cs-CZ" altLang="cs-CZ" sz="320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1222289" y="1302565"/>
            <a:ext cx="10298113" cy="4022725"/>
          </a:xfrm>
        </p:spPr>
        <p:txBody>
          <a:bodyPr rtlCol="0">
            <a:noAutofit/>
          </a:bodyPr>
          <a:lstStyle/>
          <a:p>
            <a:pPr marL="91440" indent="-91440" algn="ctr"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Rodičovská agrese</a:t>
            </a:r>
          </a:p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rodiče mají potřebu bránit své dítě, protože ho vychovávají podle svého nejlepšího přesvědčení</a:t>
            </a:r>
          </a:p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otec - </a:t>
            </a:r>
            <a:r>
              <a:rPr lang="cs-CZ" altLang="cs-CZ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bodyquard</a:t>
            </a: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b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matka – vyjednavač</a:t>
            </a:r>
          </a:p>
          <a:p>
            <a:pPr marL="0" indent="0" fontAlgn="auto">
              <a:lnSpc>
                <a:spcPct val="80000"/>
              </a:lnSpc>
              <a:buFont typeface="Calibri" pitchFamily="34" charset="0"/>
              <a:buNone/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nebo opačně</a:t>
            </a:r>
          </a:p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rozvržení sil (zvolit dobré místo, nevyvolávat dojem přesily školy)</a:t>
            </a:r>
          </a:p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netlačit rodiče do pro ně nepřijatelné situace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MOŽNÁ</a:t>
            </a: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TÉMATA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71575" y="1965325"/>
            <a:ext cx="9983788" cy="4267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doma je dítě hodné, asi to děláte špatně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doma se pořád učí, zkouším ho a umí to a vy ho stresujete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šikanují mi tu dítě a vy s tím nic neděláte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nevím co s ním, je drzý, nic neumí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jestli ho necháte propadnout, co si chudák počne, máte ho na svědomí </a:t>
            </a:r>
          </a:p>
          <a:p>
            <a:endParaRPr lang="cs-CZ" altLang="cs-CZ" sz="3200" smtClean="0"/>
          </a:p>
          <a:p>
            <a:endParaRPr lang="cs-CZ" altLang="cs-CZ" sz="320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NEVERBÁLNÍ KOMUNIKACE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89038" y="1736725"/>
            <a:ext cx="9966325" cy="48577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 sz="3000" b="1" smtClean="0"/>
              <a:t>ovlivňuje atmosféru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000" smtClean="0"/>
              <a:t> udržovat přiměřený oční kontakt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000" smtClean="0"/>
              <a:t> vzdálenost minimálně 1 metr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000" smtClean="0"/>
              <a:t> nedávat si ruce před obličej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000" smtClean="0"/>
              <a:t> neukazovat na rodiče, ani tužkou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000" smtClean="0"/>
              <a:t> nedělat „stříšku z rukou“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000" smtClean="0"/>
              <a:t> nesedět ležérně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000" smtClean="0"/>
              <a:t> nedávat ruce do kapes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34975" y="819150"/>
            <a:ext cx="11099800" cy="89217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OBSAH SDĚLENÍ PEDAGOGICKÉHO PRACOVNÍKA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81100" y="1711325"/>
            <a:ext cx="10699750" cy="48450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maximálně 3 body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dbejte na předpokládaný intelekt zákonných zástupců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na začátku označte témata (o čem budeme mluvit)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na konci shrnutí popřípadě zápis (směrnice o řešení stížností)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ředitelna\Pictures\vtip\3637209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8075" y="0"/>
            <a:ext cx="10433050" cy="634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0" y="809625"/>
            <a:ext cx="8001000" cy="8921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CO NÁM POMŮŽE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181100" y="1846263"/>
            <a:ext cx="9974263" cy="4022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 sz="3200" b="1" smtClean="0"/>
              <a:t>na co rodiče slyší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 spokojenost dítěte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 ocenění rodičů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 otevřená budoucnost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DOBRÉ RADY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89038" y="1846263"/>
            <a:ext cx="9966325" cy="402272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200" b="1" smtClean="0"/>
              <a:t>vhodné formulace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3200" smtClean="0"/>
              <a:t>toto téma vyřešíme jindy, pozvu si ty, kterých se týká…..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3200" smtClean="0"/>
              <a:t>rád bych vás pozval, abychom se společně zamysleli, vymysleli, pohovořili si…..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3200" smtClean="0"/>
              <a:t>mám na vás asi ještě 10 minut, tak si vše shrňme…..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3200" smtClean="0"/>
              <a:t>vy jste tu ti důležití, my vás potřebujeme …..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Zástupný obsah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3375" y="-109538"/>
            <a:ext cx="9507538" cy="6465888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98563" y="1773238"/>
            <a:ext cx="10048875" cy="441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vy jste rodiče a znáte své dítě nejlépe a    			</a:t>
            </a:r>
            <a:br>
              <a:rPr lang="cs-CZ" altLang="cs-CZ" sz="3200" kern="0" dirty="0">
                <a:latin typeface="+mn-lt"/>
              </a:rPr>
            </a:br>
            <a:r>
              <a:rPr lang="cs-CZ" altLang="cs-CZ" sz="3200" kern="0" dirty="0">
                <a:latin typeface="+mn-lt"/>
              </a:rPr>
              <a:t>dokážete vymyslet, co mu může pomoci…..</a:t>
            </a:r>
          </a:p>
          <a:p>
            <a:pPr marL="469900" indent="-469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vidím, že se zlobíte, máte na to nárok,                        pojďte se posadit…..</a:t>
            </a:r>
          </a:p>
          <a:p>
            <a:pPr marL="469900" indent="-469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nyní mám povinnosti, domluvíme si schůzku…..</a:t>
            </a:r>
          </a:p>
          <a:p>
            <a:pPr marL="469900" indent="-469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máte to opravdu těžké…..</a:t>
            </a:r>
          </a:p>
          <a:p>
            <a:pPr marL="469900" indent="-469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co myslíte, že by mu pomohlo…..</a:t>
            </a:r>
          </a:p>
          <a:p>
            <a:pPr marL="469900" indent="-469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jestli jsem to dobře pochopil, říkáte že….. je to tak?</a:t>
            </a:r>
          </a:p>
          <a:p>
            <a:pPr marL="469900" indent="-469900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defRPr/>
            </a:pPr>
            <a:endParaRPr lang="cs-CZ" altLang="cs-CZ" sz="3200" kern="0" dirty="0">
              <a:latin typeface="+mn-lt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400" dirty="0"/>
              <a:t>„Podpora úspěšnosti ve vzdělávání v Ústeckém kraji“, ÚK IKAP B2  </a:t>
            </a:r>
            <a:r>
              <a:rPr lang="cs-CZ" altLang="cs-CZ" sz="1400" dirty="0" err="1"/>
              <a:t>Reg.č</a:t>
            </a:r>
            <a:r>
              <a:rPr lang="cs-CZ" alt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odnadpis 2"/>
          <p:cNvSpPr>
            <a:spLocks noGrp="1" noChangeArrowheads="1"/>
          </p:cNvSpPr>
          <p:nvPr>
            <p:ph idx="1"/>
          </p:nvPr>
        </p:nvSpPr>
        <p:spPr>
          <a:xfrm>
            <a:off x="869950" y="1003300"/>
            <a:ext cx="10509250" cy="476408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cs-CZ" altLang="cs-CZ" sz="4800" b="1" smtClean="0"/>
              <a:t>Děkuji za pozornost.</a:t>
            </a:r>
          </a:p>
          <a:p>
            <a:pPr>
              <a:buFont typeface="Arial" charset="0"/>
              <a:buNone/>
            </a:pPr>
            <a:endParaRPr lang="cs-CZ" altLang="cs-CZ" smtClean="0"/>
          </a:p>
          <a:p>
            <a:pPr lvl="2">
              <a:buFont typeface="Arial" charset="0"/>
              <a:buNone/>
            </a:pPr>
            <a:r>
              <a:rPr lang="cs-CZ" altLang="cs-CZ" sz="3200" smtClean="0"/>
              <a:t>Mgr. Bc. Martina Brhelová</a:t>
            </a:r>
          </a:p>
          <a:p>
            <a:pPr lvl="2">
              <a:buFont typeface="Arial" charset="0"/>
              <a:buNone/>
            </a:pPr>
            <a:r>
              <a:rPr lang="cs-CZ" altLang="cs-CZ" sz="3200" smtClean="0"/>
              <a:t>ředitelka Speciální základní školy</a:t>
            </a:r>
          </a:p>
          <a:p>
            <a:pPr lvl="2">
              <a:buFont typeface="Arial" charset="0"/>
              <a:buNone/>
            </a:pPr>
            <a:r>
              <a:rPr lang="cs-CZ" altLang="cs-CZ" sz="3200" smtClean="0"/>
              <a:t>vedoucí pracovník SPC</a:t>
            </a:r>
          </a:p>
          <a:p>
            <a:pPr lvl="2">
              <a:buFont typeface="Arial" charset="0"/>
              <a:buNone/>
            </a:pPr>
            <a:r>
              <a:rPr lang="cs-CZ" altLang="cs-CZ" sz="3200" smtClean="0"/>
              <a:t>externí spolupracovník UJEP </a:t>
            </a:r>
          </a:p>
          <a:p>
            <a:pPr lvl="2">
              <a:buFont typeface="Arial" charset="0"/>
              <a:buNone/>
            </a:pPr>
            <a:r>
              <a:rPr lang="cs-CZ" altLang="cs-CZ" sz="3200" smtClean="0"/>
              <a:t>v oblasti speciální pedagogiky</a:t>
            </a:r>
          </a:p>
          <a:p>
            <a:pPr algn="ctr">
              <a:buFont typeface="Arial" charset="0"/>
              <a:buNone/>
            </a:pPr>
            <a:endParaRPr lang="cs-CZ" alt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  <p:pic>
        <p:nvPicPr>
          <p:cNvPr id="31748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4850" y="4921250"/>
            <a:ext cx="575945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179513" y="328613"/>
            <a:ext cx="10515600" cy="132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Jak si poradit se zákonnými zástupci?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836613"/>
            <a:ext cx="10099675" cy="831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4400" b="1" smtClean="0"/>
              <a:t>NA CO MÁ ZÁKONNÝ ZÁSTUPCE NÁROK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19188" y="1773238"/>
            <a:ext cx="909002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získávat informace o průběhu vzdělávání</a:t>
            </a:r>
          </a:p>
          <a:p>
            <a:pPr marL="469900" indent="-469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hájit své dítě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Zástupný obsah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79463" y="-500063"/>
            <a:ext cx="10958512" cy="6856413"/>
          </a:xfrm>
        </p:spPr>
      </p:pic>
      <p:sp>
        <p:nvSpPr>
          <p:cNvPr id="5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708025" y="906463"/>
            <a:ext cx="10775950" cy="7270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4400" b="1" smtClean="0"/>
              <a:t>NA CO MÁ PEDAGOGICKÝ PRACOVNÍK NÁROK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00138" y="1773238"/>
            <a:ext cx="91090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stanovit termín schůzky (odmítnout rodiče, když přijde nevhod)</a:t>
            </a:r>
          </a:p>
          <a:p>
            <a:pPr marL="469900" indent="-469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cs-CZ" altLang="cs-CZ" sz="3200" kern="0" dirty="0">
                <a:latin typeface="+mn-lt"/>
              </a:rPr>
              <a:t>odmítnout otevřít téma jednoho žáka před třídou</a:t>
            </a:r>
          </a:p>
          <a:p>
            <a:pPr marL="469900" indent="-469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defRPr/>
            </a:pPr>
            <a:endParaRPr lang="cs-CZ" altLang="cs-CZ" sz="32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vtip</a:t>
            </a:r>
          </a:p>
        </p:txBody>
      </p:sp>
      <p:sp>
        <p:nvSpPr>
          <p:cNvPr id="17411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910888" cy="43513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mtClean="0"/>
          </a:p>
          <a:p>
            <a:pPr>
              <a:buFont typeface="Wingdings" pitchFamily="2" charset="2"/>
              <a:buNone/>
            </a:pPr>
            <a:r>
              <a:rPr lang="cs-CZ" altLang="cs-CZ" sz="4800" smtClean="0"/>
              <a:t>Učitel píše domů vzkaz: </a:t>
            </a:r>
          </a:p>
          <a:p>
            <a:pPr>
              <a:buFont typeface="Wingdings" pitchFamily="2" charset="2"/>
              <a:buNone/>
            </a:pPr>
            <a:r>
              <a:rPr lang="cs-CZ" altLang="cs-CZ" sz="4800" smtClean="0"/>
              <a:t>							    „Žák smrdí, umýt!“</a:t>
            </a:r>
            <a:br>
              <a:rPr lang="cs-CZ" altLang="cs-CZ" sz="4800" smtClean="0"/>
            </a:br>
            <a:endParaRPr lang="cs-CZ" altLang="cs-CZ" sz="4800" smtClean="0"/>
          </a:p>
          <a:p>
            <a:pPr>
              <a:buFont typeface="Wingdings" pitchFamily="2" charset="2"/>
              <a:buNone/>
            </a:pPr>
            <a:r>
              <a:rPr lang="cs-CZ" altLang="cs-CZ" sz="4800" smtClean="0"/>
              <a:t>Po nějakém čase dostane odpověď:                    							„Nečuchat, učit!“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SETKÁNÍ SE ZÁKONNÝM ZÁSTUPCEM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171575" y="1846263"/>
            <a:ext cx="9983788" cy="40227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 iniciativa učitele a AP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 iniciativa rodiče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609600" y="381000"/>
            <a:ext cx="11125200" cy="12160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INICIATIVA PEDAGOGICKÝCH PRACOVNÍKŮ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189038" y="1846263"/>
            <a:ext cx="9966325" cy="40227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 příprava programu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 stanovení místa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 příprava na možná témata, která může rodič „vytáhnout“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3200" smtClean="0"/>
              <a:t> stanovení termínu (nejlépe dostatečně předem)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400" dirty="0"/>
              <a:t>„Podpora úspěšnosti ve vzdělávání v Ústeckém kraji“, ÚK IKAP B2  </a:t>
            </a:r>
            <a:r>
              <a:rPr lang="cs-CZ" sz="1400" dirty="0" err="1"/>
              <a:t>Reg.č</a:t>
            </a:r>
            <a:r>
              <a:rPr lang="cs-CZ" sz="1400" dirty="0"/>
              <a:t>. CZ.02.3.68/0.0/0.0/19_078/0017431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3948</TotalTime>
  <Words>709</Words>
  <Application>Microsoft Office PowerPoint</Application>
  <PresentationFormat>Vlastní</PresentationFormat>
  <Paragraphs>107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Calibri</vt:lpstr>
      <vt:lpstr>Arial</vt:lpstr>
      <vt:lpstr>Calibri Light</vt:lpstr>
      <vt:lpstr>Wingdings</vt:lpstr>
      <vt:lpstr>Retrospektiva</vt:lpstr>
      <vt:lpstr>Snímek 1</vt:lpstr>
      <vt:lpstr>Snímek 2</vt:lpstr>
      <vt:lpstr>Jak si poradit se zákonnými zástupci?</vt:lpstr>
      <vt:lpstr>Snímek 4</vt:lpstr>
      <vt:lpstr>Snímek 5</vt:lpstr>
      <vt:lpstr>Snímek 6</vt:lpstr>
      <vt:lpstr>vtip</vt:lpstr>
      <vt:lpstr>SETKÁNÍ SE ZÁKONNÝM ZÁSTUPCEM</vt:lpstr>
      <vt:lpstr>INICIATIVA PEDAGOGICKÝCH PRACOVNÍKŮ</vt:lpstr>
      <vt:lpstr>INICIATIVA ZÁKONNÝCH ZÁSTUPCŮ</vt:lpstr>
      <vt:lpstr>vtip</vt:lpstr>
      <vt:lpstr>JAK TO MŮŽE PROBÍHAT</vt:lpstr>
      <vt:lpstr>Snímek 13</vt:lpstr>
      <vt:lpstr>MOŽNÁ TÉMATA </vt:lpstr>
      <vt:lpstr>NEVERBÁLNÍ KOMUNIKACE</vt:lpstr>
      <vt:lpstr>OBSAH SDĚLENÍ PEDAGOGICKÉHO PRACOVNÍKA</vt:lpstr>
      <vt:lpstr>Snímek 17</vt:lpstr>
      <vt:lpstr>CO NÁM POMŮŽE</vt:lpstr>
      <vt:lpstr>DOBRÉ RADY</vt:lpstr>
      <vt:lpstr>Snímek 20</vt:lpstr>
      <vt:lpstr>Snímek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</dc:title>
  <dc:creator>Pavel</dc:creator>
  <cp:lastModifiedBy>ředitelna</cp:lastModifiedBy>
  <cp:revision>37</cp:revision>
  <dcterms:created xsi:type="dcterms:W3CDTF">2017-09-08T07:07:49Z</dcterms:created>
  <dcterms:modified xsi:type="dcterms:W3CDTF">2021-10-12T06:45:19Z</dcterms:modified>
</cp:coreProperties>
</file>