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02" r:id="rId6"/>
    <p:sldId id="304" r:id="rId7"/>
    <p:sldId id="281" r:id="rId8"/>
    <p:sldId id="274" r:id="rId9"/>
    <p:sldId id="276" r:id="rId10"/>
    <p:sldId id="306" r:id="rId11"/>
    <p:sldId id="307" r:id="rId12"/>
    <p:sldId id="259" r:id="rId13"/>
    <p:sldId id="301" r:id="rId14"/>
    <p:sldId id="261" r:id="rId15"/>
    <p:sldId id="260" r:id="rId16"/>
    <p:sldId id="278" r:id="rId17"/>
    <p:sldId id="299" r:id="rId18"/>
    <p:sldId id="308" r:id="rId19"/>
    <p:sldId id="263" r:id="rId20"/>
    <p:sldId id="283" r:id="rId21"/>
    <p:sldId id="262" r:id="rId22"/>
    <p:sldId id="280" r:id="rId23"/>
    <p:sldId id="309" r:id="rId24"/>
    <p:sldId id="265" r:id="rId25"/>
    <p:sldId id="266" r:id="rId26"/>
    <p:sldId id="267" r:id="rId27"/>
    <p:sldId id="310" r:id="rId28"/>
    <p:sldId id="264" r:id="rId29"/>
    <p:sldId id="311" r:id="rId30"/>
    <p:sldId id="282" r:id="rId31"/>
    <p:sldId id="312" r:id="rId32"/>
    <p:sldId id="284" r:id="rId33"/>
    <p:sldId id="313" r:id="rId34"/>
    <p:sldId id="296" r:id="rId35"/>
    <p:sldId id="297" r:id="rId36"/>
    <p:sldId id="287" r:id="rId37"/>
    <p:sldId id="286" r:id="rId38"/>
    <p:sldId id="298" r:id="rId39"/>
    <p:sldId id="314" r:id="rId40"/>
    <p:sldId id="290" r:id="rId41"/>
    <p:sldId id="315" r:id="rId42"/>
    <p:sldId id="291" r:id="rId43"/>
    <p:sldId id="316" r:id="rId44"/>
    <p:sldId id="292" r:id="rId45"/>
    <p:sldId id="293" r:id="rId46"/>
    <p:sldId id="317" r:id="rId47"/>
    <p:sldId id="294" r:id="rId48"/>
    <p:sldId id="295" r:id="rId49"/>
    <p:sldId id="273" r:id="rId50"/>
    <p:sldId id="275" r:id="rId51"/>
    <p:sldId id="279" r:id="rId52"/>
    <p:sldId id="319" r:id="rId5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vrichova, Barbora" initials="VB" lastIdx="3" clrIdx="0">
    <p:extLst>
      <p:ext uri="{19B8F6BF-5375-455C-9EA6-DF929625EA0E}">
        <p15:presenceInfo xmlns:p15="http://schemas.microsoft.com/office/powerpoint/2012/main" userId="S-1-5-21-3790076472-805733362-72324250-180302" providerId="AD"/>
      </p:ext>
    </p:extLst>
  </p:cmAuthor>
  <p:cmAuthor id="2" name="Zdarsova, Jana" initials="ZJ" lastIdx="15" clrIdx="1">
    <p:extLst>
      <p:ext uri="{19B8F6BF-5375-455C-9EA6-DF929625EA0E}">
        <p15:presenceInfo xmlns:p15="http://schemas.microsoft.com/office/powerpoint/2012/main" userId="S::zdarsja4@cvut.cz::4baccd11-3261-40ba-990d-b974fd2877f2" providerId="AD"/>
      </p:ext>
    </p:extLst>
  </p:cmAuthor>
  <p:cmAuthor id="3" name="Vavrichova, Barbora" initials="VB [2]" lastIdx="10" clrIdx="2">
    <p:extLst>
      <p:ext uri="{19B8F6BF-5375-455C-9EA6-DF929625EA0E}">
        <p15:presenceInfo xmlns:p15="http://schemas.microsoft.com/office/powerpoint/2012/main" userId="S::vavribar@cvut.cz::201e3124-35e3-4c3c-bdf4-548d66f5e618" providerId="AD"/>
      </p:ext>
    </p:extLst>
  </p:cmAuthor>
  <p:cmAuthor id="4" name="Vavrichova, Barbora" initials="VB [3]" lastIdx="1" clrIdx="3">
    <p:extLst>
      <p:ext uri="{19B8F6BF-5375-455C-9EA6-DF929625EA0E}">
        <p15:presenceInfo xmlns:p15="http://schemas.microsoft.com/office/powerpoint/2012/main" userId="S-1-5-21-1733669174-1629056402-362527632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B6D3C3-3DD7-4A3E-BBE1-9C7D1720F560}" v="88" dt="2023-01-06T09:41:38.151"/>
    <p1510:client id="{9A21B8F1-9F4E-4320-B3B0-6D87C4C94092}" v="33" dt="2023-01-25T15:04:28.455"/>
    <p1510:client id="{A90FA954-0F22-5ED3-568A-92C5366C7B80}" v="39" dt="2023-01-04T10:09:52.639"/>
    <p1510:client id="{BDAB4B70-5D71-44E5-BD40-69AA370FEAC0}" v="22" dt="2023-01-25T14:20:46.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9" autoAdjust="0"/>
    <p:restoredTop sz="93538" autoAdjust="0"/>
  </p:normalViewPr>
  <p:slideViewPr>
    <p:cSldViewPr snapToGrid="0">
      <p:cViewPr varScale="1">
        <p:scale>
          <a:sx n="68" d="100"/>
          <a:sy n="68" d="100"/>
        </p:scale>
        <p:origin x="5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vrichova, Barbora" userId="S::vavribar@cvut.cz::201e3124-35e3-4c3c-bdf4-548d66f5e618" providerId="AD" clId="Web-{BDAB4B70-5D71-44E5-BD40-69AA370FEAC0}"/>
    <pc:docChg chg="modSld">
      <pc:chgData name="Vavrichova, Barbora" userId="S::vavribar@cvut.cz::201e3124-35e3-4c3c-bdf4-548d66f5e618" providerId="AD" clId="Web-{BDAB4B70-5D71-44E5-BD40-69AA370FEAC0}" dt="2023-01-25T14:20:45.546" v="22" actId="20577"/>
      <pc:docMkLst>
        <pc:docMk/>
      </pc:docMkLst>
      <pc:sldChg chg="modSp">
        <pc:chgData name="Vavrichova, Barbora" userId="S::vavribar@cvut.cz::201e3124-35e3-4c3c-bdf4-548d66f5e618" providerId="AD" clId="Web-{BDAB4B70-5D71-44E5-BD40-69AA370FEAC0}" dt="2023-01-25T14:20:45.546" v="22" actId="20577"/>
        <pc:sldMkLst>
          <pc:docMk/>
          <pc:sldMk cId="3061064482" sldId="318"/>
        </pc:sldMkLst>
        <pc:spChg chg="mod">
          <ac:chgData name="Vavrichova, Barbora" userId="S::vavribar@cvut.cz::201e3124-35e3-4c3c-bdf4-548d66f5e618" providerId="AD" clId="Web-{BDAB4B70-5D71-44E5-BD40-69AA370FEAC0}" dt="2023-01-25T14:20:45.546" v="22" actId="20577"/>
          <ac:spMkLst>
            <pc:docMk/>
            <pc:sldMk cId="3061064482" sldId="318"/>
            <ac:spMk id="3" creationId="{F864CE7C-0E6A-495A-B4DF-58B9A588F12F}"/>
          </ac:spMkLst>
        </pc:spChg>
      </pc:sldChg>
    </pc:docChg>
  </pc:docChgLst>
  <pc:docChgLst>
    <pc:chgData name="Vavrichova, Barbora" userId="201e3124-35e3-4c3c-bdf4-548d66f5e618" providerId="ADAL" clId="{31FFE7B4-D3C1-45D7-A081-8EE7028289B2}"/>
    <pc:docChg chg="modSld">
      <pc:chgData name="Vavrichova, Barbora" userId="201e3124-35e3-4c3c-bdf4-548d66f5e618" providerId="ADAL" clId="{31FFE7B4-D3C1-45D7-A081-8EE7028289B2}" dt="2022-11-30T15:37:35.665" v="2" actId="14100"/>
      <pc:docMkLst>
        <pc:docMk/>
      </pc:docMkLst>
      <pc:sldChg chg="modSp mod">
        <pc:chgData name="Vavrichova, Barbora" userId="201e3124-35e3-4c3c-bdf4-548d66f5e618" providerId="ADAL" clId="{31FFE7B4-D3C1-45D7-A081-8EE7028289B2}" dt="2022-11-30T15:37:35.665" v="2" actId="14100"/>
        <pc:sldMkLst>
          <pc:docMk/>
          <pc:sldMk cId="1016196710" sldId="261"/>
        </pc:sldMkLst>
        <pc:picChg chg="mod">
          <ac:chgData name="Vavrichova, Barbora" userId="201e3124-35e3-4c3c-bdf4-548d66f5e618" providerId="ADAL" clId="{31FFE7B4-D3C1-45D7-A081-8EE7028289B2}" dt="2022-11-30T15:37:35.665" v="2" actId="14100"/>
          <ac:picMkLst>
            <pc:docMk/>
            <pc:sldMk cId="1016196710" sldId="261"/>
            <ac:picMk id="6" creationId="{B83F29FD-5FC7-D489-3C09-4EF53855BA80}"/>
          </ac:picMkLst>
        </pc:picChg>
      </pc:sldChg>
    </pc:docChg>
  </pc:docChgLst>
  <pc:docChgLst>
    <pc:chgData name="Vavrichova, Barbora" userId="201e3124-35e3-4c3c-bdf4-548d66f5e618" providerId="ADAL" clId="{C4B08AF3-C8C7-4536-9693-44BD4C286F2B}"/>
    <pc:docChg chg="undo custSel addSld delSld modSld sldOrd">
      <pc:chgData name="Vavrichova, Barbora" userId="201e3124-35e3-4c3c-bdf4-548d66f5e618" providerId="ADAL" clId="{C4B08AF3-C8C7-4536-9693-44BD4C286F2B}" dt="2023-01-02T12:39:48.515" v="2119" actId="20577"/>
      <pc:docMkLst>
        <pc:docMk/>
      </pc:docMkLst>
      <pc:sldChg chg="delSp">
        <pc:chgData name="Vavrichova, Barbora" userId="201e3124-35e3-4c3c-bdf4-548d66f5e618" providerId="ADAL" clId="{C4B08AF3-C8C7-4536-9693-44BD4C286F2B}" dt="2023-01-02T10:18:11.786" v="1" actId="478"/>
        <pc:sldMkLst>
          <pc:docMk/>
          <pc:sldMk cId="442877608" sldId="256"/>
        </pc:sldMkLst>
        <pc:spChg chg="del">
          <ac:chgData name="Vavrichova, Barbora" userId="201e3124-35e3-4c3c-bdf4-548d66f5e618" providerId="ADAL" clId="{C4B08AF3-C8C7-4536-9693-44BD4C286F2B}" dt="2023-01-02T10:18:08.346" v="0" actId="478"/>
          <ac:spMkLst>
            <pc:docMk/>
            <pc:sldMk cId="442877608" sldId="256"/>
            <ac:spMk id="4" creationId="{8C00CA3C-3C32-F00E-66BA-56F652C237BF}"/>
          </ac:spMkLst>
        </pc:spChg>
        <pc:spChg chg="del">
          <ac:chgData name="Vavrichova, Barbora" userId="201e3124-35e3-4c3c-bdf4-548d66f5e618" providerId="ADAL" clId="{C4B08AF3-C8C7-4536-9693-44BD4C286F2B}" dt="2023-01-02T10:18:11.786" v="1" actId="478"/>
          <ac:spMkLst>
            <pc:docMk/>
            <pc:sldMk cId="442877608" sldId="256"/>
            <ac:spMk id="5" creationId="{AED6473D-CFCA-FA0D-BAB9-C84282CDF56B}"/>
          </ac:spMkLst>
        </pc:spChg>
      </pc:sldChg>
      <pc:sldChg chg="delSp modSp">
        <pc:chgData name="Vavrichova, Barbora" userId="201e3124-35e3-4c3c-bdf4-548d66f5e618" providerId="ADAL" clId="{C4B08AF3-C8C7-4536-9693-44BD4C286F2B}" dt="2023-01-02T10:27:01.110" v="192" actId="20577"/>
        <pc:sldMkLst>
          <pc:docMk/>
          <pc:sldMk cId="3966536220" sldId="259"/>
        </pc:sldMkLst>
        <pc:spChg chg="mod">
          <ac:chgData name="Vavrichova, Barbora" userId="201e3124-35e3-4c3c-bdf4-548d66f5e618" providerId="ADAL" clId="{C4B08AF3-C8C7-4536-9693-44BD4C286F2B}" dt="2023-01-02T10:27:01.110" v="192" actId="20577"/>
          <ac:spMkLst>
            <pc:docMk/>
            <pc:sldMk cId="3966536220" sldId="259"/>
            <ac:spMk id="6" creationId="{E2368D1D-EB15-4495-BE20-5818F53FF1C4}"/>
          </ac:spMkLst>
        </pc:spChg>
        <pc:picChg chg="del mod">
          <ac:chgData name="Vavrichova, Barbora" userId="201e3124-35e3-4c3c-bdf4-548d66f5e618" providerId="ADAL" clId="{C4B08AF3-C8C7-4536-9693-44BD4C286F2B}" dt="2023-01-02T10:26:28.670" v="189" actId="478"/>
          <ac:picMkLst>
            <pc:docMk/>
            <pc:sldMk cId="3966536220" sldId="259"/>
            <ac:picMk id="5" creationId="{8DEB4DB7-9BDE-4036-94DA-73BC958F2522}"/>
          </ac:picMkLst>
        </pc:picChg>
      </pc:sldChg>
      <pc:sldChg chg="delSp modSp">
        <pc:chgData name="Vavrichova, Barbora" userId="201e3124-35e3-4c3c-bdf4-548d66f5e618" providerId="ADAL" clId="{C4B08AF3-C8C7-4536-9693-44BD4C286F2B}" dt="2023-01-02T10:32:00.332" v="318" actId="27636"/>
        <pc:sldMkLst>
          <pc:docMk/>
          <pc:sldMk cId="1977557199" sldId="260"/>
        </pc:sldMkLst>
        <pc:spChg chg="mod">
          <ac:chgData name="Vavrichova, Barbora" userId="201e3124-35e3-4c3c-bdf4-548d66f5e618" providerId="ADAL" clId="{C4B08AF3-C8C7-4536-9693-44BD4C286F2B}" dt="2023-01-02T10:32:00.332" v="318" actId="27636"/>
          <ac:spMkLst>
            <pc:docMk/>
            <pc:sldMk cId="1977557199" sldId="260"/>
            <ac:spMk id="4" creationId="{799F18FF-2B90-4273-9976-DF73EB6699C7}"/>
          </ac:spMkLst>
        </pc:spChg>
        <pc:picChg chg="del mod">
          <ac:chgData name="Vavrichova, Barbora" userId="201e3124-35e3-4c3c-bdf4-548d66f5e618" providerId="ADAL" clId="{C4B08AF3-C8C7-4536-9693-44BD4C286F2B}" dt="2023-01-02T10:31:57.231" v="316" actId="478"/>
          <ac:picMkLst>
            <pc:docMk/>
            <pc:sldMk cId="1977557199" sldId="260"/>
            <ac:picMk id="5" creationId="{1C49E53D-CE24-48C0-A387-5E68578210E8}"/>
          </ac:picMkLst>
        </pc:picChg>
        <pc:picChg chg="del">
          <ac:chgData name="Vavrichova, Barbora" userId="201e3124-35e3-4c3c-bdf4-548d66f5e618" providerId="ADAL" clId="{C4B08AF3-C8C7-4536-9693-44BD4C286F2B}" dt="2023-01-02T10:31:34.130" v="312" actId="478"/>
          <ac:picMkLst>
            <pc:docMk/>
            <pc:sldMk cId="1977557199" sldId="260"/>
            <ac:picMk id="6" creationId="{F61B08E8-BF07-4DCC-BD97-F59BFC5971D0}"/>
          </ac:picMkLst>
        </pc:picChg>
      </pc:sldChg>
      <pc:sldChg chg="addSp delSp modSp">
        <pc:chgData name="Vavrichova, Barbora" userId="201e3124-35e3-4c3c-bdf4-548d66f5e618" providerId="ADAL" clId="{C4B08AF3-C8C7-4536-9693-44BD4C286F2B}" dt="2023-01-02T10:31:21.434" v="311" actId="13926"/>
        <pc:sldMkLst>
          <pc:docMk/>
          <pc:sldMk cId="1016196710" sldId="261"/>
        </pc:sldMkLst>
        <pc:spChg chg="mod">
          <ac:chgData name="Vavrichova, Barbora" userId="201e3124-35e3-4c3c-bdf4-548d66f5e618" providerId="ADAL" clId="{C4B08AF3-C8C7-4536-9693-44BD4C286F2B}" dt="2023-01-02T10:31:21.434" v="311" actId="13926"/>
          <ac:spMkLst>
            <pc:docMk/>
            <pc:sldMk cId="1016196710" sldId="261"/>
            <ac:spMk id="4" creationId="{5DFDDF93-FDE9-44FD-BFA1-BF3696F1B1D2}"/>
          </ac:spMkLst>
        </pc:spChg>
        <pc:picChg chg="add del">
          <ac:chgData name="Vavrichova, Barbora" userId="201e3124-35e3-4c3c-bdf4-548d66f5e618" providerId="ADAL" clId="{C4B08AF3-C8C7-4536-9693-44BD4C286F2B}" dt="2023-01-02T10:28:33.375" v="204" actId="478"/>
          <ac:picMkLst>
            <pc:docMk/>
            <pc:sldMk cId="1016196710" sldId="261"/>
            <ac:picMk id="5" creationId="{1622280E-A661-45D3-B10A-A2BDC709AFEC}"/>
          </ac:picMkLst>
        </pc:picChg>
        <pc:picChg chg="add del mod">
          <ac:chgData name="Vavrichova, Barbora" userId="201e3124-35e3-4c3c-bdf4-548d66f5e618" providerId="ADAL" clId="{C4B08AF3-C8C7-4536-9693-44BD4C286F2B}" dt="2023-01-02T10:28:31.376" v="203" actId="478"/>
          <ac:picMkLst>
            <pc:docMk/>
            <pc:sldMk cId="1016196710" sldId="261"/>
            <ac:picMk id="6" creationId="{B83F29FD-5FC7-D489-3C09-4EF53855BA80}"/>
          </ac:picMkLst>
        </pc:picChg>
      </pc:sldChg>
      <pc:sldChg chg="modSp">
        <pc:chgData name="Vavrichova, Barbora" userId="201e3124-35e3-4c3c-bdf4-548d66f5e618" providerId="ADAL" clId="{C4B08AF3-C8C7-4536-9693-44BD4C286F2B}" dt="2023-01-02T10:38:48.237" v="532" actId="20577"/>
        <pc:sldMkLst>
          <pc:docMk/>
          <pc:sldMk cId="2559138344" sldId="262"/>
        </pc:sldMkLst>
        <pc:spChg chg="mod">
          <ac:chgData name="Vavrichova, Barbora" userId="201e3124-35e3-4c3c-bdf4-548d66f5e618" providerId="ADAL" clId="{C4B08AF3-C8C7-4536-9693-44BD4C286F2B}" dt="2023-01-02T10:38:48.237" v="532" actId="20577"/>
          <ac:spMkLst>
            <pc:docMk/>
            <pc:sldMk cId="2559138344" sldId="262"/>
            <ac:spMk id="3" creationId="{6F9DF6F3-E4D2-4EA8-95C1-4F7DEC1E247B}"/>
          </ac:spMkLst>
        </pc:spChg>
      </pc:sldChg>
      <pc:sldChg chg="modSp">
        <pc:chgData name="Vavrichova, Barbora" userId="201e3124-35e3-4c3c-bdf4-548d66f5e618" providerId="ADAL" clId="{C4B08AF3-C8C7-4536-9693-44BD4C286F2B}" dt="2023-01-02T11:02:45.586" v="805" actId="20577"/>
        <pc:sldMkLst>
          <pc:docMk/>
          <pc:sldMk cId="1845465100" sldId="263"/>
        </pc:sldMkLst>
        <pc:spChg chg="mod">
          <ac:chgData name="Vavrichova, Barbora" userId="201e3124-35e3-4c3c-bdf4-548d66f5e618" providerId="ADAL" clId="{C4B08AF3-C8C7-4536-9693-44BD4C286F2B}" dt="2023-01-02T11:02:45.586" v="805" actId="20577"/>
          <ac:spMkLst>
            <pc:docMk/>
            <pc:sldMk cId="1845465100" sldId="263"/>
            <ac:spMk id="4" creationId="{0DDDFD84-7CA5-48D2-8131-D99E529786BE}"/>
          </ac:spMkLst>
        </pc:spChg>
      </pc:sldChg>
      <pc:sldChg chg="modSp">
        <pc:chgData name="Vavrichova, Barbora" userId="201e3124-35e3-4c3c-bdf4-548d66f5e618" providerId="ADAL" clId="{C4B08AF3-C8C7-4536-9693-44BD4C286F2B}" dt="2023-01-02T11:07:55.916" v="811" actId="6549"/>
        <pc:sldMkLst>
          <pc:docMk/>
          <pc:sldMk cId="1839148375" sldId="264"/>
        </pc:sldMkLst>
        <pc:spChg chg="mod">
          <ac:chgData name="Vavrichova, Barbora" userId="201e3124-35e3-4c3c-bdf4-548d66f5e618" providerId="ADAL" clId="{C4B08AF3-C8C7-4536-9693-44BD4C286F2B}" dt="2023-01-02T11:07:55.916" v="811" actId="6549"/>
          <ac:spMkLst>
            <pc:docMk/>
            <pc:sldMk cId="1839148375" sldId="264"/>
            <ac:spMk id="3" creationId="{B8159706-D9BE-4C31-AFF4-53831B43BD52}"/>
          </ac:spMkLst>
        </pc:spChg>
      </pc:sldChg>
      <pc:sldChg chg="modSp">
        <pc:chgData name="Vavrichova, Barbora" userId="201e3124-35e3-4c3c-bdf4-548d66f5e618" providerId="ADAL" clId="{C4B08AF3-C8C7-4536-9693-44BD4C286F2B}" dt="2023-01-02T11:06:47.201" v="808" actId="20577"/>
        <pc:sldMkLst>
          <pc:docMk/>
          <pc:sldMk cId="2419981814" sldId="265"/>
        </pc:sldMkLst>
        <pc:spChg chg="mod">
          <ac:chgData name="Vavrichova, Barbora" userId="201e3124-35e3-4c3c-bdf4-548d66f5e618" providerId="ADAL" clId="{C4B08AF3-C8C7-4536-9693-44BD4C286F2B}" dt="2023-01-02T11:06:47.201" v="808" actId="20577"/>
          <ac:spMkLst>
            <pc:docMk/>
            <pc:sldMk cId="2419981814" sldId="265"/>
            <ac:spMk id="3" creationId="{C55F3B30-4A87-4B5E-ADE7-76EE3A821DCC}"/>
          </ac:spMkLst>
        </pc:spChg>
      </pc:sldChg>
      <pc:sldChg chg="modSp">
        <pc:chgData name="Vavrichova, Barbora" userId="201e3124-35e3-4c3c-bdf4-548d66f5e618" providerId="ADAL" clId="{C4B08AF3-C8C7-4536-9693-44BD4C286F2B}" dt="2023-01-02T10:40:38.362" v="565" actId="20577"/>
        <pc:sldMkLst>
          <pc:docMk/>
          <pc:sldMk cId="3862443569" sldId="266"/>
        </pc:sldMkLst>
        <pc:spChg chg="mod">
          <ac:chgData name="Vavrichova, Barbora" userId="201e3124-35e3-4c3c-bdf4-548d66f5e618" providerId="ADAL" clId="{C4B08AF3-C8C7-4536-9693-44BD4C286F2B}" dt="2023-01-02T10:40:38.362" v="565" actId="20577"/>
          <ac:spMkLst>
            <pc:docMk/>
            <pc:sldMk cId="3862443569" sldId="266"/>
            <ac:spMk id="3" creationId="{15E08C79-722A-4EC3-BE4A-37E7CB5B4208}"/>
          </ac:spMkLst>
        </pc:spChg>
      </pc:sldChg>
      <pc:sldChg chg="modSp">
        <pc:chgData name="Vavrichova, Barbora" userId="201e3124-35e3-4c3c-bdf4-548d66f5e618" providerId="ADAL" clId="{C4B08AF3-C8C7-4536-9693-44BD4C286F2B}" dt="2023-01-02T11:07:23.532" v="810" actId="20577"/>
        <pc:sldMkLst>
          <pc:docMk/>
          <pc:sldMk cId="1574177729" sldId="267"/>
        </pc:sldMkLst>
        <pc:spChg chg="mod">
          <ac:chgData name="Vavrichova, Barbora" userId="201e3124-35e3-4c3c-bdf4-548d66f5e618" providerId="ADAL" clId="{C4B08AF3-C8C7-4536-9693-44BD4C286F2B}" dt="2023-01-02T11:07:23.532" v="810" actId="20577"/>
          <ac:spMkLst>
            <pc:docMk/>
            <pc:sldMk cId="1574177729" sldId="267"/>
            <ac:spMk id="3" creationId="{23DA9062-46C5-489D-80DC-2AD2C3BEA353}"/>
          </ac:spMkLst>
        </pc:spChg>
      </pc:sldChg>
      <pc:sldChg chg="modSp">
        <pc:chgData name="Vavrichova, Barbora" userId="201e3124-35e3-4c3c-bdf4-548d66f5e618" providerId="ADAL" clId="{C4B08AF3-C8C7-4536-9693-44BD4C286F2B}" dt="2023-01-02T11:11:45.146" v="819" actId="20577"/>
        <pc:sldMkLst>
          <pc:docMk/>
          <pc:sldMk cId="1804580287" sldId="273"/>
        </pc:sldMkLst>
        <pc:spChg chg="mod">
          <ac:chgData name="Vavrichova, Barbora" userId="201e3124-35e3-4c3c-bdf4-548d66f5e618" providerId="ADAL" clId="{C4B08AF3-C8C7-4536-9693-44BD4C286F2B}" dt="2023-01-02T11:11:45.146" v="819" actId="20577"/>
          <ac:spMkLst>
            <pc:docMk/>
            <pc:sldMk cId="1804580287" sldId="273"/>
            <ac:spMk id="2" creationId="{84FD2710-0E4A-4D58-A864-CF814F0D7FAC}"/>
          </ac:spMkLst>
        </pc:spChg>
      </pc:sldChg>
      <pc:sldChg chg="modSp ord delCm">
        <pc:chgData name="Vavrichova, Barbora" userId="201e3124-35e3-4c3c-bdf4-548d66f5e618" providerId="ADAL" clId="{C4B08AF3-C8C7-4536-9693-44BD4C286F2B}" dt="2023-01-02T10:24:44.826" v="135"/>
        <pc:sldMkLst>
          <pc:docMk/>
          <pc:sldMk cId="4222527463" sldId="274"/>
        </pc:sldMkLst>
        <pc:spChg chg="mod">
          <ac:chgData name="Vavrichova, Barbora" userId="201e3124-35e3-4c3c-bdf4-548d66f5e618" providerId="ADAL" clId="{C4B08AF3-C8C7-4536-9693-44BD4C286F2B}" dt="2023-01-02T10:18:18.831" v="2" actId="20577"/>
          <ac:spMkLst>
            <pc:docMk/>
            <pc:sldMk cId="4222527463" sldId="274"/>
            <ac:spMk id="3" creationId="{761D4230-ED80-4642-A41A-311E556F31BF}"/>
          </ac:spMkLst>
        </pc:spChg>
      </pc:sldChg>
      <pc:sldChg chg="modSp">
        <pc:chgData name="Vavrichova, Barbora" userId="201e3124-35e3-4c3c-bdf4-548d66f5e618" providerId="ADAL" clId="{C4B08AF3-C8C7-4536-9693-44BD4C286F2B}" dt="2023-01-02T10:47:41.076" v="797" actId="20577"/>
        <pc:sldMkLst>
          <pc:docMk/>
          <pc:sldMk cId="736584080" sldId="275"/>
        </pc:sldMkLst>
        <pc:spChg chg="mod">
          <ac:chgData name="Vavrichova, Barbora" userId="201e3124-35e3-4c3c-bdf4-548d66f5e618" providerId="ADAL" clId="{C4B08AF3-C8C7-4536-9693-44BD4C286F2B}" dt="2023-01-02T10:47:41.076" v="797" actId="20577"/>
          <ac:spMkLst>
            <pc:docMk/>
            <pc:sldMk cId="736584080" sldId="275"/>
            <ac:spMk id="3" creationId="{4AF18044-19B7-4905-A393-2A151CB22AC6}"/>
          </ac:spMkLst>
        </pc:spChg>
      </pc:sldChg>
      <pc:sldChg chg="modSp delCm">
        <pc:chgData name="Vavrichova, Barbora" userId="201e3124-35e3-4c3c-bdf4-548d66f5e618" providerId="ADAL" clId="{C4B08AF3-C8C7-4536-9693-44BD4C286F2B}" dt="2023-01-02T10:25:17.586" v="142" actId="20577"/>
        <pc:sldMkLst>
          <pc:docMk/>
          <pc:sldMk cId="568782026" sldId="276"/>
        </pc:sldMkLst>
        <pc:spChg chg="mod">
          <ac:chgData name="Vavrichova, Barbora" userId="201e3124-35e3-4c3c-bdf4-548d66f5e618" providerId="ADAL" clId="{C4B08AF3-C8C7-4536-9693-44BD4C286F2B}" dt="2023-01-02T10:25:17.586" v="142" actId="20577"/>
          <ac:spMkLst>
            <pc:docMk/>
            <pc:sldMk cId="568782026" sldId="276"/>
            <ac:spMk id="3" creationId="{B95D65DF-751A-4110-9C34-F4C6EB287436}"/>
          </ac:spMkLst>
        </pc:spChg>
      </pc:sldChg>
      <pc:sldChg chg="modSp">
        <pc:chgData name="Vavrichova, Barbora" userId="201e3124-35e3-4c3c-bdf4-548d66f5e618" providerId="ADAL" clId="{C4B08AF3-C8C7-4536-9693-44BD4C286F2B}" dt="2023-01-02T10:34:49.693" v="481" actId="20577"/>
        <pc:sldMkLst>
          <pc:docMk/>
          <pc:sldMk cId="2472759112" sldId="278"/>
        </pc:sldMkLst>
        <pc:spChg chg="mod">
          <ac:chgData name="Vavrichova, Barbora" userId="201e3124-35e3-4c3c-bdf4-548d66f5e618" providerId="ADAL" clId="{C4B08AF3-C8C7-4536-9693-44BD4C286F2B}" dt="2023-01-02T10:32:26.727" v="319" actId="20577"/>
          <ac:spMkLst>
            <pc:docMk/>
            <pc:sldMk cId="2472759112" sldId="278"/>
            <ac:spMk id="2" creationId="{E6AD98AA-DB4B-4607-BC3C-C506B340DEE2}"/>
          </ac:spMkLst>
        </pc:spChg>
        <pc:spChg chg="mod">
          <ac:chgData name="Vavrichova, Barbora" userId="201e3124-35e3-4c3c-bdf4-548d66f5e618" providerId="ADAL" clId="{C4B08AF3-C8C7-4536-9693-44BD4C286F2B}" dt="2023-01-02T10:34:49.693" v="481" actId="20577"/>
          <ac:spMkLst>
            <pc:docMk/>
            <pc:sldMk cId="2472759112" sldId="278"/>
            <ac:spMk id="3" creationId="{D70A4A91-CCE5-4E6D-A976-827390F84162}"/>
          </ac:spMkLst>
        </pc:spChg>
      </pc:sldChg>
      <pc:sldChg chg="delSp">
        <pc:chgData name="Vavrichova, Barbora" userId="201e3124-35e3-4c3c-bdf4-548d66f5e618" providerId="ADAL" clId="{C4B08AF3-C8C7-4536-9693-44BD4C286F2B}" dt="2023-01-02T10:39:00.939" v="533" actId="478"/>
        <pc:sldMkLst>
          <pc:docMk/>
          <pc:sldMk cId="743114543" sldId="280"/>
        </pc:sldMkLst>
        <pc:picChg chg="del">
          <ac:chgData name="Vavrichova, Barbora" userId="201e3124-35e3-4c3c-bdf4-548d66f5e618" providerId="ADAL" clId="{C4B08AF3-C8C7-4536-9693-44BD4C286F2B}" dt="2023-01-02T10:39:00.939" v="533" actId="478"/>
          <ac:picMkLst>
            <pc:docMk/>
            <pc:sldMk cId="743114543" sldId="280"/>
            <ac:picMk id="7" creationId="{767DA993-7FD2-464C-9A43-EBC9128ECD4B}"/>
          </ac:picMkLst>
        </pc:picChg>
      </pc:sldChg>
      <pc:sldChg chg="modSp">
        <pc:chgData name="Vavrichova, Barbora" userId="201e3124-35e3-4c3c-bdf4-548d66f5e618" providerId="ADAL" clId="{C4B08AF3-C8C7-4536-9693-44BD4C286F2B}" dt="2023-01-02T10:42:46.748" v="638" actId="13926"/>
        <pc:sldMkLst>
          <pc:docMk/>
          <pc:sldMk cId="1829053412" sldId="282"/>
        </pc:sldMkLst>
        <pc:spChg chg="mod">
          <ac:chgData name="Vavrichova, Barbora" userId="201e3124-35e3-4c3c-bdf4-548d66f5e618" providerId="ADAL" clId="{C4B08AF3-C8C7-4536-9693-44BD4C286F2B}" dt="2023-01-02T10:42:46.748" v="638" actId="13926"/>
          <ac:spMkLst>
            <pc:docMk/>
            <pc:sldMk cId="1829053412" sldId="282"/>
            <ac:spMk id="3" creationId="{A056729A-0CEF-4CB2-A296-D5B6850A3745}"/>
          </ac:spMkLst>
        </pc:spChg>
      </pc:sldChg>
      <pc:sldChg chg="modSp">
        <pc:chgData name="Vavrichova, Barbora" userId="201e3124-35e3-4c3c-bdf4-548d66f5e618" providerId="ADAL" clId="{C4B08AF3-C8C7-4536-9693-44BD4C286F2B}" dt="2023-01-02T11:05:05.167" v="807" actId="20577"/>
        <pc:sldMkLst>
          <pc:docMk/>
          <pc:sldMk cId="2089338485" sldId="283"/>
        </pc:sldMkLst>
        <pc:spChg chg="mod">
          <ac:chgData name="Vavrichova, Barbora" userId="201e3124-35e3-4c3c-bdf4-548d66f5e618" providerId="ADAL" clId="{C4B08AF3-C8C7-4536-9693-44BD4C286F2B}" dt="2023-01-02T11:05:05.167" v="807" actId="20577"/>
          <ac:spMkLst>
            <pc:docMk/>
            <pc:sldMk cId="2089338485" sldId="283"/>
            <ac:spMk id="3" creationId="{88E0E68E-7DC0-4109-AB3A-A495F54E0104}"/>
          </ac:spMkLst>
        </pc:spChg>
      </pc:sldChg>
      <pc:sldChg chg="delSp modSp">
        <pc:chgData name="Vavrichova, Barbora" userId="201e3124-35e3-4c3c-bdf4-548d66f5e618" providerId="ADAL" clId="{C4B08AF3-C8C7-4536-9693-44BD4C286F2B}" dt="2023-01-02T10:45:25.035" v="754" actId="1076"/>
        <pc:sldMkLst>
          <pc:docMk/>
          <pc:sldMk cId="218104464" sldId="292"/>
        </pc:sldMkLst>
        <pc:spChg chg="del mod">
          <ac:chgData name="Vavrichova, Barbora" userId="201e3124-35e3-4c3c-bdf4-548d66f5e618" providerId="ADAL" clId="{C4B08AF3-C8C7-4536-9693-44BD4C286F2B}" dt="2023-01-02T10:45:10.678" v="750" actId="478"/>
          <ac:spMkLst>
            <pc:docMk/>
            <pc:sldMk cId="218104464" sldId="292"/>
            <ac:spMk id="2" creationId="{F8137A4E-7A13-43F6-8261-D14284FA9B0C}"/>
          </ac:spMkLst>
        </pc:spChg>
        <pc:spChg chg="mod">
          <ac:chgData name="Vavrichova, Barbora" userId="201e3124-35e3-4c3c-bdf4-548d66f5e618" providerId="ADAL" clId="{C4B08AF3-C8C7-4536-9693-44BD4C286F2B}" dt="2023-01-02T10:45:25.035" v="754" actId="1076"/>
          <ac:spMkLst>
            <pc:docMk/>
            <pc:sldMk cId="218104464" sldId="292"/>
            <ac:spMk id="3" creationId="{165B2640-F798-444E-8C21-28DEF9F86610}"/>
          </ac:spMkLst>
        </pc:spChg>
      </pc:sldChg>
      <pc:sldChg chg="modSp">
        <pc:chgData name="Vavrichova, Barbora" userId="201e3124-35e3-4c3c-bdf4-548d66f5e618" providerId="ADAL" clId="{C4B08AF3-C8C7-4536-9693-44BD4C286F2B}" dt="2023-01-02T10:45:46.391" v="755" actId="113"/>
        <pc:sldMkLst>
          <pc:docMk/>
          <pc:sldMk cId="3510498569" sldId="293"/>
        </pc:sldMkLst>
        <pc:spChg chg="mod">
          <ac:chgData name="Vavrichova, Barbora" userId="201e3124-35e3-4c3c-bdf4-548d66f5e618" providerId="ADAL" clId="{C4B08AF3-C8C7-4536-9693-44BD4C286F2B}" dt="2023-01-02T10:45:46.391" v="755" actId="113"/>
          <ac:spMkLst>
            <pc:docMk/>
            <pc:sldMk cId="3510498569" sldId="293"/>
            <ac:spMk id="3" creationId="{87441210-303D-46E3-9143-B3AE48F670FD}"/>
          </ac:spMkLst>
        </pc:spChg>
      </pc:sldChg>
      <pc:sldChg chg="addSp delSp modSp">
        <pc:chgData name="Vavrichova, Barbora" userId="201e3124-35e3-4c3c-bdf4-548d66f5e618" providerId="ADAL" clId="{C4B08AF3-C8C7-4536-9693-44BD4C286F2B}" dt="2023-01-02T11:11:03.767" v="818" actId="20577"/>
        <pc:sldMkLst>
          <pc:docMk/>
          <pc:sldMk cId="2716040331" sldId="294"/>
        </pc:sldMkLst>
        <pc:spChg chg="del">
          <ac:chgData name="Vavrichova, Barbora" userId="201e3124-35e3-4c3c-bdf4-548d66f5e618" providerId="ADAL" clId="{C4B08AF3-C8C7-4536-9693-44BD4C286F2B}" dt="2023-01-02T10:46:10.457" v="782" actId="478"/>
          <ac:spMkLst>
            <pc:docMk/>
            <pc:sldMk cId="2716040331" sldId="294"/>
            <ac:spMk id="2" creationId="{E4E6DA32-C85C-4780-9162-21C2E9153B89}"/>
          </ac:spMkLst>
        </pc:spChg>
        <pc:spChg chg="mod">
          <ac:chgData name="Vavrichova, Barbora" userId="201e3124-35e3-4c3c-bdf4-548d66f5e618" providerId="ADAL" clId="{C4B08AF3-C8C7-4536-9693-44BD4C286F2B}" dt="2023-01-02T11:11:03.767" v="818" actId="20577"/>
          <ac:spMkLst>
            <pc:docMk/>
            <pc:sldMk cId="2716040331" sldId="294"/>
            <ac:spMk id="3" creationId="{3DB66221-1C90-47F8-A2A4-CAC248E5EC9E}"/>
          </ac:spMkLst>
        </pc:spChg>
        <pc:spChg chg="add del mod">
          <ac:chgData name="Vavrichova, Barbora" userId="201e3124-35e3-4c3c-bdf4-548d66f5e618" providerId="ADAL" clId="{C4B08AF3-C8C7-4536-9693-44BD4C286F2B}" dt="2023-01-02T10:46:12.631" v="783" actId="478"/>
          <ac:spMkLst>
            <pc:docMk/>
            <pc:sldMk cId="2716040331" sldId="294"/>
            <ac:spMk id="5" creationId="{3A110150-893A-47FC-BB2C-3861C492080F}"/>
          </ac:spMkLst>
        </pc:spChg>
      </pc:sldChg>
      <pc:sldChg chg="modSp">
        <pc:chgData name="Vavrichova, Barbora" userId="201e3124-35e3-4c3c-bdf4-548d66f5e618" providerId="ADAL" clId="{C4B08AF3-C8C7-4536-9693-44BD4C286F2B}" dt="2023-01-02T10:47:23.390" v="796" actId="13926"/>
        <pc:sldMkLst>
          <pc:docMk/>
          <pc:sldMk cId="4078745830" sldId="295"/>
        </pc:sldMkLst>
        <pc:spChg chg="mod">
          <ac:chgData name="Vavrichova, Barbora" userId="201e3124-35e3-4c3c-bdf4-548d66f5e618" providerId="ADAL" clId="{C4B08AF3-C8C7-4536-9693-44BD4C286F2B}" dt="2023-01-02T10:47:23.390" v="796" actId="13926"/>
          <ac:spMkLst>
            <pc:docMk/>
            <pc:sldMk cId="4078745830" sldId="295"/>
            <ac:spMk id="3" creationId="{6A16C49E-C9BB-4059-814E-1F2F259F03D0}"/>
          </ac:spMkLst>
        </pc:spChg>
      </pc:sldChg>
      <pc:sldChg chg="modSp">
        <pc:chgData name="Vavrichova, Barbora" userId="201e3124-35e3-4c3c-bdf4-548d66f5e618" providerId="ADAL" clId="{C4B08AF3-C8C7-4536-9693-44BD4C286F2B}" dt="2023-01-02T11:08:47.186" v="814" actId="20577"/>
        <pc:sldMkLst>
          <pc:docMk/>
          <pc:sldMk cId="723141663" sldId="296"/>
        </pc:sldMkLst>
        <pc:spChg chg="mod">
          <ac:chgData name="Vavrichova, Barbora" userId="201e3124-35e3-4c3c-bdf4-548d66f5e618" providerId="ADAL" clId="{C4B08AF3-C8C7-4536-9693-44BD4C286F2B}" dt="2023-01-02T11:08:47.186" v="814" actId="20577"/>
          <ac:spMkLst>
            <pc:docMk/>
            <pc:sldMk cId="723141663" sldId="296"/>
            <ac:spMk id="9" creationId="{82872CED-ADDC-40BD-ACCB-86EB75297E1F}"/>
          </ac:spMkLst>
        </pc:spChg>
      </pc:sldChg>
      <pc:sldChg chg="modSp">
        <pc:chgData name="Vavrichova, Barbora" userId="201e3124-35e3-4c3c-bdf4-548d66f5e618" providerId="ADAL" clId="{C4B08AF3-C8C7-4536-9693-44BD4C286F2B}" dt="2023-01-02T11:09:06.042" v="816" actId="20577"/>
        <pc:sldMkLst>
          <pc:docMk/>
          <pc:sldMk cId="2560483650" sldId="297"/>
        </pc:sldMkLst>
        <pc:spChg chg="mod">
          <ac:chgData name="Vavrichova, Barbora" userId="201e3124-35e3-4c3c-bdf4-548d66f5e618" providerId="ADAL" clId="{C4B08AF3-C8C7-4536-9693-44BD4C286F2B}" dt="2023-01-02T11:09:06.042" v="816" actId="20577"/>
          <ac:spMkLst>
            <pc:docMk/>
            <pc:sldMk cId="2560483650" sldId="297"/>
            <ac:spMk id="6" creationId="{09D55474-875B-4D7B-9352-783ABCB4D591}"/>
          </ac:spMkLst>
        </pc:spChg>
      </pc:sldChg>
      <pc:sldChg chg="modSp">
        <pc:chgData name="Vavrichova, Barbora" userId="201e3124-35e3-4c3c-bdf4-548d66f5e618" providerId="ADAL" clId="{C4B08AF3-C8C7-4536-9693-44BD4C286F2B}" dt="2023-01-02T10:27:45.314" v="197" actId="20577"/>
        <pc:sldMkLst>
          <pc:docMk/>
          <pc:sldMk cId="3153295990" sldId="301"/>
        </pc:sldMkLst>
        <pc:spChg chg="mod">
          <ac:chgData name="Vavrichova, Barbora" userId="201e3124-35e3-4c3c-bdf4-548d66f5e618" providerId="ADAL" clId="{C4B08AF3-C8C7-4536-9693-44BD4C286F2B}" dt="2023-01-02T10:27:45.314" v="197" actId="20577"/>
          <ac:spMkLst>
            <pc:docMk/>
            <pc:sldMk cId="3153295990" sldId="301"/>
            <ac:spMk id="3" creationId="{1993BB9F-0000-4A82-93C6-2671CAFB2AA8}"/>
          </ac:spMkLst>
        </pc:spChg>
      </pc:sldChg>
      <pc:sldChg chg="modSp add">
        <pc:chgData name="Vavrichova, Barbora" userId="201e3124-35e3-4c3c-bdf4-548d66f5e618" providerId="ADAL" clId="{C4B08AF3-C8C7-4536-9693-44BD4C286F2B}" dt="2023-01-02T12:38:25.925" v="1960" actId="113"/>
        <pc:sldMkLst>
          <pc:docMk/>
          <pc:sldMk cId="3862625473" sldId="302"/>
        </pc:sldMkLst>
        <pc:spChg chg="mod">
          <ac:chgData name="Vavrichova, Barbora" userId="201e3124-35e3-4c3c-bdf4-548d66f5e618" providerId="ADAL" clId="{C4B08AF3-C8C7-4536-9693-44BD4C286F2B}" dt="2023-01-02T10:19:04.253" v="9" actId="20577"/>
          <ac:spMkLst>
            <pc:docMk/>
            <pc:sldMk cId="3862625473" sldId="302"/>
            <ac:spMk id="2" creationId="{D12CC550-0AAA-4767-A456-13ED43E321BF}"/>
          </ac:spMkLst>
        </pc:spChg>
        <pc:spChg chg="mod">
          <ac:chgData name="Vavrichova, Barbora" userId="201e3124-35e3-4c3c-bdf4-548d66f5e618" providerId="ADAL" clId="{C4B08AF3-C8C7-4536-9693-44BD4C286F2B}" dt="2023-01-02T12:38:25.925" v="1960" actId="113"/>
          <ac:spMkLst>
            <pc:docMk/>
            <pc:sldMk cId="3862625473" sldId="302"/>
            <ac:spMk id="3" creationId="{61CACA14-EE7E-41F4-8999-272628619E8F}"/>
          </ac:spMkLst>
        </pc:spChg>
      </pc:sldChg>
      <pc:sldChg chg="add del">
        <pc:chgData name="Vavrichova, Barbora" userId="201e3124-35e3-4c3c-bdf4-548d66f5e618" providerId="ADAL" clId="{C4B08AF3-C8C7-4536-9693-44BD4C286F2B}" dt="2023-01-02T10:24:41.850" v="134" actId="2696"/>
        <pc:sldMkLst>
          <pc:docMk/>
          <pc:sldMk cId="21875727" sldId="303"/>
        </pc:sldMkLst>
      </pc:sldChg>
      <pc:sldChg chg="delSp modSp add">
        <pc:chgData name="Vavrichova, Barbora" userId="201e3124-35e3-4c3c-bdf4-548d66f5e618" providerId="ADAL" clId="{C4B08AF3-C8C7-4536-9693-44BD4C286F2B}" dt="2023-01-02T10:24:49.411" v="136" actId="478"/>
        <pc:sldMkLst>
          <pc:docMk/>
          <pc:sldMk cId="3071529136" sldId="304"/>
        </pc:sldMkLst>
        <pc:spChg chg="mod">
          <ac:chgData name="Vavrichova, Barbora" userId="201e3124-35e3-4c3c-bdf4-548d66f5e618" providerId="ADAL" clId="{C4B08AF3-C8C7-4536-9693-44BD4C286F2B}" dt="2023-01-02T10:24:34.051" v="133" actId="20577"/>
          <ac:spMkLst>
            <pc:docMk/>
            <pc:sldMk cId="3071529136" sldId="304"/>
            <ac:spMk id="2" creationId="{6C57A684-8DDB-460E-B3B2-4FAC53E9BB22}"/>
          </ac:spMkLst>
        </pc:spChg>
        <pc:spChg chg="del">
          <ac:chgData name="Vavrichova, Barbora" userId="201e3124-35e3-4c3c-bdf4-548d66f5e618" providerId="ADAL" clId="{C4B08AF3-C8C7-4536-9693-44BD4C286F2B}" dt="2023-01-02T10:24:49.411" v="136" actId="478"/>
          <ac:spMkLst>
            <pc:docMk/>
            <pc:sldMk cId="3071529136" sldId="304"/>
            <ac:spMk id="3" creationId="{5F0D39AF-7D19-4063-999D-D1F78E2961B6}"/>
          </ac:spMkLst>
        </pc:spChg>
      </pc:sldChg>
      <pc:sldChg chg="add del">
        <pc:chgData name="Vavrichova, Barbora" userId="201e3124-35e3-4c3c-bdf4-548d66f5e618" providerId="ADAL" clId="{C4B08AF3-C8C7-4536-9693-44BD4C286F2B}" dt="2023-01-02T10:25:38.741" v="154" actId="2696"/>
        <pc:sldMkLst>
          <pc:docMk/>
          <pc:sldMk cId="3910710881" sldId="305"/>
        </pc:sldMkLst>
      </pc:sldChg>
      <pc:sldChg chg="delSp modSp add">
        <pc:chgData name="Vavrichova, Barbora" userId="201e3124-35e3-4c3c-bdf4-548d66f5e618" providerId="ADAL" clId="{C4B08AF3-C8C7-4536-9693-44BD4C286F2B}" dt="2023-01-02T10:25:35.728" v="153" actId="478"/>
        <pc:sldMkLst>
          <pc:docMk/>
          <pc:sldMk cId="4197648540" sldId="306"/>
        </pc:sldMkLst>
        <pc:spChg chg="mod">
          <ac:chgData name="Vavrichova, Barbora" userId="201e3124-35e3-4c3c-bdf4-548d66f5e618" providerId="ADAL" clId="{C4B08AF3-C8C7-4536-9693-44BD4C286F2B}" dt="2023-01-02T10:25:32.592" v="152" actId="20577"/>
          <ac:spMkLst>
            <pc:docMk/>
            <pc:sldMk cId="4197648540" sldId="306"/>
            <ac:spMk id="2" creationId="{7D619FF5-D4B4-4171-AE26-06D689392CBA}"/>
          </ac:spMkLst>
        </pc:spChg>
        <pc:spChg chg="del">
          <ac:chgData name="Vavrichova, Barbora" userId="201e3124-35e3-4c3c-bdf4-548d66f5e618" providerId="ADAL" clId="{C4B08AF3-C8C7-4536-9693-44BD4C286F2B}" dt="2023-01-02T10:25:35.728" v="153" actId="478"/>
          <ac:spMkLst>
            <pc:docMk/>
            <pc:sldMk cId="4197648540" sldId="306"/>
            <ac:spMk id="3" creationId="{365C00ED-499E-47DC-8C09-A52489F06DD2}"/>
          </ac:spMkLst>
        </pc:spChg>
      </pc:sldChg>
      <pc:sldChg chg="delSp modSp add">
        <pc:chgData name="Vavrichova, Barbora" userId="201e3124-35e3-4c3c-bdf4-548d66f5e618" providerId="ADAL" clId="{C4B08AF3-C8C7-4536-9693-44BD4C286F2B}" dt="2023-01-02T10:25:58.336" v="185" actId="478"/>
        <pc:sldMkLst>
          <pc:docMk/>
          <pc:sldMk cId="4076660655" sldId="307"/>
        </pc:sldMkLst>
        <pc:spChg chg="mod">
          <ac:chgData name="Vavrichova, Barbora" userId="201e3124-35e3-4c3c-bdf4-548d66f5e618" providerId="ADAL" clId="{C4B08AF3-C8C7-4536-9693-44BD4C286F2B}" dt="2023-01-02T10:25:55.941" v="184" actId="20577"/>
          <ac:spMkLst>
            <pc:docMk/>
            <pc:sldMk cId="4076660655" sldId="307"/>
            <ac:spMk id="2" creationId="{0C5E01D6-D708-4F62-812E-1AD2DE2B23A6}"/>
          </ac:spMkLst>
        </pc:spChg>
        <pc:spChg chg="del">
          <ac:chgData name="Vavrichova, Barbora" userId="201e3124-35e3-4c3c-bdf4-548d66f5e618" providerId="ADAL" clId="{C4B08AF3-C8C7-4536-9693-44BD4C286F2B}" dt="2023-01-02T10:25:58.336" v="185" actId="478"/>
          <ac:spMkLst>
            <pc:docMk/>
            <pc:sldMk cId="4076660655" sldId="307"/>
            <ac:spMk id="3" creationId="{0C7DB35F-B113-4273-BDB4-89E428C2C794}"/>
          </ac:spMkLst>
        </pc:spChg>
      </pc:sldChg>
      <pc:sldChg chg="delSp modSp add">
        <pc:chgData name="Vavrichova, Barbora" userId="201e3124-35e3-4c3c-bdf4-548d66f5e618" providerId="ADAL" clId="{C4B08AF3-C8C7-4536-9693-44BD4C286F2B}" dt="2023-01-02T10:36:11.164" v="507" actId="478"/>
        <pc:sldMkLst>
          <pc:docMk/>
          <pc:sldMk cId="2329619686" sldId="308"/>
        </pc:sldMkLst>
        <pc:spChg chg="mod">
          <ac:chgData name="Vavrichova, Barbora" userId="201e3124-35e3-4c3c-bdf4-548d66f5e618" providerId="ADAL" clId="{C4B08AF3-C8C7-4536-9693-44BD4C286F2B}" dt="2023-01-02T10:36:08.594" v="506" actId="20577"/>
          <ac:spMkLst>
            <pc:docMk/>
            <pc:sldMk cId="2329619686" sldId="308"/>
            <ac:spMk id="2" creationId="{64CE47D8-9F54-49E4-AA54-4CC5462F5D0D}"/>
          </ac:spMkLst>
        </pc:spChg>
        <pc:spChg chg="del">
          <ac:chgData name="Vavrichova, Barbora" userId="201e3124-35e3-4c3c-bdf4-548d66f5e618" providerId="ADAL" clId="{C4B08AF3-C8C7-4536-9693-44BD4C286F2B}" dt="2023-01-02T10:36:11.164" v="507" actId="478"/>
          <ac:spMkLst>
            <pc:docMk/>
            <pc:sldMk cId="2329619686" sldId="308"/>
            <ac:spMk id="3" creationId="{A63243C4-F707-419B-850D-2F40E688683C}"/>
          </ac:spMkLst>
        </pc:spChg>
      </pc:sldChg>
      <pc:sldChg chg="delSp modSp add">
        <pc:chgData name="Vavrichova, Barbora" userId="201e3124-35e3-4c3c-bdf4-548d66f5e618" providerId="ADAL" clId="{C4B08AF3-C8C7-4536-9693-44BD4C286F2B}" dt="2023-01-02T10:39:25.867" v="557" actId="478"/>
        <pc:sldMkLst>
          <pc:docMk/>
          <pc:sldMk cId="3016719846" sldId="309"/>
        </pc:sldMkLst>
        <pc:spChg chg="mod">
          <ac:chgData name="Vavrichova, Barbora" userId="201e3124-35e3-4c3c-bdf4-548d66f5e618" providerId="ADAL" clId="{C4B08AF3-C8C7-4536-9693-44BD4C286F2B}" dt="2023-01-02T10:39:23.418" v="556" actId="20577"/>
          <ac:spMkLst>
            <pc:docMk/>
            <pc:sldMk cId="3016719846" sldId="309"/>
            <ac:spMk id="2" creationId="{E9C51F10-54CB-43FA-A08B-C304ED2C60DE}"/>
          </ac:spMkLst>
        </pc:spChg>
        <pc:spChg chg="del">
          <ac:chgData name="Vavrichova, Barbora" userId="201e3124-35e3-4c3c-bdf4-548d66f5e618" providerId="ADAL" clId="{C4B08AF3-C8C7-4536-9693-44BD4C286F2B}" dt="2023-01-02T10:39:25.867" v="557" actId="478"/>
          <ac:spMkLst>
            <pc:docMk/>
            <pc:sldMk cId="3016719846" sldId="309"/>
            <ac:spMk id="3" creationId="{FF7CF5C2-38FC-4AFE-BE63-D3C43E718F99}"/>
          </ac:spMkLst>
        </pc:spChg>
      </pc:sldChg>
      <pc:sldChg chg="delSp modSp add">
        <pc:chgData name="Vavrichova, Barbora" userId="201e3124-35e3-4c3c-bdf4-548d66f5e618" providerId="ADAL" clId="{C4B08AF3-C8C7-4536-9693-44BD4C286F2B}" dt="2023-01-02T10:41:55.429" v="593" actId="478"/>
        <pc:sldMkLst>
          <pc:docMk/>
          <pc:sldMk cId="2385566036" sldId="310"/>
        </pc:sldMkLst>
        <pc:spChg chg="mod">
          <ac:chgData name="Vavrichova, Barbora" userId="201e3124-35e3-4c3c-bdf4-548d66f5e618" providerId="ADAL" clId="{C4B08AF3-C8C7-4536-9693-44BD4C286F2B}" dt="2023-01-02T10:41:53.064" v="592" actId="20577"/>
          <ac:spMkLst>
            <pc:docMk/>
            <pc:sldMk cId="2385566036" sldId="310"/>
            <ac:spMk id="2" creationId="{E20D02B5-E513-4195-A32A-C51475A25237}"/>
          </ac:spMkLst>
        </pc:spChg>
        <pc:spChg chg="del">
          <ac:chgData name="Vavrichova, Barbora" userId="201e3124-35e3-4c3c-bdf4-548d66f5e618" providerId="ADAL" clId="{C4B08AF3-C8C7-4536-9693-44BD4C286F2B}" dt="2023-01-02T10:41:55.429" v="593" actId="478"/>
          <ac:spMkLst>
            <pc:docMk/>
            <pc:sldMk cId="2385566036" sldId="310"/>
            <ac:spMk id="3" creationId="{019E3756-A3DD-4FBA-95FA-46395408AB66}"/>
          </ac:spMkLst>
        </pc:spChg>
      </pc:sldChg>
      <pc:sldChg chg="delSp modSp add">
        <pc:chgData name="Vavrichova, Barbora" userId="201e3124-35e3-4c3c-bdf4-548d66f5e618" providerId="ADAL" clId="{C4B08AF3-C8C7-4536-9693-44BD4C286F2B}" dt="2023-01-02T10:42:35.460" v="637" actId="478"/>
        <pc:sldMkLst>
          <pc:docMk/>
          <pc:sldMk cId="798528785" sldId="311"/>
        </pc:sldMkLst>
        <pc:spChg chg="mod">
          <ac:chgData name="Vavrichova, Barbora" userId="201e3124-35e3-4c3c-bdf4-548d66f5e618" providerId="ADAL" clId="{C4B08AF3-C8C7-4536-9693-44BD4C286F2B}" dt="2023-01-02T10:42:32.536" v="636" actId="20577"/>
          <ac:spMkLst>
            <pc:docMk/>
            <pc:sldMk cId="798528785" sldId="311"/>
            <ac:spMk id="2" creationId="{78BD84B1-6921-499F-96F2-9F6BBD5F21BB}"/>
          </ac:spMkLst>
        </pc:spChg>
        <pc:spChg chg="del">
          <ac:chgData name="Vavrichova, Barbora" userId="201e3124-35e3-4c3c-bdf4-548d66f5e618" providerId="ADAL" clId="{C4B08AF3-C8C7-4536-9693-44BD4C286F2B}" dt="2023-01-02T10:42:35.460" v="637" actId="478"/>
          <ac:spMkLst>
            <pc:docMk/>
            <pc:sldMk cId="798528785" sldId="311"/>
            <ac:spMk id="3" creationId="{A4A88B82-9E05-40C7-BD31-106B04F134FA}"/>
          </ac:spMkLst>
        </pc:spChg>
      </pc:sldChg>
      <pc:sldChg chg="delSp modSp add">
        <pc:chgData name="Vavrichova, Barbora" userId="201e3124-35e3-4c3c-bdf4-548d66f5e618" providerId="ADAL" clId="{C4B08AF3-C8C7-4536-9693-44BD4C286F2B}" dt="2023-01-02T10:43:00.085" v="645" actId="478"/>
        <pc:sldMkLst>
          <pc:docMk/>
          <pc:sldMk cId="3727190799" sldId="312"/>
        </pc:sldMkLst>
        <pc:spChg chg="mod">
          <ac:chgData name="Vavrichova, Barbora" userId="201e3124-35e3-4c3c-bdf4-548d66f5e618" providerId="ADAL" clId="{C4B08AF3-C8C7-4536-9693-44BD4C286F2B}" dt="2023-01-02T10:42:57.667" v="644" actId="20577"/>
          <ac:spMkLst>
            <pc:docMk/>
            <pc:sldMk cId="3727190799" sldId="312"/>
            <ac:spMk id="2" creationId="{0A0C3A85-B0CE-4AD3-B7A5-09ED51821C23}"/>
          </ac:spMkLst>
        </pc:spChg>
        <pc:spChg chg="del">
          <ac:chgData name="Vavrichova, Barbora" userId="201e3124-35e3-4c3c-bdf4-548d66f5e618" providerId="ADAL" clId="{C4B08AF3-C8C7-4536-9693-44BD4C286F2B}" dt="2023-01-02T10:43:00.085" v="645" actId="478"/>
          <ac:spMkLst>
            <pc:docMk/>
            <pc:sldMk cId="3727190799" sldId="312"/>
            <ac:spMk id="3" creationId="{A1E46E62-7DF0-470D-A505-B1F26229D892}"/>
          </ac:spMkLst>
        </pc:spChg>
      </pc:sldChg>
      <pc:sldChg chg="delSp modSp add">
        <pc:chgData name="Vavrichova, Barbora" userId="201e3124-35e3-4c3c-bdf4-548d66f5e618" providerId="ADAL" clId="{C4B08AF3-C8C7-4536-9693-44BD4C286F2B}" dt="2023-01-02T10:43:33.219" v="706" actId="478"/>
        <pc:sldMkLst>
          <pc:docMk/>
          <pc:sldMk cId="4228987330" sldId="313"/>
        </pc:sldMkLst>
        <pc:spChg chg="mod">
          <ac:chgData name="Vavrichova, Barbora" userId="201e3124-35e3-4c3c-bdf4-548d66f5e618" providerId="ADAL" clId="{C4B08AF3-C8C7-4536-9693-44BD4C286F2B}" dt="2023-01-02T10:43:29.989" v="705" actId="20577"/>
          <ac:spMkLst>
            <pc:docMk/>
            <pc:sldMk cId="4228987330" sldId="313"/>
            <ac:spMk id="2" creationId="{31239BC1-0B0C-4CA2-B53F-9D458407A298}"/>
          </ac:spMkLst>
        </pc:spChg>
        <pc:spChg chg="del">
          <ac:chgData name="Vavrichova, Barbora" userId="201e3124-35e3-4c3c-bdf4-548d66f5e618" providerId="ADAL" clId="{C4B08AF3-C8C7-4536-9693-44BD4C286F2B}" dt="2023-01-02T10:43:33.219" v="706" actId="478"/>
          <ac:spMkLst>
            <pc:docMk/>
            <pc:sldMk cId="4228987330" sldId="313"/>
            <ac:spMk id="3" creationId="{61D6BADB-E193-4B84-9058-65A8303DC1C6}"/>
          </ac:spMkLst>
        </pc:spChg>
      </pc:sldChg>
      <pc:sldChg chg="delSp modSp add">
        <pc:chgData name="Vavrichova, Barbora" userId="201e3124-35e3-4c3c-bdf4-548d66f5e618" providerId="ADAL" clId="{C4B08AF3-C8C7-4536-9693-44BD4C286F2B}" dt="2023-01-02T10:44:24.532" v="725" actId="478"/>
        <pc:sldMkLst>
          <pc:docMk/>
          <pc:sldMk cId="696141291" sldId="314"/>
        </pc:sldMkLst>
        <pc:spChg chg="mod">
          <ac:chgData name="Vavrichova, Barbora" userId="201e3124-35e3-4c3c-bdf4-548d66f5e618" providerId="ADAL" clId="{C4B08AF3-C8C7-4536-9693-44BD4C286F2B}" dt="2023-01-02T10:44:22.387" v="724" actId="20577"/>
          <ac:spMkLst>
            <pc:docMk/>
            <pc:sldMk cId="696141291" sldId="314"/>
            <ac:spMk id="2" creationId="{2397D6C0-CBCD-46EA-80A8-8DF72A14A2F4}"/>
          </ac:spMkLst>
        </pc:spChg>
        <pc:spChg chg="del">
          <ac:chgData name="Vavrichova, Barbora" userId="201e3124-35e3-4c3c-bdf4-548d66f5e618" providerId="ADAL" clId="{C4B08AF3-C8C7-4536-9693-44BD4C286F2B}" dt="2023-01-02T10:44:24.532" v="725" actId="478"/>
          <ac:spMkLst>
            <pc:docMk/>
            <pc:sldMk cId="696141291" sldId="314"/>
            <ac:spMk id="3" creationId="{DAD9A7EA-20B0-4EBE-9902-E68F29FDB76E}"/>
          </ac:spMkLst>
        </pc:spChg>
      </pc:sldChg>
      <pc:sldChg chg="delSp modSp add">
        <pc:chgData name="Vavrichova, Barbora" userId="201e3124-35e3-4c3c-bdf4-548d66f5e618" providerId="ADAL" clId="{C4B08AF3-C8C7-4536-9693-44BD4C286F2B}" dt="2023-01-02T10:44:45.271" v="748" actId="478"/>
        <pc:sldMkLst>
          <pc:docMk/>
          <pc:sldMk cId="3046854424" sldId="315"/>
        </pc:sldMkLst>
        <pc:spChg chg="mod">
          <ac:chgData name="Vavrichova, Barbora" userId="201e3124-35e3-4c3c-bdf4-548d66f5e618" providerId="ADAL" clId="{C4B08AF3-C8C7-4536-9693-44BD4C286F2B}" dt="2023-01-02T10:44:42.900" v="747" actId="20577"/>
          <ac:spMkLst>
            <pc:docMk/>
            <pc:sldMk cId="3046854424" sldId="315"/>
            <ac:spMk id="2" creationId="{4F83B0BC-F2C7-460B-BAA0-D1BB2780E730}"/>
          </ac:spMkLst>
        </pc:spChg>
        <pc:spChg chg="del">
          <ac:chgData name="Vavrichova, Barbora" userId="201e3124-35e3-4c3c-bdf4-548d66f5e618" providerId="ADAL" clId="{C4B08AF3-C8C7-4536-9693-44BD4C286F2B}" dt="2023-01-02T10:44:45.271" v="748" actId="478"/>
          <ac:spMkLst>
            <pc:docMk/>
            <pc:sldMk cId="3046854424" sldId="315"/>
            <ac:spMk id="3" creationId="{C588787B-0FEC-4D3B-8089-451496DBC1CA}"/>
          </ac:spMkLst>
        </pc:spChg>
      </pc:sldChg>
      <pc:sldChg chg="delSp modSp add">
        <pc:chgData name="Vavrichova, Barbora" userId="201e3124-35e3-4c3c-bdf4-548d66f5e618" providerId="ADAL" clId="{C4B08AF3-C8C7-4536-9693-44BD4C286F2B}" dt="2023-01-02T10:45:16.407" v="753" actId="478"/>
        <pc:sldMkLst>
          <pc:docMk/>
          <pc:sldMk cId="151557325" sldId="316"/>
        </pc:sldMkLst>
        <pc:spChg chg="mod">
          <ac:chgData name="Vavrichova, Barbora" userId="201e3124-35e3-4c3c-bdf4-548d66f5e618" providerId="ADAL" clId="{C4B08AF3-C8C7-4536-9693-44BD4C286F2B}" dt="2023-01-02T10:45:14.330" v="752"/>
          <ac:spMkLst>
            <pc:docMk/>
            <pc:sldMk cId="151557325" sldId="316"/>
            <ac:spMk id="2" creationId="{276DB420-392E-4D9E-81CB-2F667A9E5CE7}"/>
          </ac:spMkLst>
        </pc:spChg>
        <pc:spChg chg="del">
          <ac:chgData name="Vavrichova, Barbora" userId="201e3124-35e3-4c3c-bdf4-548d66f5e618" providerId="ADAL" clId="{C4B08AF3-C8C7-4536-9693-44BD4C286F2B}" dt="2023-01-02T10:45:16.407" v="753" actId="478"/>
          <ac:spMkLst>
            <pc:docMk/>
            <pc:sldMk cId="151557325" sldId="316"/>
            <ac:spMk id="3" creationId="{47CCFAA0-2A96-49A2-8E60-FF4F5D3F8CC0}"/>
          </ac:spMkLst>
        </pc:spChg>
      </pc:sldChg>
      <pc:sldChg chg="delSp modSp add">
        <pc:chgData name="Vavrichova, Barbora" userId="201e3124-35e3-4c3c-bdf4-548d66f5e618" providerId="ADAL" clId="{C4B08AF3-C8C7-4536-9693-44BD4C286F2B}" dt="2023-01-02T10:46:06.292" v="781" actId="478"/>
        <pc:sldMkLst>
          <pc:docMk/>
          <pc:sldMk cId="2481902361" sldId="317"/>
        </pc:sldMkLst>
        <pc:spChg chg="mod">
          <ac:chgData name="Vavrichova, Barbora" userId="201e3124-35e3-4c3c-bdf4-548d66f5e618" providerId="ADAL" clId="{C4B08AF3-C8C7-4536-9693-44BD4C286F2B}" dt="2023-01-02T10:46:03.924" v="780" actId="20577"/>
          <ac:spMkLst>
            <pc:docMk/>
            <pc:sldMk cId="2481902361" sldId="317"/>
            <ac:spMk id="2" creationId="{77E7445A-5205-4870-B271-F8BAEF316CDB}"/>
          </ac:spMkLst>
        </pc:spChg>
        <pc:spChg chg="del">
          <ac:chgData name="Vavrichova, Barbora" userId="201e3124-35e3-4c3c-bdf4-548d66f5e618" providerId="ADAL" clId="{C4B08AF3-C8C7-4536-9693-44BD4C286F2B}" dt="2023-01-02T10:46:06.292" v="781" actId="478"/>
          <ac:spMkLst>
            <pc:docMk/>
            <pc:sldMk cId="2481902361" sldId="317"/>
            <ac:spMk id="3" creationId="{DA857CD3-94E7-4399-AC65-374E4E448A0E}"/>
          </ac:spMkLst>
        </pc:spChg>
      </pc:sldChg>
      <pc:sldChg chg="modSp add">
        <pc:chgData name="Vavrichova, Barbora" userId="201e3124-35e3-4c3c-bdf4-548d66f5e618" providerId="ADAL" clId="{C4B08AF3-C8C7-4536-9693-44BD4C286F2B}" dt="2023-01-02T12:39:48.515" v="2119" actId="20577"/>
        <pc:sldMkLst>
          <pc:docMk/>
          <pc:sldMk cId="3061064482" sldId="318"/>
        </pc:sldMkLst>
        <pc:spChg chg="mod">
          <ac:chgData name="Vavrichova, Barbora" userId="201e3124-35e3-4c3c-bdf4-548d66f5e618" providerId="ADAL" clId="{C4B08AF3-C8C7-4536-9693-44BD4C286F2B}" dt="2023-01-02T12:34:56.128" v="1658" actId="404"/>
          <ac:spMkLst>
            <pc:docMk/>
            <pc:sldMk cId="3061064482" sldId="318"/>
            <ac:spMk id="2" creationId="{6002957E-13DC-4A67-87C1-B4D913A270BF}"/>
          </ac:spMkLst>
        </pc:spChg>
        <pc:spChg chg="mod">
          <ac:chgData name="Vavrichova, Barbora" userId="201e3124-35e3-4c3c-bdf4-548d66f5e618" providerId="ADAL" clId="{C4B08AF3-C8C7-4536-9693-44BD4C286F2B}" dt="2023-01-02T12:39:48.515" v="2119" actId="20577"/>
          <ac:spMkLst>
            <pc:docMk/>
            <pc:sldMk cId="3061064482" sldId="318"/>
            <ac:spMk id="3" creationId="{F864CE7C-0E6A-495A-B4DF-58B9A588F12F}"/>
          </ac:spMkLst>
        </pc:spChg>
      </pc:sldChg>
    </pc:docChg>
  </pc:docChgLst>
  <pc:docChgLst>
    <pc:chgData name="Vavrichova, Barbora" userId="S::vavribar@cvut.cz::201e3124-35e3-4c3c-bdf4-548d66f5e618" providerId="AD" clId="Web-{752A9037-66FF-4B11-A753-23B8420882D1}"/>
    <pc:docChg chg="modSld">
      <pc:chgData name="Vavrichova, Barbora" userId="S::vavribar@cvut.cz::201e3124-35e3-4c3c-bdf4-548d66f5e618" providerId="AD" clId="Web-{752A9037-66FF-4B11-A753-23B8420882D1}" dt="2022-11-03T10:38:03.845" v="22" actId="20577"/>
      <pc:docMkLst>
        <pc:docMk/>
      </pc:docMkLst>
      <pc:sldChg chg="modSp">
        <pc:chgData name="Vavrichova, Barbora" userId="S::vavribar@cvut.cz::201e3124-35e3-4c3c-bdf4-548d66f5e618" providerId="AD" clId="Web-{752A9037-66FF-4B11-A753-23B8420882D1}" dt="2022-11-03T10:38:03.845" v="22" actId="20577"/>
        <pc:sldMkLst>
          <pc:docMk/>
          <pc:sldMk cId="1977557199" sldId="260"/>
        </pc:sldMkLst>
        <pc:spChg chg="mod">
          <ac:chgData name="Vavrichova, Barbora" userId="S::vavribar@cvut.cz::201e3124-35e3-4c3c-bdf4-548d66f5e618" providerId="AD" clId="Web-{752A9037-66FF-4B11-A753-23B8420882D1}" dt="2022-11-03T10:38:03.845" v="22" actId="20577"/>
          <ac:spMkLst>
            <pc:docMk/>
            <pc:sldMk cId="1977557199" sldId="260"/>
            <ac:spMk id="4" creationId="{799F18FF-2B90-4273-9976-DF73EB6699C7}"/>
          </ac:spMkLst>
        </pc:spChg>
        <pc:picChg chg="mod">
          <ac:chgData name="Vavrichova, Barbora" userId="S::vavribar@cvut.cz::201e3124-35e3-4c3c-bdf4-548d66f5e618" providerId="AD" clId="Web-{752A9037-66FF-4B11-A753-23B8420882D1}" dt="2022-11-03T10:33:20.850" v="6" actId="1076"/>
          <ac:picMkLst>
            <pc:docMk/>
            <pc:sldMk cId="1977557199" sldId="260"/>
            <ac:picMk id="5" creationId="{1C49E53D-CE24-48C0-A387-5E68578210E8}"/>
          </ac:picMkLst>
        </pc:picChg>
        <pc:picChg chg="mod">
          <ac:chgData name="Vavrichova, Barbora" userId="S::vavribar@cvut.cz::201e3124-35e3-4c3c-bdf4-548d66f5e618" providerId="AD" clId="Web-{752A9037-66FF-4B11-A753-23B8420882D1}" dt="2022-11-03T10:33:39.554" v="9" actId="14100"/>
          <ac:picMkLst>
            <pc:docMk/>
            <pc:sldMk cId="1977557199" sldId="260"/>
            <ac:picMk id="6" creationId="{F61B08E8-BF07-4DCC-BD97-F59BFC5971D0}"/>
          </ac:picMkLst>
        </pc:picChg>
      </pc:sldChg>
      <pc:sldChg chg="modSp">
        <pc:chgData name="Vavrichova, Barbora" userId="S::vavribar@cvut.cz::201e3124-35e3-4c3c-bdf4-548d66f5e618" providerId="AD" clId="Web-{752A9037-66FF-4B11-A753-23B8420882D1}" dt="2022-11-03T09:19:08.426" v="1" actId="20577"/>
        <pc:sldMkLst>
          <pc:docMk/>
          <pc:sldMk cId="4222527463" sldId="274"/>
        </pc:sldMkLst>
        <pc:spChg chg="mod">
          <ac:chgData name="Vavrichova, Barbora" userId="S::vavribar@cvut.cz::201e3124-35e3-4c3c-bdf4-548d66f5e618" providerId="AD" clId="Web-{752A9037-66FF-4B11-A753-23B8420882D1}" dt="2022-11-03T09:19:08.426" v="1" actId="20577"/>
          <ac:spMkLst>
            <pc:docMk/>
            <pc:sldMk cId="4222527463" sldId="274"/>
            <ac:spMk id="3" creationId="{761D4230-ED80-4642-A41A-311E556F31BF}"/>
          </ac:spMkLst>
        </pc:spChg>
      </pc:sldChg>
    </pc:docChg>
  </pc:docChgLst>
  <pc:docChgLst>
    <pc:chgData name="Vavrichova, Barbora" userId="S::vavribar@cvut.cz::201e3124-35e3-4c3c-bdf4-548d66f5e618" providerId="AD" clId="Web-{85B6D3C3-3DD7-4A3E-BBE1-9C7D1720F560}"/>
    <pc:docChg chg="modSld">
      <pc:chgData name="Vavrichova, Barbora" userId="S::vavribar@cvut.cz::201e3124-35e3-4c3c-bdf4-548d66f5e618" providerId="AD" clId="Web-{85B6D3C3-3DD7-4A3E-BBE1-9C7D1720F560}" dt="2023-01-06T09:41:38.151" v="89" actId="20577"/>
      <pc:docMkLst>
        <pc:docMk/>
      </pc:docMkLst>
      <pc:sldChg chg="modSp">
        <pc:chgData name="Vavrichova, Barbora" userId="S::vavribar@cvut.cz::201e3124-35e3-4c3c-bdf4-548d66f5e618" providerId="AD" clId="Web-{85B6D3C3-3DD7-4A3E-BBE1-9C7D1720F560}" dt="2023-01-06T09:41:38.151" v="89" actId="20577"/>
        <pc:sldMkLst>
          <pc:docMk/>
          <pc:sldMk cId="3061064482" sldId="318"/>
        </pc:sldMkLst>
        <pc:spChg chg="mod">
          <ac:chgData name="Vavrichova, Barbora" userId="S::vavribar@cvut.cz::201e3124-35e3-4c3c-bdf4-548d66f5e618" providerId="AD" clId="Web-{85B6D3C3-3DD7-4A3E-BBE1-9C7D1720F560}" dt="2023-01-06T09:41:38.151" v="89" actId="20577"/>
          <ac:spMkLst>
            <pc:docMk/>
            <pc:sldMk cId="3061064482" sldId="318"/>
            <ac:spMk id="3" creationId="{F864CE7C-0E6A-495A-B4DF-58B9A588F12F}"/>
          </ac:spMkLst>
        </pc:spChg>
      </pc:sldChg>
    </pc:docChg>
  </pc:docChgLst>
  <pc:docChgLst>
    <pc:chgData name="Vavrichova, Barbora" userId="S::vavribar@cvut.cz::201e3124-35e3-4c3c-bdf4-548d66f5e618" providerId="AD" clId="Web-{A90FA954-0F22-5ED3-568A-92C5366C7B80}"/>
    <pc:docChg chg="modSld">
      <pc:chgData name="Vavrichova, Barbora" userId="S::vavribar@cvut.cz::201e3124-35e3-4c3c-bdf4-548d66f5e618" providerId="AD" clId="Web-{A90FA954-0F22-5ED3-568A-92C5366C7B80}" dt="2023-01-04T10:09:52.639" v="39" actId="20577"/>
      <pc:docMkLst>
        <pc:docMk/>
      </pc:docMkLst>
      <pc:sldChg chg="modSp">
        <pc:chgData name="Vavrichova, Barbora" userId="S::vavribar@cvut.cz::201e3124-35e3-4c3c-bdf4-548d66f5e618" providerId="AD" clId="Web-{A90FA954-0F22-5ED3-568A-92C5366C7B80}" dt="2023-01-04T10:09:52.639" v="39" actId="20577"/>
        <pc:sldMkLst>
          <pc:docMk/>
          <pc:sldMk cId="3061064482" sldId="318"/>
        </pc:sldMkLst>
        <pc:spChg chg="mod">
          <ac:chgData name="Vavrichova, Barbora" userId="S::vavribar@cvut.cz::201e3124-35e3-4c3c-bdf4-548d66f5e618" providerId="AD" clId="Web-{A90FA954-0F22-5ED3-568A-92C5366C7B80}" dt="2023-01-04T10:09:52.639" v="39" actId="20577"/>
          <ac:spMkLst>
            <pc:docMk/>
            <pc:sldMk cId="3061064482" sldId="318"/>
            <ac:spMk id="3" creationId="{F864CE7C-0E6A-495A-B4DF-58B9A588F12F}"/>
          </ac:spMkLst>
        </pc:spChg>
      </pc:sldChg>
    </pc:docChg>
  </pc:docChgLst>
  <pc:docChgLst>
    <pc:chgData name="Calkovska, Barbora" userId="S::calkobar@cvut.cz::69d00033-0b00-45dd-9694-d81af73038e4" providerId="AD" clId="Web-{9A21B8F1-9F4E-4320-B3B0-6D87C4C94092}"/>
    <pc:docChg chg="modSld">
      <pc:chgData name="Calkovska, Barbora" userId="S::calkobar@cvut.cz::69d00033-0b00-45dd-9694-d81af73038e4" providerId="AD" clId="Web-{9A21B8F1-9F4E-4320-B3B0-6D87C4C94092}" dt="2023-01-25T15:04:28.205" v="31" actId="20577"/>
      <pc:docMkLst>
        <pc:docMk/>
      </pc:docMkLst>
      <pc:sldChg chg="modSp">
        <pc:chgData name="Calkovska, Barbora" userId="S::calkobar@cvut.cz::69d00033-0b00-45dd-9694-d81af73038e4" providerId="AD" clId="Web-{9A21B8F1-9F4E-4320-B3B0-6D87C4C94092}" dt="2023-01-25T15:04:28.205" v="31" actId="20577"/>
        <pc:sldMkLst>
          <pc:docMk/>
          <pc:sldMk cId="442877608" sldId="256"/>
        </pc:sldMkLst>
        <pc:spChg chg="mod">
          <ac:chgData name="Calkovska, Barbora" userId="S::calkobar@cvut.cz::69d00033-0b00-45dd-9694-d81af73038e4" providerId="AD" clId="Web-{9A21B8F1-9F4E-4320-B3B0-6D87C4C94092}" dt="2023-01-25T15:04:28.205" v="31" actId="20577"/>
          <ac:spMkLst>
            <pc:docMk/>
            <pc:sldMk cId="442877608" sldId="256"/>
            <ac:spMk id="2" creationId="{B901747D-6197-495B-9661-DC2345A8B93A}"/>
          </ac:spMkLst>
        </pc:spChg>
        <pc:spChg chg="mod">
          <ac:chgData name="Calkovska, Barbora" userId="S::calkobar@cvut.cz::69d00033-0b00-45dd-9694-d81af73038e4" providerId="AD" clId="Web-{9A21B8F1-9F4E-4320-B3B0-6D87C4C94092}" dt="2023-01-25T15:02:49.468" v="28" actId="1076"/>
          <ac:spMkLst>
            <pc:docMk/>
            <pc:sldMk cId="442877608" sldId="256"/>
            <ac:spMk id="3" creationId="{C495F11F-690E-570F-41A6-85A1AFD95A7A}"/>
          </ac:spMkLst>
        </pc:spChg>
      </pc:sldChg>
      <pc:sldChg chg="modSp">
        <pc:chgData name="Calkovska, Barbora" userId="S::calkobar@cvut.cz::69d00033-0b00-45dd-9694-d81af73038e4" providerId="AD" clId="Web-{9A21B8F1-9F4E-4320-B3B0-6D87C4C94092}" dt="2023-01-25T15:01:11.653" v="1" actId="20577"/>
        <pc:sldMkLst>
          <pc:docMk/>
          <pc:sldMk cId="3061064482" sldId="318"/>
        </pc:sldMkLst>
        <pc:spChg chg="mod">
          <ac:chgData name="Calkovska, Barbora" userId="S::calkobar@cvut.cz::69d00033-0b00-45dd-9694-d81af73038e4" providerId="AD" clId="Web-{9A21B8F1-9F4E-4320-B3B0-6D87C4C94092}" dt="2023-01-25T15:01:11.653" v="1" actId="20577"/>
          <ac:spMkLst>
            <pc:docMk/>
            <pc:sldMk cId="3061064482" sldId="318"/>
            <ac:spMk id="3" creationId="{F864CE7C-0E6A-495A-B4DF-58B9A588F12F}"/>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2-08-09T15:41:52.487" idx="1">
    <p:pos x="7424" y="325"/>
    <p:text>podobný obrázek</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2-08-01T06:07:48.596" idx="5">
    <p:pos x="10" y="10"/>
    <p:text>techniky se dají dát na konec jako přílohy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055B44-DEAF-413C-81EA-C71E5392554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DEE2992-8208-41D3-981F-8AA648F44C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6CC64F3-20E0-433F-A685-DFC02509DB42}"/>
              </a:ext>
            </a:extLst>
          </p:cNvPr>
          <p:cNvSpPr>
            <a:spLocks noGrp="1"/>
          </p:cNvSpPr>
          <p:nvPr>
            <p:ph type="dt" sz="half" idx="10"/>
          </p:nvPr>
        </p:nvSpPr>
        <p:spPr/>
        <p:txBody>
          <a:bodyPr/>
          <a:lstStyle/>
          <a:p>
            <a:fld id="{0AB3D61A-A9E8-4747-8B92-4B13488DC5C4}" type="datetimeFigureOut">
              <a:rPr lang="cs-CZ" smtClean="0"/>
              <a:t>18.02.2023</a:t>
            </a:fld>
            <a:endParaRPr lang="cs-CZ"/>
          </a:p>
        </p:txBody>
      </p:sp>
      <p:sp>
        <p:nvSpPr>
          <p:cNvPr id="5" name="Zástupný symbol pro zápatí 4">
            <a:extLst>
              <a:ext uri="{FF2B5EF4-FFF2-40B4-BE49-F238E27FC236}">
                <a16:creationId xmlns:a16="http://schemas.microsoft.com/office/drawing/2014/main" id="{8F278CE7-9B9D-48A9-8972-2B82BEE41FF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38ADB0E-4D79-487C-93D5-A3D3F68C0209}"/>
              </a:ext>
            </a:extLst>
          </p:cNvPr>
          <p:cNvSpPr>
            <a:spLocks noGrp="1"/>
          </p:cNvSpPr>
          <p:nvPr>
            <p:ph type="sldNum" sz="quarter" idx="12"/>
          </p:nvPr>
        </p:nvSpPr>
        <p:spPr/>
        <p:txBody>
          <a:bodyPr/>
          <a:lstStyle/>
          <a:p>
            <a:fld id="{74156EC7-3CE9-44AB-8CB0-0301A7043D24}" type="slidenum">
              <a:rPr lang="cs-CZ" smtClean="0"/>
              <a:t>‹#›</a:t>
            </a:fld>
            <a:endParaRPr lang="cs-CZ"/>
          </a:p>
        </p:txBody>
      </p:sp>
    </p:spTree>
    <p:extLst>
      <p:ext uri="{BB962C8B-B14F-4D97-AF65-F5344CB8AC3E}">
        <p14:creationId xmlns:p14="http://schemas.microsoft.com/office/powerpoint/2010/main" val="12882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12D9C3-32FC-4240-816B-629427B5D82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131B802-040B-4BF7-9A40-87FC2E8C7E8A}"/>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D9C296E-E313-41ED-8206-4C0478766308}"/>
              </a:ext>
            </a:extLst>
          </p:cNvPr>
          <p:cNvSpPr>
            <a:spLocks noGrp="1"/>
          </p:cNvSpPr>
          <p:nvPr>
            <p:ph type="dt" sz="half" idx="10"/>
          </p:nvPr>
        </p:nvSpPr>
        <p:spPr/>
        <p:txBody>
          <a:bodyPr/>
          <a:lstStyle/>
          <a:p>
            <a:fld id="{0AB3D61A-A9E8-4747-8B92-4B13488DC5C4}" type="datetimeFigureOut">
              <a:rPr lang="cs-CZ" smtClean="0"/>
              <a:t>18.02.2023</a:t>
            </a:fld>
            <a:endParaRPr lang="cs-CZ"/>
          </a:p>
        </p:txBody>
      </p:sp>
      <p:sp>
        <p:nvSpPr>
          <p:cNvPr id="5" name="Zástupný symbol pro zápatí 4">
            <a:extLst>
              <a:ext uri="{FF2B5EF4-FFF2-40B4-BE49-F238E27FC236}">
                <a16:creationId xmlns:a16="http://schemas.microsoft.com/office/drawing/2014/main" id="{AF6CF222-F7FD-4F00-AC3B-855491B3DD9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C71A559-F743-4D69-9B01-D01FAC0E234C}"/>
              </a:ext>
            </a:extLst>
          </p:cNvPr>
          <p:cNvSpPr>
            <a:spLocks noGrp="1"/>
          </p:cNvSpPr>
          <p:nvPr>
            <p:ph type="sldNum" sz="quarter" idx="12"/>
          </p:nvPr>
        </p:nvSpPr>
        <p:spPr/>
        <p:txBody>
          <a:bodyPr/>
          <a:lstStyle/>
          <a:p>
            <a:fld id="{74156EC7-3CE9-44AB-8CB0-0301A7043D24}" type="slidenum">
              <a:rPr lang="cs-CZ" smtClean="0"/>
              <a:t>‹#›</a:t>
            </a:fld>
            <a:endParaRPr lang="cs-CZ"/>
          </a:p>
        </p:txBody>
      </p:sp>
    </p:spTree>
    <p:extLst>
      <p:ext uri="{BB962C8B-B14F-4D97-AF65-F5344CB8AC3E}">
        <p14:creationId xmlns:p14="http://schemas.microsoft.com/office/powerpoint/2010/main" val="190894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3F5EA6B-2F10-4413-ABF4-F69F962D963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B2EBE0E-E79D-427E-ADC9-8E03FE365397}"/>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559632E-C08F-449A-887B-E08571E3B54E}"/>
              </a:ext>
            </a:extLst>
          </p:cNvPr>
          <p:cNvSpPr>
            <a:spLocks noGrp="1"/>
          </p:cNvSpPr>
          <p:nvPr>
            <p:ph type="dt" sz="half" idx="10"/>
          </p:nvPr>
        </p:nvSpPr>
        <p:spPr/>
        <p:txBody>
          <a:bodyPr/>
          <a:lstStyle/>
          <a:p>
            <a:fld id="{0AB3D61A-A9E8-4747-8B92-4B13488DC5C4}" type="datetimeFigureOut">
              <a:rPr lang="cs-CZ" smtClean="0"/>
              <a:t>18.02.2023</a:t>
            </a:fld>
            <a:endParaRPr lang="cs-CZ"/>
          </a:p>
        </p:txBody>
      </p:sp>
      <p:sp>
        <p:nvSpPr>
          <p:cNvPr id="5" name="Zástupný symbol pro zápatí 4">
            <a:extLst>
              <a:ext uri="{FF2B5EF4-FFF2-40B4-BE49-F238E27FC236}">
                <a16:creationId xmlns:a16="http://schemas.microsoft.com/office/drawing/2014/main" id="{3A96FCD2-821E-4225-B1AB-D0A11811A44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4CE8F72-D587-468F-83D3-845B1E2192CC}"/>
              </a:ext>
            </a:extLst>
          </p:cNvPr>
          <p:cNvSpPr>
            <a:spLocks noGrp="1"/>
          </p:cNvSpPr>
          <p:nvPr>
            <p:ph type="sldNum" sz="quarter" idx="12"/>
          </p:nvPr>
        </p:nvSpPr>
        <p:spPr/>
        <p:txBody>
          <a:bodyPr/>
          <a:lstStyle/>
          <a:p>
            <a:fld id="{74156EC7-3CE9-44AB-8CB0-0301A7043D24}" type="slidenum">
              <a:rPr lang="cs-CZ" smtClean="0"/>
              <a:t>‹#›</a:t>
            </a:fld>
            <a:endParaRPr lang="cs-CZ"/>
          </a:p>
        </p:txBody>
      </p:sp>
    </p:spTree>
    <p:extLst>
      <p:ext uri="{BB962C8B-B14F-4D97-AF65-F5344CB8AC3E}">
        <p14:creationId xmlns:p14="http://schemas.microsoft.com/office/powerpoint/2010/main" val="405795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E968DB-92C0-4364-9B1E-52A165838FBC}"/>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96F3754F-C501-4523-8569-8AC8A990893C}"/>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8145F3A-9BA0-450B-A1C3-4526CEA24F00}"/>
              </a:ext>
            </a:extLst>
          </p:cNvPr>
          <p:cNvSpPr>
            <a:spLocks noGrp="1"/>
          </p:cNvSpPr>
          <p:nvPr>
            <p:ph type="dt" sz="half" idx="10"/>
          </p:nvPr>
        </p:nvSpPr>
        <p:spPr/>
        <p:txBody>
          <a:bodyPr/>
          <a:lstStyle/>
          <a:p>
            <a:fld id="{0AB3D61A-A9E8-4747-8B92-4B13488DC5C4}" type="datetimeFigureOut">
              <a:rPr lang="cs-CZ" smtClean="0"/>
              <a:t>18.02.2023</a:t>
            </a:fld>
            <a:endParaRPr lang="cs-CZ"/>
          </a:p>
        </p:txBody>
      </p:sp>
      <p:sp>
        <p:nvSpPr>
          <p:cNvPr id="5" name="Zástupný symbol pro zápatí 4">
            <a:extLst>
              <a:ext uri="{FF2B5EF4-FFF2-40B4-BE49-F238E27FC236}">
                <a16:creationId xmlns:a16="http://schemas.microsoft.com/office/drawing/2014/main" id="{9B7B6E93-23FE-4852-9EE0-95B712B4046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229F69E-6939-4D43-84BC-21B07E1BB50B}"/>
              </a:ext>
            </a:extLst>
          </p:cNvPr>
          <p:cNvSpPr>
            <a:spLocks noGrp="1"/>
          </p:cNvSpPr>
          <p:nvPr>
            <p:ph type="sldNum" sz="quarter" idx="12"/>
          </p:nvPr>
        </p:nvSpPr>
        <p:spPr/>
        <p:txBody>
          <a:bodyPr/>
          <a:lstStyle/>
          <a:p>
            <a:fld id="{74156EC7-3CE9-44AB-8CB0-0301A7043D24}" type="slidenum">
              <a:rPr lang="cs-CZ" smtClean="0"/>
              <a:t>‹#›</a:t>
            </a:fld>
            <a:endParaRPr lang="cs-CZ"/>
          </a:p>
        </p:txBody>
      </p:sp>
    </p:spTree>
    <p:extLst>
      <p:ext uri="{BB962C8B-B14F-4D97-AF65-F5344CB8AC3E}">
        <p14:creationId xmlns:p14="http://schemas.microsoft.com/office/powerpoint/2010/main" val="426806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4B4D3D-CA31-4D5C-9FEA-C338578C3C8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85E047BD-5447-46A9-9BFC-E93247CF4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A363685E-1E93-49F0-8603-628762A245E4}"/>
              </a:ext>
            </a:extLst>
          </p:cNvPr>
          <p:cNvSpPr>
            <a:spLocks noGrp="1"/>
          </p:cNvSpPr>
          <p:nvPr>
            <p:ph type="dt" sz="half" idx="10"/>
          </p:nvPr>
        </p:nvSpPr>
        <p:spPr/>
        <p:txBody>
          <a:bodyPr/>
          <a:lstStyle/>
          <a:p>
            <a:fld id="{0AB3D61A-A9E8-4747-8B92-4B13488DC5C4}" type="datetimeFigureOut">
              <a:rPr lang="cs-CZ" smtClean="0"/>
              <a:t>18.02.2023</a:t>
            </a:fld>
            <a:endParaRPr lang="cs-CZ"/>
          </a:p>
        </p:txBody>
      </p:sp>
      <p:sp>
        <p:nvSpPr>
          <p:cNvPr id="5" name="Zástupný symbol pro zápatí 4">
            <a:extLst>
              <a:ext uri="{FF2B5EF4-FFF2-40B4-BE49-F238E27FC236}">
                <a16:creationId xmlns:a16="http://schemas.microsoft.com/office/drawing/2014/main" id="{26FB94B8-6E8D-43EC-AA5B-D0829705496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746A490-692B-484E-BDDE-E7147FE563EA}"/>
              </a:ext>
            </a:extLst>
          </p:cNvPr>
          <p:cNvSpPr>
            <a:spLocks noGrp="1"/>
          </p:cNvSpPr>
          <p:nvPr>
            <p:ph type="sldNum" sz="quarter" idx="12"/>
          </p:nvPr>
        </p:nvSpPr>
        <p:spPr/>
        <p:txBody>
          <a:bodyPr/>
          <a:lstStyle/>
          <a:p>
            <a:fld id="{74156EC7-3CE9-44AB-8CB0-0301A7043D24}" type="slidenum">
              <a:rPr lang="cs-CZ" smtClean="0"/>
              <a:t>‹#›</a:t>
            </a:fld>
            <a:endParaRPr lang="cs-CZ"/>
          </a:p>
        </p:txBody>
      </p:sp>
    </p:spTree>
    <p:extLst>
      <p:ext uri="{BB962C8B-B14F-4D97-AF65-F5344CB8AC3E}">
        <p14:creationId xmlns:p14="http://schemas.microsoft.com/office/powerpoint/2010/main" val="174570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AA664B-3758-43FF-8003-6F74AA484BA9}"/>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9730F8CF-F183-4621-9269-2C8D78A38075}"/>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7D83B330-4560-4519-B86E-B6E5BF7CBE33}"/>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60CEC24-9A8E-4427-A561-BB7F3E6A2345}"/>
              </a:ext>
            </a:extLst>
          </p:cNvPr>
          <p:cNvSpPr>
            <a:spLocks noGrp="1"/>
          </p:cNvSpPr>
          <p:nvPr>
            <p:ph type="dt" sz="half" idx="10"/>
          </p:nvPr>
        </p:nvSpPr>
        <p:spPr/>
        <p:txBody>
          <a:bodyPr/>
          <a:lstStyle/>
          <a:p>
            <a:fld id="{0AB3D61A-A9E8-4747-8B92-4B13488DC5C4}" type="datetimeFigureOut">
              <a:rPr lang="cs-CZ" smtClean="0"/>
              <a:t>18.02.2023</a:t>
            </a:fld>
            <a:endParaRPr lang="cs-CZ"/>
          </a:p>
        </p:txBody>
      </p:sp>
      <p:sp>
        <p:nvSpPr>
          <p:cNvPr id="6" name="Zástupný symbol pro zápatí 5">
            <a:extLst>
              <a:ext uri="{FF2B5EF4-FFF2-40B4-BE49-F238E27FC236}">
                <a16:creationId xmlns:a16="http://schemas.microsoft.com/office/drawing/2014/main" id="{E996435C-C864-41B9-8167-2008E4C3EC4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43D32C5-8014-47E3-9C83-B8A35BBE1F32}"/>
              </a:ext>
            </a:extLst>
          </p:cNvPr>
          <p:cNvSpPr>
            <a:spLocks noGrp="1"/>
          </p:cNvSpPr>
          <p:nvPr>
            <p:ph type="sldNum" sz="quarter" idx="12"/>
          </p:nvPr>
        </p:nvSpPr>
        <p:spPr/>
        <p:txBody>
          <a:bodyPr/>
          <a:lstStyle/>
          <a:p>
            <a:fld id="{74156EC7-3CE9-44AB-8CB0-0301A7043D24}" type="slidenum">
              <a:rPr lang="cs-CZ" smtClean="0"/>
              <a:t>‹#›</a:t>
            </a:fld>
            <a:endParaRPr lang="cs-CZ"/>
          </a:p>
        </p:txBody>
      </p:sp>
    </p:spTree>
    <p:extLst>
      <p:ext uri="{BB962C8B-B14F-4D97-AF65-F5344CB8AC3E}">
        <p14:creationId xmlns:p14="http://schemas.microsoft.com/office/powerpoint/2010/main" val="123529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6E3E63-02C6-470C-B97B-2F4C97D0426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1C2A60FE-DB00-42B0-8333-71C91AF9D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810CB9EC-1162-4A38-B0EC-CFDC70A50A27}"/>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CCE64DE1-35E9-430F-9B2E-F743210A46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006EF429-FDE8-4390-8774-37BF9AF508C3}"/>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BF22295-3E5A-489C-9CC1-9194B562D8FC}"/>
              </a:ext>
            </a:extLst>
          </p:cNvPr>
          <p:cNvSpPr>
            <a:spLocks noGrp="1"/>
          </p:cNvSpPr>
          <p:nvPr>
            <p:ph type="dt" sz="half" idx="10"/>
          </p:nvPr>
        </p:nvSpPr>
        <p:spPr/>
        <p:txBody>
          <a:bodyPr/>
          <a:lstStyle/>
          <a:p>
            <a:fld id="{0AB3D61A-A9E8-4747-8B92-4B13488DC5C4}" type="datetimeFigureOut">
              <a:rPr lang="cs-CZ" smtClean="0"/>
              <a:t>18.02.2023</a:t>
            </a:fld>
            <a:endParaRPr lang="cs-CZ"/>
          </a:p>
        </p:txBody>
      </p:sp>
      <p:sp>
        <p:nvSpPr>
          <p:cNvPr id="8" name="Zástupný symbol pro zápatí 7">
            <a:extLst>
              <a:ext uri="{FF2B5EF4-FFF2-40B4-BE49-F238E27FC236}">
                <a16:creationId xmlns:a16="http://schemas.microsoft.com/office/drawing/2014/main" id="{1B35CB27-E4D3-4930-B966-34F4E09B200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7131A9D-8D07-435D-84B7-03D36C3E2C5A}"/>
              </a:ext>
            </a:extLst>
          </p:cNvPr>
          <p:cNvSpPr>
            <a:spLocks noGrp="1"/>
          </p:cNvSpPr>
          <p:nvPr>
            <p:ph type="sldNum" sz="quarter" idx="12"/>
          </p:nvPr>
        </p:nvSpPr>
        <p:spPr/>
        <p:txBody>
          <a:bodyPr/>
          <a:lstStyle/>
          <a:p>
            <a:fld id="{74156EC7-3CE9-44AB-8CB0-0301A7043D24}" type="slidenum">
              <a:rPr lang="cs-CZ" smtClean="0"/>
              <a:t>‹#›</a:t>
            </a:fld>
            <a:endParaRPr lang="cs-CZ"/>
          </a:p>
        </p:txBody>
      </p:sp>
    </p:spTree>
    <p:extLst>
      <p:ext uri="{BB962C8B-B14F-4D97-AF65-F5344CB8AC3E}">
        <p14:creationId xmlns:p14="http://schemas.microsoft.com/office/powerpoint/2010/main" val="28196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14C9A9-70FA-4928-8407-3F9DA5AF42A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D186486-13A7-4F33-881E-E597A24C9B39}"/>
              </a:ext>
            </a:extLst>
          </p:cNvPr>
          <p:cNvSpPr>
            <a:spLocks noGrp="1"/>
          </p:cNvSpPr>
          <p:nvPr>
            <p:ph type="dt" sz="half" idx="10"/>
          </p:nvPr>
        </p:nvSpPr>
        <p:spPr/>
        <p:txBody>
          <a:bodyPr/>
          <a:lstStyle/>
          <a:p>
            <a:fld id="{0AB3D61A-A9E8-4747-8B92-4B13488DC5C4}" type="datetimeFigureOut">
              <a:rPr lang="cs-CZ" smtClean="0"/>
              <a:t>18.02.2023</a:t>
            </a:fld>
            <a:endParaRPr lang="cs-CZ"/>
          </a:p>
        </p:txBody>
      </p:sp>
      <p:sp>
        <p:nvSpPr>
          <p:cNvPr id="4" name="Zástupný symbol pro zápatí 3">
            <a:extLst>
              <a:ext uri="{FF2B5EF4-FFF2-40B4-BE49-F238E27FC236}">
                <a16:creationId xmlns:a16="http://schemas.microsoft.com/office/drawing/2014/main" id="{B75F1655-05A9-43F4-B16E-F0A03B5E39F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A29D870-F4EA-4338-8000-98F1B57FC593}"/>
              </a:ext>
            </a:extLst>
          </p:cNvPr>
          <p:cNvSpPr>
            <a:spLocks noGrp="1"/>
          </p:cNvSpPr>
          <p:nvPr>
            <p:ph type="sldNum" sz="quarter" idx="12"/>
          </p:nvPr>
        </p:nvSpPr>
        <p:spPr/>
        <p:txBody>
          <a:bodyPr/>
          <a:lstStyle/>
          <a:p>
            <a:fld id="{74156EC7-3CE9-44AB-8CB0-0301A7043D24}" type="slidenum">
              <a:rPr lang="cs-CZ" smtClean="0"/>
              <a:t>‹#›</a:t>
            </a:fld>
            <a:endParaRPr lang="cs-CZ"/>
          </a:p>
        </p:txBody>
      </p:sp>
    </p:spTree>
    <p:extLst>
      <p:ext uri="{BB962C8B-B14F-4D97-AF65-F5344CB8AC3E}">
        <p14:creationId xmlns:p14="http://schemas.microsoft.com/office/powerpoint/2010/main" val="315343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AB7106E-6EB2-4A5F-9283-35C7D0AEE427}"/>
              </a:ext>
            </a:extLst>
          </p:cNvPr>
          <p:cNvSpPr>
            <a:spLocks noGrp="1"/>
          </p:cNvSpPr>
          <p:nvPr>
            <p:ph type="dt" sz="half" idx="10"/>
          </p:nvPr>
        </p:nvSpPr>
        <p:spPr/>
        <p:txBody>
          <a:bodyPr/>
          <a:lstStyle/>
          <a:p>
            <a:fld id="{0AB3D61A-A9E8-4747-8B92-4B13488DC5C4}" type="datetimeFigureOut">
              <a:rPr lang="cs-CZ" smtClean="0"/>
              <a:t>18.02.2023</a:t>
            </a:fld>
            <a:endParaRPr lang="cs-CZ"/>
          </a:p>
        </p:txBody>
      </p:sp>
      <p:sp>
        <p:nvSpPr>
          <p:cNvPr id="3" name="Zástupný symbol pro zápatí 2">
            <a:extLst>
              <a:ext uri="{FF2B5EF4-FFF2-40B4-BE49-F238E27FC236}">
                <a16:creationId xmlns:a16="http://schemas.microsoft.com/office/drawing/2014/main" id="{1AE5D344-EFBE-4A72-BCE9-AAB556BDB33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6DADF7A-0311-4C7D-8931-83AA39AAD2F1}"/>
              </a:ext>
            </a:extLst>
          </p:cNvPr>
          <p:cNvSpPr>
            <a:spLocks noGrp="1"/>
          </p:cNvSpPr>
          <p:nvPr>
            <p:ph type="sldNum" sz="quarter" idx="12"/>
          </p:nvPr>
        </p:nvSpPr>
        <p:spPr/>
        <p:txBody>
          <a:bodyPr/>
          <a:lstStyle/>
          <a:p>
            <a:fld id="{74156EC7-3CE9-44AB-8CB0-0301A7043D24}" type="slidenum">
              <a:rPr lang="cs-CZ" smtClean="0"/>
              <a:t>‹#›</a:t>
            </a:fld>
            <a:endParaRPr lang="cs-CZ"/>
          </a:p>
        </p:txBody>
      </p:sp>
    </p:spTree>
    <p:extLst>
      <p:ext uri="{BB962C8B-B14F-4D97-AF65-F5344CB8AC3E}">
        <p14:creationId xmlns:p14="http://schemas.microsoft.com/office/powerpoint/2010/main" val="107869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1F8632-792C-4B3D-B36F-5F2BED91873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FA4B2394-0FD1-4BD6-A056-12A58C617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2C577818-C882-45B2-95AA-ACABEEC97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7E065383-F9E9-4560-85FC-B229EB0EEFAC}"/>
              </a:ext>
            </a:extLst>
          </p:cNvPr>
          <p:cNvSpPr>
            <a:spLocks noGrp="1"/>
          </p:cNvSpPr>
          <p:nvPr>
            <p:ph type="dt" sz="half" idx="10"/>
          </p:nvPr>
        </p:nvSpPr>
        <p:spPr/>
        <p:txBody>
          <a:bodyPr/>
          <a:lstStyle/>
          <a:p>
            <a:fld id="{0AB3D61A-A9E8-4747-8B92-4B13488DC5C4}" type="datetimeFigureOut">
              <a:rPr lang="cs-CZ" smtClean="0"/>
              <a:t>18.02.2023</a:t>
            </a:fld>
            <a:endParaRPr lang="cs-CZ"/>
          </a:p>
        </p:txBody>
      </p:sp>
      <p:sp>
        <p:nvSpPr>
          <p:cNvPr id="6" name="Zástupný symbol pro zápatí 5">
            <a:extLst>
              <a:ext uri="{FF2B5EF4-FFF2-40B4-BE49-F238E27FC236}">
                <a16:creationId xmlns:a16="http://schemas.microsoft.com/office/drawing/2014/main" id="{E3FB0DAD-7770-49B8-AE66-1B52D4210D5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AC8C2E9-AE59-4747-955C-38D27752CB5B}"/>
              </a:ext>
            </a:extLst>
          </p:cNvPr>
          <p:cNvSpPr>
            <a:spLocks noGrp="1"/>
          </p:cNvSpPr>
          <p:nvPr>
            <p:ph type="sldNum" sz="quarter" idx="12"/>
          </p:nvPr>
        </p:nvSpPr>
        <p:spPr/>
        <p:txBody>
          <a:bodyPr/>
          <a:lstStyle/>
          <a:p>
            <a:fld id="{74156EC7-3CE9-44AB-8CB0-0301A7043D24}" type="slidenum">
              <a:rPr lang="cs-CZ" smtClean="0"/>
              <a:t>‹#›</a:t>
            </a:fld>
            <a:endParaRPr lang="cs-CZ"/>
          </a:p>
        </p:txBody>
      </p:sp>
    </p:spTree>
    <p:extLst>
      <p:ext uri="{BB962C8B-B14F-4D97-AF65-F5344CB8AC3E}">
        <p14:creationId xmlns:p14="http://schemas.microsoft.com/office/powerpoint/2010/main" val="207245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A781CC-15E9-451C-A3D7-09E8445DF7B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DD017F5-78F0-45C0-B97F-D1D7D4DA1F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0581C309-C771-411A-8C37-4C5A4090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CC4E5D32-5167-4A1B-BDF8-E3236414313C}"/>
              </a:ext>
            </a:extLst>
          </p:cNvPr>
          <p:cNvSpPr>
            <a:spLocks noGrp="1"/>
          </p:cNvSpPr>
          <p:nvPr>
            <p:ph type="dt" sz="half" idx="10"/>
          </p:nvPr>
        </p:nvSpPr>
        <p:spPr/>
        <p:txBody>
          <a:bodyPr/>
          <a:lstStyle/>
          <a:p>
            <a:fld id="{0AB3D61A-A9E8-4747-8B92-4B13488DC5C4}" type="datetimeFigureOut">
              <a:rPr lang="cs-CZ" smtClean="0"/>
              <a:t>18.02.2023</a:t>
            </a:fld>
            <a:endParaRPr lang="cs-CZ"/>
          </a:p>
        </p:txBody>
      </p:sp>
      <p:sp>
        <p:nvSpPr>
          <p:cNvPr id="6" name="Zástupný symbol pro zápatí 5">
            <a:extLst>
              <a:ext uri="{FF2B5EF4-FFF2-40B4-BE49-F238E27FC236}">
                <a16:creationId xmlns:a16="http://schemas.microsoft.com/office/drawing/2014/main" id="{CD63D8B0-BA0F-48F8-A64B-532C67749D4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8D8AB58-639F-46E8-9861-B8B6723A08D2}"/>
              </a:ext>
            </a:extLst>
          </p:cNvPr>
          <p:cNvSpPr>
            <a:spLocks noGrp="1"/>
          </p:cNvSpPr>
          <p:nvPr>
            <p:ph type="sldNum" sz="quarter" idx="12"/>
          </p:nvPr>
        </p:nvSpPr>
        <p:spPr/>
        <p:txBody>
          <a:bodyPr/>
          <a:lstStyle/>
          <a:p>
            <a:fld id="{74156EC7-3CE9-44AB-8CB0-0301A7043D24}" type="slidenum">
              <a:rPr lang="cs-CZ" smtClean="0"/>
              <a:t>‹#›</a:t>
            </a:fld>
            <a:endParaRPr lang="cs-CZ"/>
          </a:p>
        </p:txBody>
      </p:sp>
    </p:spTree>
    <p:extLst>
      <p:ext uri="{BB962C8B-B14F-4D97-AF65-F5344CB8AC3E}">
        <p14:creationId xmlns:p14="http://schemas.microsoft.com/office/powerpoint/2010/main" val="112517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6F7DCCC-9DC4-4045-B3FA-D39FC05022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54509D1A-E175-4A68-8126-3F74D17EA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65D5ADC-9391-464A-A367-166DC0B7B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3D61A-A9E8-4747-8B92-4B13488DC5C4}" type="datetimeFigureOut">
              <a:rPr lang="cs-CZ" smtClean="0"/>
              <a:t>18.02.2023</a:t>
            </a:fld>
            <a:endParaRPr lang="cs-CZ"/>
          </a:p>
        </p:txBody>
      </p:sp>
      <p:sp>
        <p:nvSpPr>
          <p:cNvPr id="5" name="Zástupný symbol pro zápatí 4">
            <a:extLst>
              <a:ext uri="{FF2B5EF4-FFF2-40B4-BE49-F238E27FC236}">
                <a16:creationId xmlns:a16="http://schemas.microsoft.com/office/drawing/2014/main" id="{2441C137-750F-4F28-9461-2788BB293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4801097-4AC3-4F16-BCDA-369E82DCF0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56EC7-3CE9-44AB-8CB0-0301A7043D24}" type="slidenum">
              <a:rPr lang="cs-CZ" smtClean="0"/>
              <a:t>‹#›</a:t>
            </a:fld>
            <a:endParaRPr lang="cs-CZ"/>
          </a:p>
        </p:txBody>
      </p:sp>
    </p:spTree>
    <p:extLst>
      <p:ext uri="{BB962C8B-B14F-4D97-AF65-F5344CB8AC3E}">
        <p14:creationId xmlns:p14="http://schemas.microsoft.com/office/powerpoint/2010/main" val="632862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nagementnews.cz/dual/manazer/vedeni-lidi-id-147960/7-typu-odpocinku-ktere-potrebujeme-uplne-vsichni-id-3989853" TargetMode="External"/><Relationship Id="rId2" Type="http://schemas.openxmlformats.org/officeDocument/2006/relationships/hyperlink" Target="https://www.youtube.com/watch?v=ZGNN4EPJzGk&amp;ab_channel=TEDxTalk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upsl.cz/online-cvicen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oono.cz/zdrava-strava" TargetMode="External"/><Relationship Id="rId2" Type="http://schemas.openxmlformats.org/officeDocument/2006/relationships/hyperlink" Target="https://www.hsph.harvard.edu/nutritionsource/healthy-eating-plate/" TargetMode="External"/><Relationship Id="rId1" Type="http://schemas.openxmlformats.org/officeDocument/2006/relationships/slideLayout" Target="../slideLayouts/slideLayout2.xml"/><Relationship Id="rId5" Type="http://schemas.openxmlformats.org/officeDocument/2006/relationships/hyperlink" Target="https://karolinafour.cz/category/vyziva/" TargetMode="External"/><Relationship Id="rId4" Type="http://schemas.openxmlformats.org/officeDocument/2006/relationships/hyperlink" Target="https://www.youtube.com/watch?v=nRQmOyyBhtA&amp;ab_channel=Loon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hciodvykat.cz/clanky/nikotinove-sacky-pomocnik-pri-odvykani/?fbclid=IwAR1s5A6I5k5ljQfPtvhANQCsHfbxAoCDW_UXiDFkrNGFkpmRAAteR5TsK6Y" TargetMode="External"/><Relationship Id="rId2" Type="http://schemas.openxmlformats.org/officeDocument/2006/relationships/hyperlink" Target="https://www.bezcigaret.cz/neuvazuji-o-odvykani" TargetMode="External"/><Relationship Id="rId1" Type="http://schemas.openxmlformats.org/officeDocument/2006/relationships/slideLayout" Target="../slideLayouts/slideLayout2.xml"/><Relationship Id="rId5" Type="http://schemas.openxmlformats.org/officeDocument/2006/relationships/hyperlink" Target="https://chciodvykat.cz/clanky/syndrom-zavislosti/" TargetMode="External"/><Relationship Id="rId4" Type="http://schemas.openxmlformats.org/officeDocument/2006/relationships/hyperlink" Target="https://chciodvykat.cz/"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6seconds.org/2022/03/13/plutchik-wheel-emotion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sychwire.com/harris/resources/internal-struggles-the-chessboard-metaphor" TargetMode="External"/><Relationship Id="rId2" Type="http://schemas.openxmlformats.org/officeDocument/2006/relationships/hyperlink" Target="https://www.mentem.cz/blog/kognitivni-omyl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w6T02g5hnT4&amp;ab_channel=Twill" TargetMode="External"/><Relationship Id="rId2" Type="http://schemas.openxmlformats.org/officeDocument/2006/relationships/hyperlink" Target="https://www.mindfulnessclub.cz/" TargetMode="External"/><Relationship Id="rId1" Type="http://schemas.openxmlformats.org/officeDocument/2006/relationships/slideLayout" Target="../slideLayouts/slideLayout2.xml"/><Relationship Id="rId5" Type="http://schemas.openxmlformats.org/officeDocument/2006/relationships/hyperlink" Target="http://www.mindfulness-institut.cz/co-je-mindfulness/" TargetMode="External"/><Relationship Id="rId4" Type="http://schemas.openxmlformats.org/officeDocument/2006/relationships/hyperlink" Target="https://www.netflix.com/cz/title/81280926" TargetMode="Externa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ed.com/talks/robert_waldinger_what_makes_a_good_life_lessons_from_the_longest_study_on_happiness?language=en" TargetMode="External"/><Relationship Id="rId2" Type="http://schemas.openxmlformats.org/officeDocument/2006/relationships/hyperlink" Target="https://www.self-care.cz/karty-sebepece-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msemumtam.cz/hledat-vyzvu" TargetMode="External"/><Relationship Id="rId2" Type="http://schemas.openxmlformats.org/officeDocument/2006/relationships/hyperlink" Target="https://www.dobrovolnik.cz/prilezitosti" TargetMode="External"/><Relationship Id="rId1" Type="http://schemas.openxmlformats.org/officeDocument/2006/relationships/slideLayout" Target="../slideLayouts/slideLayout2.xml"/><Relationship Id="rId6" Type="http://schemas.openxmlformats.org/officeDocument/2006/relationships/hyperlink" Target="https://europa.eu/youth/go-abroad/volunteering/how-choose-good-volunteering-opportunity_en" TargetMode="External"/><Relationship Id="rId5" Type="http://schemas.openxmlformats.org/officeDocument/2006/relationships/hyperlink" Target="https://www.workaway.info/" TargetMode="External"/><Relationship Id="rId4" Type="http://schemas.openxmlformats.org/officeDocument/2006/relationships/hyperlink" Target="https://tamjdem.cz/kalendar-akci/"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databazeknih.cz/knihy/vsimavost-a-soucit-se-sebou-421419" TargetMode="External"/><Relationship Id="rId2" Type="http://schemas.openxmlformats.org/officeDocument/2006/relationships/hyperlink" Target="https://www.youtube.com/watch?v=IvtZBUSplr4&amp;t=1s&amp;ab_channel=TEDxTalks" TargetMode="External"/><Relationship Id="rId1" Type="http://schemas.openxmlformats.org/officeDocument/2006/relationships/slideLayout" Target="../slideLayouts/slideLayout2.xml"/><Relationship Id="rId4" Type="http://schemas.openxmlformats.org/officeDocument/2006/relationships/hyperlink" Target="https://actionforhappiness.org/all-calendar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poradenske-centrum.ujep.cz/cs/" TargetMode="External"/><Relationship Id="rId2" Type="http://schemas.openxmlformats.org/officeDocument/2006/relationships/hyperlink" Target="https://www.opatruj.se/fileadmin/user_upload/pdf/mental-health/-.pdf"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elsa.cvut.cz/"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WIguc6DPF_A&amp;ab_channel=Asociaceklinick%C3%BDchpsycholog%C5%AF%C4%8CRhttps://www.youtube.com/watch?v=WIguc6DPF_A&amp;ab_channel=Asociaceklinick%C3%BDchpsycholog%C5%AF%C4%8CR" TargetMode="External"/><Relationship Id="rId1" Type="http://schemas.openxmlformats.org/officeDocument/2006/relationships/slideLayout" Target="../slideLayouts/slideLayout2.xml"/><Relationship Id="rId4" Type="http://schemas.openxmlformats.org/officeDocument/2006/relationships/hyperlink" Target="https://www.youtube.com/watch?v=WIguc6DPF_A&amp;ab_channel=Asociaceklinick%C3%BDchpsycholog%C5%AF%C4%8C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iGGJrqscvtU&amp;ab_channel=TYFSupportGroup"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nevypustdusi.cz/wp-content/uploads/2021/02/MU%CC%8AJ-OSOBNI%CC%81-KRIZOVY%CC%81-PLA%CC%81N-linky.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www.opatruj.se/dusevni-zdravi/priznak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pf.ujep.cz/cs/katedra-psychologie-psychologicka-poradna" TargetMode="External"/><Relationship Id="rId2" Type="http://schemas.openxmlformats.org/officeDocument/2006/relationships/hyperlink" Target="https://spirala-ul.cz/sluzby/linka-pomoci/" TargetMode="External"/><Relationship Id="rId1" Type="http://schemas.openxmlformats.org/officeDocument/2006/relationships/slideLayout" Target="../slideLayouts/slideLayout2.xml"/><Relationship Id="rId4" Type="http://schemas.openxmlformats.org/officeDocument/2006/relationships/hyperlink" Target="https://poradenske-centrum.ujep.cz/cs/o-centru/"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vzp.cz/poskytovatele/vyhledavac#expertise/901/address/Praha/id/3468" TargetMode="External"/><Relationship Id="rId2" Type="http://schemas.openxmlformats.org/officeDocument/2006/relationships/hyperlink" Target="https://dusevnizdravi.vzp.cz/" TargetMode="External"/><Relationship Id="rId1" Type="http://schemas.openxmlformats.org/officeDocument/2006/relationships/slideLayout" Target="../slideLayouts/slideLayout2.xml"/><Relationship Id="rId5" Type="http://schemas.openxmlformats.org/officeDocument/2006/relationships/hyperlink" Target="https://www.atlasdoktoru.cz/#/hledani" TargetMode="External"/><Relationship Id="rId4" Type="http://schemas.openxmlformats.org/officeDocument/2006/relationships/hyperlink" Target="https://app.terapie.cz/"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mojemedicina.cz/pruvodce-pacienta/zivotni-styl/sport-a-pohyb/telo-a-psychika-jak-se-ovlivnuji.html" TargetMode="External"/><Relationship Id="rId3" Type="http://schemas.openxmlformats.org/officeDocument/2006/relationships/hyperlink" Target="https://www.vyspise.cz/article/cz/spankova-deprivace" TargetMode="External"/><Relationship Id="rId7" Type="http://schemas.openxmlformats.org/officeDocument/2006/relationships/hyperlink" Target="https://rdvs.cz/article/123" TargetMode="External"/><Relationship Id="rId2" Type="http://schemas.openxmlformats.org/officeDocument/2006/relationships/hyperlink" Target="https://rdvs.cz/category/68" TargetMode="External"/><Relationship Id="rId1" Type="http://schemas.openxmlformats.org/officeDocument/2006/relationships/slideLayout" Target="../slideLayouts/slideLayout2.xml"/><Relationship Id="rId6" Type="http://schemas.openxmlformats.org/officeDocument/2006/relationships/hyperlink" Target="https://www.mentalhealth.org.uk/publications/how-to-using-exercise" TargetMode="External"/><Relationship Id="rId5" Type="http://schemas.openxmlformats.org/officeDocument/2006/relationships/hyperlink" Target="https://www.aetna.com/health-guide/food-affects-mental-health.html#:~:text=When%20you%20stick%20to%20a,symptoms%20of%20depression%20and%20anxiety" TargetMode="External"/><Relationship Id="rId4" Type="http://schemas.openxmlformats.org/officeDocument/2006/relationships/hyperlink" Target="https://www.headspace.com/sleep/how-to-sleep-better" TargetMode="External"/><Relationship Id="rId9" Type="http://schemas.openxmlformats.org/officeDocument/2006/relationships/hyperlink" Target="https://www.who.int/news-room/fact-sheets/detail/physical-activity"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ccare.stanford.edu/uncategorized/connectedness-health-the-science-of-social-connection-infographic/" TargetMode="External"/><Relationship Id="rId13" Type="http://schemas.openxmlformats.org/officeDocument/2006/relationships/hyperlink" Target="https://www.hsph.harvard.edu/nutritionsource/healthy-eating-plate/" TargetMode="External"/><Relationship Id="rId18" Type="http://schemas.openxmlformats.org/officeDocument/2006/relationships/hyperlink" Target="https://psychwire.com/harris/resources" TargetMode="External"/><Relationship Id="rId3" Type="http://schemas.openxmlformats.org/officeDocument/2006/relationships/hyperlink" Target="https://www.vyzivovyinstitut.cz/a/energy-drinky-ruku-na-srdce-pijete-je" TargetMode="External"/><Relationship Id="rId7" Type="http://schemas.openxmlformats.org/officeDocument/2006/relationships/hyperlink" Target="https://institutactplus.cz/" TargetMode="External"/><Relationship Id="rId12" Type="http://schemas.openxmlformats.org/officeDocument/2006/relationships/hyperlink" Target="http://www.drogovaporadna.cz/stimulacni-drogy.html" TargetMode="External"/><Relationship Id="rId17" Type="http://schemas.openxmlformats.org/officeDocument/2006/relationships/hyperlink" Target="https://www.mentem.cz/blog/kognitivni-omyly/" TargetMode="External"/><Relationship Id="rId2" Type="http://schemas.openxmlformats.org/officeDocument/2006/relationships/hyperlink" Target="https://aktin.cz/energy-drinky-kdy-pomahaji-kdy-skodi-a-kolik-jich-maximalne-muzete-vypit" TargetMode="External"/><Relationship Id="rId16" Type="http://schemas.openxmlformats.org/officeDocument/2006/relationships/hyperlink" Target="https://chciodvykat.cz/clanky/ostatni/pit-nebo-nepit-a-co-a-kolik/" TargetMode="External"/><Relationship Id="rId1" Type="http://schemas.openxmlformats.org/officeDocument/2006/relationships/slideLayout" Target="../slideLayouts/slideLayout2.xml"/><Relationship Id="rId6" Type="http://schemas.openxmlformats.org/officeDocument/2006/relationships/hyperlink" Target="https://www.self-care.cz/kde-zacit/" TargetMode="External"/><Relationship Id="rId11" Type="http://schemas.openxmlformats.org/officeDocument/2006/relationships/hyperlink" Target="https://www.opatruj.se/dusevni-zdravi/priznaky" TargetMode="External"/><Relationship Id="rId5" Type="http://schemas.openxmlformats.org/officeDocument/2006/relationships/hyperlink" Target="https://praveted.info/co_je_mindfulness" TargetMode="External"/><Relationship Id="rId15" Type="http://schemas.openxmlformats.org/officeDocument/2006/relationships/hyperlink" Target="https://video.aktualne.cz/dvtv/nikotinove-sacky-cili-na-deti-vychovavame-si-novou-zavislou/r~2c3e27daf20811ec8980ac1f6b220ee8/" TargetMode="External"/><Relationship Id="rId10" Type="http://schemas.openxmlformats.org/officeDocument/2006/relationships/hyperlink" Target="https://www.opatruj.se/prvni-pomoc/jak-si-mohu-pomoci" TargetMode="External"/><Relationship Id="rId4" Type="http://schemas.openxmlformats.org/officeDocument/2006/relationships/hyperlink" Target="https://mindfulnessnow.org.uk/about-mindfulness/" TargetMode="External"/><Relationship Id="rId9" Type="http://schemas.openxmlformats.org/officeDocument/2006/relationships/hyperlink" Target="https://www.opatruj.se/" TargetMode="External"/><Relationship Id="rId14" Type="http://schemas.openxmlformats.org/officeDocument/2006/relationships/hyperlink" Target="https://chciodvykat.cz/clanky/binge-drinking-vite-co-to-je-a-u-koho-se-nejvice-objevuje/"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www.elsa.cvut.cz/student/manual-dusevniho-zdrav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3o9etQktCpI" TargetMode="External"/><Relationship Id="rId2" Type="http://schemas.openxmlformats.org/officeDocument/2006/relationships/hyperlink" Target="https://www.hillarys.co.uk/lost-sleep-calculator/" TargetMode="External"/><Relationship Id="rId1" Type="http://schemas.openxmlformats.org/officeDocument/2006/relationships/slideLayout" Target="../slideLayouts/slideLayout2.xml"/><Relationship Id="rId6" Type="http://schemas.openxmlformats.org/officeDocument/2006/relationships/hyperlink" Target="https://ispanek.cz/modre-svetlo/" TargetMode="External"/><Relationship Id="rId5" Type="http://schemas.openxmlformats.org/officeDocument/2006/relationships/hyperlink" Target="https://www.opatruj.se/pece-o-sebe/spanek" TargetMode="External"/><Relationship Id="rId4" Type="http://schemas.openxmlformats.org/officeDocument/2006/relationships/hyperlink" Target="https://justgetflu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01747D-6197-495B-9661-DC2345A8B93A}"/>
              </a:ext>
            </a:extLst>
          </p:cNvPr>
          <p:cNvSpPr>
            <a:spLocks noGrp="1"/>
          </p:cNvSpPr>
          <p:nvPr>
            <p:ph type="ctrTitle"/>
          </p:nvPr>
        </p:nvSpPr>
        <p:spPr>
          <a:xfrm>
            <a:off x="1519692" y="856566"/>
            <a:ext cx="9144000" cy="2144409"/>
          </a:xfrm>
        </p:spPr>
        <p:txBody>
          <a:bodyPr>
            <a:normAutofit/>
          </a:bodyPr>
          <a:lstStyle/>
          <a:p>
            <a:r>
              <a:rPr lang="cs-CZ" dirty="0">
                <a:latin typeface="Calibri Light"/>
                <a:cs typeface="Calibri Light"/>
              </a:rPr>
              <a:t>Manuál duševního zdraví pro studenty  UJEP</a:t>
            </a:r>
            <a:endParaRPr lang="cs-CZ" dirty="0"/>
          </a:p>
        </p:txBody>
      </p:sp>
      <p:sp>
        <p:nvSpPr>
          <p:cNvPr id="3" name="TextovéPole 2">
            <a:extLst>
              <a:ext uri="{FF2B5EF4-FFF2-40B4-BE49-F238E27FC236}">
                <a16:creationId xmlns:a16="http://schemas.microsoft.com/office/drawing/2014/main" id="{C495F11F-690E-570F-41A6-85A1AFD95A7A}"/>
              </a:ext>
            </a:extLst>
          </p:cNvPr>
          <p:cNvSpPr txBox="1"/>
          <p:nvPr/>
        </p:nvSpPr>
        <p:spPr>
          <a:xfrm>
            <a:off x="936575" y="4570054"/>
            <a:ext cx="10507182" cy="1209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cs-CZ" dirty="0">
              <a:ea typeface="Calibri"/>
              <a:cs typeface="Calibri"/>
            </a:endParaRPr>
          </a:p>
          <a:p>
            <a:pPr marL="41275" lvl="1" algn="ctr">
              <a:lnSpc>
                <a:spcPct val="90000"/>
              </a:lnSpc>
              <a:spcBef>
                <a:spcPts val="500"/>
              </a:spcBef>
            </a:pPr>
            <a:r>
              <a:rPr lang="cs-CZ" dirty="0">
                <a:cs typeface="Calibri"/>
              </a:rPr>
              <a:t>Dokument vznikl v rámci Centrálního rozvojového projektu 2022 - Zefektivnění systému studijního a psychologického poradenství vč. poskytování online služeb pro studenty a zaměstnance VVŠ</a:t>
            </a:r>
            <a:endParaRPr lang="cs-CZ" dirty="0">
              <a:ea typeface="+mn-lt"/>
              <a:cs typeface="+mn-lt"/>
            </a:endParaRPr>
          </a:p>
          <a:p>
            <a:pPr algn="ctr"/>
            <a:endParaRPr lang="cs-CZ" dirty="0">
              <a:ea typeface="+mn-lt"/>
              <a:cs typeface="+mn-lt"/>
            </a:endParaRPr>
          </a:p>
        </p:txBody>
      </p:sp>
    </p:spTree>
    <p:extLst>
      <p:ext uri="{BB962C8B-B14F-4D97-AF65-F5344CB8AC3E}">
        <p14:creationId xmlns:p14="http://schemas.microsoft.com/office/powerpoint/2010/main" val="44287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BC4075-C3BD-49A8-B04B-D92DF194ABD6}"/>
              </a:ext>
            </a:extLst>
          </p:cNvPr>
          <p:cNvSpPr>
            <a:spLocks noGrp="1"/>
          </p:cNvSpPr>
          <p:nvPr>
            <p:ph type="title"/>
          </p:nvPr>
        </p:nvSpPr>
        <p:spPr>
          <a:xfrm>
            <a:off x="838200" y="365126"/>
            <a:ext cx="10515600" cy="542348"/>
          </a:xfrm>
        </p:spPr>
        <p:txBody>
          <a:bodyPr>
            <a:normAutofit fontScale="90000"/>
          </a:bodyPr>
          <a:lstStyle/>
          <a:p>
            <a:r>
              <a:rPr lang="cs-CZ" dirty="0"/>
              <a:t>ODPOČINEK</a:t>
            </a:r>
          </a:p>
        </p:txBody>
      </p:sp>
      <p:sp>
        <p:nvSpPr>
          <p:cNvPr id="3" name="Zástupný symbol pro obsah 2">
            <a:extLst>
              <a:ext uri="{FF2B5EF4-FFF2-40B4-BE49-F238E27FC236}">
                <a16:creationId xmlns:a16="http://schemas.microsoft.com/office/drawing/2014/main" id="{1993BB9F-0000-4A82-93C6-2671CAFB2AA8}"/>
              </a:ext>
            </a:extLst>
          </p:cNvPr>
          <p:cNvSpPr>
            <a:spLocks noGrp="1"/>
          </p:cNvSpPr>
          <p:nvPr>
            <p:ph idx="1"/>
          </p:nvPr>
        </p:nvSpPr>
        <p:spPr>
          <a:xfrm>
            <a:off x="838200" y="1246909"/>
            <a:ext cx="10515600" cy="5217747"/>
          </a:xfrm>
        </p:spPr>
        <p:txBody>
          <a:bodyPr vert="horz" lIns="91440" tIns="45720" rIns="91440" bIns="45720" rtlCol="0" anchor="t">
            <a:normAutofit fontScale="55000" lnSpcReduction="20000"/>
          </a:bodyPr>
          <a:lstStyle/>
          <a:p>
            <a:r>
              <a:rPr lang="cs-CZ" dirty="0">
                <a:cs typeface="Calibri"/>
              </a:rPr>
              <a:t>K podání dobrého výkonu potřebuješ mít mimo jiné dostatek energie. Pokud průběžně energii nedočerpáváš, vystavuješ se riziku, že tvůj výkon a nálada budou kolísat. </a:t>
            </a:r>
          </a:p>
          <a:p>
            <a:r>
              <a:rPr lang="cs-CZ" dirty="0">
                <a:cs typeface="Calibri"/>
              </a:rPr>
              <a:t>Telefon pravidelně dobíjíš a hlídáš, aby se nevybil. Přesně tak obezřetně musíš zacházet se svou "vnitřní baterkou."</a:t>
            </a:r>
            <a:endParaRPr lang="cs-CZ" dirty="0"/>
          </a:p>
          <a:p>
            <a:r>
              <a:rPr lang="cs-CZ" dirty="0">
                <a:cs typeface="Calibri"/>
              </a:rPr>
              <a:t>V různých chvílích potřebuješ různé druhy odpočinku. Neustálé sledování seriálů ti nebude přinášet odpočinek, který potřebuješ.</a:t>
            </a:r>
            <a:endParaRPr lang="cs-CZ" dirty="0"/>
          </a:p>
          <a:p>
            <a:r>
              <a:rPr lang="cs-CZ" dirty="0"/>
              <a:t>Druhy odpočinku jsou: fyzický, duševní, emoční, sociální, smyslový, kreativní a spirituální.*</a:t>
            </a:r>
            <a:endParaRPr lang="cs-CZ" dirty="0">
              <a:cs typeface="Calibri"/>
            </a:endParaRPr>
          </a:p>
          <a:p>
            <a:endParaRPr lang="cs-CZ" b="1" dirty="0"/>
          </a:p>
          <a:p>
            <a:pPr marL="0" indent="0">
              <a:buNone/>
            </a:pPr>
            <a:r>
              <a:rPr lang="cs-CZ" b="1" dirty="0"/>
              <a:t>Tipy</a:t>
            </a:r>
            <a:endParaRPr lang="cs-CZ" b="1" dirty="0">
              <a:cs typeface="Calibri"/>
            </a:endParaRPr>
          </a:p>
          <a:p>
            <a:r>
              <a:rPr lang="cs-CZ" dirty="0"/>
              <a:t>Plánuj si odpočinek. Kromě delších dovolených si plánuj i kratší časové úseky, kdy během dne odpočíváš. </a:t>
            </a:r>
          </a:p>
          <a:p>
            <a:r>
              <a:rPr lang="cs-CZ" dirty="0"/>
              <a:t>Zařaď krátké pauzy během dne, i 10 minut tě může nabít novou energií a zlepšit tvou pozornost a schopnost zapamatovávat.</a:t>
            </a:r>
          </a:p>
          <a:p>
            <a:r>
              <a:rPr lang="cs-CZ" dirty="0"/>
              <a:t>Vyzkoušej různé způsoby odpočinku než jen </a:t>
            </a:r>
            <a:r>
              <a:rPr lang="cs-CZ" dirty="0" err="1"/>
              <a:t>Netflix</a:t>
            </a:r>
            <a:r>
              <a:rPr lang="cs-CZ" dirty="0"/>
              <a:t>. Pusť se do tvořivé činnosti bez nároku na výsledek nebo poslouchej hudbu.</a:t>
            </a:r>
          </a:p>
          <a:p>
            <a:r>
              <a:rPr lang="cs-CZ" dirty="0"/>
              <a:t>Věnuj čas pobytu v přírodě. Čas strávený v přírodě snižuje úzkostné příznaky,</a:t>
            </a:r>
            <a:r>
              <a:rPr lang="cs-CZ" baseline="30000" dirty="0"/>
              <a:t> </a:t>
            </a:r>
            <a:r>
              <a:rPr lang="cs-CZ" dirty="0"/>
              <a:t>ulevuje od příznaků stresu, zlepšuje paměť a pozornost. Tyhle pozitiva přináší i čas strávený v městském parku.</a:t>
            </a:r>
          </a:p>
          <a:p>
            <a:r>
              <a:rPr lang="cs-CZ" dirty="0"/>
              <a:t>Odpočívej průběžně. Když se ti vybije baterka v mobilu, trvá pak mnohem déle, než se zase nabije. S tvou „vnitřní baterkou“ to funguje stejně.</a:t>
            </a:r>
          </a:p>
          <a:p>
            <a:pPr marL="0" indent="0">
              <a:buNone/>
            </a:pPr>
            <a:endParaRPr lang="cs-CZ" dirty="0"/>
          </a:p>
          <a:p>
            <a:pPr marL="0" indent="0">
              <a:buNone/>
            </a:pPr>
            <a:r>
              <a:rPr lang="cs-CZ" b="1" dirty="0"/>
              <a:t>Zajímá tě víc?</a:t>
            </a:r>
            <a:endParaRPr lang="cs-CZ" b="1" dirty="0">
              <a:cs typeface="Calibri"/>
            </a:endParaRPr>
          </a:p>
          <a:p>
            <a:r>
              <a:rPr lang="cs-CZ" dirty="0">
                <a:cs typeface="Calibri"/>
              </a:rPr>
              <a:t>*Zjisti více o typech odpočinku v </a:t>
            </a:r>
            <a:r>
              <a:rPr lang="cs-CZ" dirty="0" err="1">
                <a:cs typeface="Calibri"/>
              </a:rPr>
              <a:t>TedTalk</a:t>
            </a:r>
            <a:r>
              <a:rPr lang="cs-CZ" dirty="0">
                <a:cs typeface="Calibri"/>
              </a:rPr>
              <a:t> </a:t>
            </a:r>
            <a:r>
              <a:rPr lang="cs-CZ" i="1" dirty="0">
                <a:hlinkClick r:id="rId2"/>
              </a:rPr>
              <a:t>The real reason why we are tired and what to do about it</a:t>
            </a:r>
            <a:endParaRPr lang="cs-CZ" i="1" dirty="0"/>
          </a:p>
          <a:p>
            <a:r>
              <a:rPr lang="cs-CZ" dirty="0">
                <a:cs typeface="Calibri"/>
              </a:rPr>
              <a:t>Přečti si článek</a:t>
            </a:r>
            <a:r>
              <a:rPr lang="cs-CZ" i="1" dirty="0">
                <a:cs typeface="Calibri"/>
              </a:rPr>
              <a:t> </a:t>
            </a:r>
            <a:r>
              <a:rPr lang="cs-CZ" i="1" dirty="0">
                <a:hlinkClick r:id="rId3"/>
              </a:rPr>
              <a:t>7 typů odpočinku, které potřebujeme úplně všichni</a:t>
            </a:r>
            <a:r>
              <a:rPr lang="cs-CZ" i="1" dirty="0"/>
              <a:t> </a:t>
            </a:r>
            <a:r>
              <a:rPr lang="cs-CZ" dirty="0"/>
              <a:t>nebo rovnou knihu </a:t>
            </a:r>
            <a:r>
              <a:rPr lang="cs-CZ" i="1" dirty="0" err="1"/>
              <a:t>Sacred</a:t>
            </a:r>
            <a:r>
              <a:rPr lang="cs-CZ" i="1" dirty="0"/>
              <a:t> rest </a:t>
            </a:r>
            <a:r>
              <a:rPr lang="cs-CZ" dirty="0"/>
              <a:t>od </a:t>
            </a:r>
            <a:r>
              <a:rPr lang="cs-CZ" dirty="0" err="1"/>
              <a:t>Saundra</a:t>
            </a:r>
            <a:r>
              <a:rPr lang="cs-CZ" dirty="0"/>
              <a:t> Dalton-Smith.</a:t>
            </a:r>
            <a:endParaRPr lang="cs-CZ" i="1" dirty="0">
              <a:cs typeface="Calibri"/>
            </a:endParaRPr>
          </a:p>
          <a:p>
            <a:endParaRPr lang="cs-CZ" dirty="0">
              <a:cs typeface="Calibri"/>
            </a:endParaRPr>
          </a:p>
        </p:txBody>
      </p:sp>
    </p:spTree>
    <p:extLst>
      <p:ext uri="{BB962C8B-B14F-4D97-AF65-F5344CB8AC3E}">
        <p14:creationId xmlns:p14="http://schemas.microsoft.com/office/powerpoint/2010/main" val="315329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1B6955-8D50-4250-8868-5D97A7B806B1}"/>
              </a:ext>
            </a:extLst>
          </p:cNvPr>
          <p:cNvSpPr>
            <a:spLocks noGrp="1"/>
          </p:cNvSpPr>
          <p:nvPr>
            <p:ph type="title"/>
          </p:nvPr>
        </p:nvSpPr>
        <p:spPr>
          <a:xfrm>
            <a:off x="838200" y="365126"/>
            <a:ext cx="10515600" cy="315912"/>
          </a:xfrm>
        </p:spPr>
        <p:txBody>
          <a:bodyPr>
            <a:normAutofit fontScale="90000"/>
          </a:bodyPr>
          <a:lstStyle/>
          <a:p>
            <a:r>
              <a:rPr lang="cs-CZ"/>
              <a:t>POHYB</a:t>
            </a:r>
          </a:p>
        </p:txBody>
      </p:sp>
      <p:sp>
        <p:nvSpPr>
          <p:cNvPr id="4" name="Zástupný symbol pro obsah 2">
            <a:extLst>
              <a:ext uri="{FF2B5EF4-FFF2-40B4-BE49-F238E27FC236}">
                <a16:creationId xmlns:a16="http://schemas.microsoft.com/office/drawing/2014/main" id="{5DFDDF93-FDE9-44FD-BFA1-BF3696F1B1D2}"/>
              </a:ext>
            </a:extLst>
          </p:cNvPr>
          <p:cNvSpPr>
            <a:spLocks noGrp="1"/>
          </p:cNvSpPr>
          <p:nvPr>
            <p:ph idx="1"/>
          </p:nvPr>
        </p:nvSpPr>
        <p:spPr>
          <a:xfrm>
            <a:off x="838200" y="955964"/>
            <a:ext cx="10515600" cy="5486400"/>
          </a:xfrm>
        </p:spPr>
        <p:txBody>
          <a:bodyPr vert="horz" lIns="91440" tIns="45720" rIns="91440" bIns="45720" rtlCol="0" anchor="t">
            <a:normAutofit fontScale="47500" lnSpcReduction="20000"/>
          </a:bodyPr>
          <a:lstStyle/>
          <a:p>
            <a:r>
              <a:rPr lang="cs-CZ" dirty="0"/>
              <a:t>Stres je běžnou součástí života a je důležité naučit se ho zvládat a odbourávat. Svalové napětí vyvolané stresem se sníží už po půl hodině cvičení se střední intenzitou a zvýšenou tepovou frekvencí (plavání, běh). </a:t>
            </a:r>
            <a:r>
              <a:rPr lang="cs-CZ" b="1" dirty="0"/>
              <a:t>Fyzicky zdatnější vysokoškoláci zvládají stres lépe než ostatní.</a:t>
            </a:r>
          </a:p>
          <a:p>
            <a:r>
              <a:rPr lang="cs-CZ" dirty="0"/>
              <a:t>Fyzická aktivita má velký vliv na tvou náladu. Při sportu se vyplavují endorfiny (hormony štěstí). Kromě toho se plně soustředíš na sport a nemůžeš si tak neustále dělat starosti a přemýšlet. To přináší emoční úlevu a snižuje úzkost. </a:t>
            </a:r>
            <a:endParaRPr lang="cs-CZ" dirty="0">
              <a:cs typeface="Calibri"/>
            </a:endParaRPr>
          </a:p>
          <a:p>
            <a:r>
              <a:rPr lang="cs-CZ" dirty="0">
                <a:cs typeface="Calibri"/>
              </a:rPr>
              <a:t>Pouhá procházka zvýší tvou pozornost,  zlepší zpracování informací v mozku a má pozitivní efekt na tvou náladu. Stačí už 20 minut chůze.</a:t>
            </a:r>
          </a:p>
          <a:p>
            <a:r>
              <a:rPr lang="cs-CZ" dirty="0"/>
              <a:t>Studium je hodně sedavá aktivita. Sedavý způsob života zvyšuje pravděpodobnost </a:t>
            </a:r>
            <a:r>
              <a:rPr lang="cs-CZ" dirty="0" err="1"/>
              <a:t>kardio</a:t>
            </a:r>
            <a:r>
              <a:rPr lang="cs-CZ" dirty="0"/>
              <a:t>-vaskulárních onemocnění, cukrovky a úmrtí na rakovinu. Pokud to jen trochu jde, zkus se u učení hýbat. Dávej si pravidelné přestávky, kdy si dojdeš pro pití, uděláš pár dřepů nebo se chvíli uč ve stoje. </a:t>
            </a:r>
            <a:endParaRPr lang="cs-CZ" dirty="0">
              <a:cs typeface="Calibri"/>
            </a:endParaRPr>
          </a:p>
          <a:p>
            <a:pPr marL="0" indent="0">
              <a:buNone/>
            </a:pPr>
            <a:endParaRPr lang="cs-CZ" u="sng" dirty="0"/>
          </a:p>
          <a:p>
            <a:pPr marL="0" indent="0">
              <a:buNone/>
            </a:pPr>
            <a:r>
              <a:rPr lang="cs-CZ" b="1" dirty="0"/>
              <a:t>Tipy:</a:t>
            </a:r>
            <a:endParaRPr lang="cs-CZ" b="1" dirty="0">
              <a:cs typeface="Calibri"/>
            </a:endParaRPr>
          </a:p>
          <a:p>
            <a:r>
              <a:rPr lang="cs-CZ" dirty="0"/>
              <a:t>Věnuj se fyzické aktivitě se střední intenzitou 3-5x týdně po dobu minimálně 30 minut.</a:t>
            </a:r>
            <a:endParaRPr lang="cs-CZ" dirty="0">
              <a:cs typeface="Calibri"/>
            </a:endParaRPr>
          </a:p>
          <a:p>
            <a:r>
              <a:rPr lang="cs-CZ" dirty="0"/>
              <a:t>Každý nemusí běhat nebo chodit do posilovny. Vyber si typ pohybu, který ti vyhovuje a baví tě (bruslení, tanec, svižná chůze…).</a:t>
            </a:r>
            <a:endParaRPr lang="cs-CZ" dirty="0">
              <a:cs typeface="Calibri"/>
            </a:endParaRPr>
          </a:p>
          <a:p>
            <a:r>
              <a:rPr lang="cs-CZ" dirty="0"/>
              <a:t>Víš, že je dobré sportovat, ale často se ti nechce? Domluv se s kamarády a sportujte společně. Tvoří to větší závazek a zvyšuje pravděpodobnost, že se na to nevykašleš. Můžeš se zapsat do klubu nebo si koupit permanentku, finanční závazek také pomáhá.</a:t>
            </a:r>
            <a:endParaRPr lang="cs-CZ" dirty="0">
              <a:highlight>
                <a:srgbClr val="FFFF00"/>
              </a:highlight>
              <a:cs typeface="Calibri"/>
            </a:endParaRPr>
          </a:p>
          <a:p>
            <a:r>
              <a:rPr lang="cs-CZ" dirty="0"/>
              <a:t>Nějaká fyzická aktivita je lepší než žádná. Buď aktivní v běžných činnostech, snadno tak docílíš doporučené denní míry fyzické aktivity. Jdi na fakultu pěšky nebo jeď na kole, odpočívej aktivně, místo výtahu jdi po schodech.</a:t>
            </a:r>
            <a:endParaRPr lang="cs-CZ" dirty="0">
              <a:cs typeface="Calibri"/>
            </a:endParaRPr>
          </a:p>
          <a:p>
            <a:pPr marL="0" indent="0">
              <a:buNone/>
            </a:pPr>
            <a:endParaRPr lang="cs-CZ" dirty="0">
              <a:highlight>
                <a:srgbClr val="FFFF00"/>
              </a:highlight>
              <a:cs typeface="Calibri"/>
            </a:endParaRPr>
          </a:p>
          <a:p>
            <a:pPr marL="0" indent="0">
              <a:buNone/>
            </a:pPr>
            <a:endParaRPr lang="cs-CZ" dirty="0">
              <a:highlight>
                <a:srgbClr val="FFFF00"/>
              </a:highlight>
            </a:endParaRPr>
          </a:p>
          <a:p>
            <a:pPr marL="0" indent="0">
              <a:buNone/>
            </a:pPr>
            <a:r>
              <a:rPr lang="cs-CZ" b="1" dirty="0"/>
              <a:t>Zajímá tě víc?</a:t>
            </a:r>
            <a:endParaRPr lang="cs-CZ" b="1" dirty="0">
              <a:cs typeface="Calibri"/>
            </a:endParaRPr>
          </a:p>
          <a:p>
            <a:r>
              <a:rPr lang="cs-CZ" dirty="0"/>
              <a:t>Podívej se na </a:t>
            </a:r>
            <a:r>
              <a:rPr lang="cs-CZ" dirty="0">
                <a:hlinkClick r:id="rId2"/>
              </a:rPr>
              <a:t>online cvičení </a:t>
            </a:r>
            <a:r>
              <a:rPr lang="cs-CZ" dirty="0"/>
              <a:t>pro zdravá záda nebo práci z domova.</a:t>
            </a:r>
            <a:endParaRPr lang="cs-CZ" dirty="0">
              <a:cs typeface="Calibri"/>
            </a:endParaRPr>
          </a:p>
          <a:p>
            <a:r>
              <a:rPr lang="cs-CZ" dirty="0"/>
              <a:t>Pro cviky na správné držení těla a posílení svalů sleduj instagramový účet @kinisi_fyzioterapie</a:t>
            </a:r>
            <a:endParaRPr lang="cs-CZ" dirty="0">
              <a:cs typeface="Calibri"/>
            </a:endParaRPr>
          </a:p>
          <a:p>
            <a:r>
              <a:rPr lang="cs-CZ" dirty="0"/>
              <a:t>Pro více informací o fitness a výživě sleduj instagramový účet @fitfabstrong.cz</a:t>
            </a:r>
            <a:endParaRPr lang="cs-CZ" dirty="0">
              <a:cs typeface="Calibri"/>
            </a:endParaRPr>
          </a:p>
          <a:p>
            <a:pPr marL="0" indent="0">
              <a:buNone/>
            </a:pPr>
            <a:endParaRPr lang="cs-CZ" b="1" dirty="0"/>
          </a:p>
        </p:txBody>
      </p:sp>
    </p:spTree>
    <p:extLst>
      <p:ext uri="{BB962C8B-B14F-4D97-AF65-F5344CB8AC3E}">
        <p14:creationId xmlns:p14="http://schemas.microsoft.com/office/powerpoint/2010/main" val="1016196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5AC48A-DCEA-4BA8-95FB-C685E2B2FF5B}"/>
              </a:ext>
            </a:extLst>
          </p:cNvPr>
          <p:cNvSpPr>
            <a:spLocks noGrp="1"/>
          </p:cNvSpPr>
          <p:nvPr>
            <p:ph type="title"/>
          </p:nvPr>
        </p:nvSpPr>
        <p:spPr>
          <a:xfrm>
            <a:off x="830802" y="194970"/>
            <a:ext cx="10515600" cy="629375"/>
          </a:xfrm>
        </p:spPr>
        <p:txBody>
          <a:bodyPr>
            <a:normAutofit/>
          </a:bodyPr>
          <a:lstStyle/>
          <a:p>
            <a:r>
              <a:rPr lang="cs-CZ" sz="3600"/>
              <a:t>STRAVA</a:t>
            </a:r>
          </a:p>
        </p:txBody>
      </p:sp>
      <p:sp>
        <p:nvSpPr>
          <p:cNvPr id="4" name="Zástupný symbol pro obsah 2">
            <a:extLst>
              <a:ext uri="{FF2B5EF4-FFF2-40B4-BE49-F238E27FC236}">
                <a16:creationId xmlns:a16="http://schemas.microsoft.com/office/drawing/2014/main" id="{799F18FF-2B90-4273-9976-DF73EB6699C7}"/>
              </a:ext>
            </a:extLst>
          </p:cNvPr>
          <p:cNvSpPr>
            <a:spLocks noGrp="1"/>
          </p:cNvSpPr>
          <p:nvPr>
            <p:ph idx="1"/>
          </p:nvPr>
        </p:nvSpPr>
        <p:spPr>
          <a:xfrm>
            <a:off x="838200" y="949036"/>
            <a:ext cx="10515600" cy="5647027"/>
          </a:xfrm>
        </p:spPr>
        <p:txBody>
          <a:bodyPr vert="horz" lIns="91440" tIns="45720" rIns="91440" bIns="45720" rtlCol="0" anchor="t">
            <a:normAutofit fontScale="47500" lnSpcReduction="20000"/>
          </a:bodyPr>
          <a:lstStyle/>
          <a:p>
            <a:r>
              <a:rPr lang="cs-CZ" dirty="0"/>
              <a:t>Zdravá strava je důležitá pro tvé tělo i tvou mysl. K soustředěné práci potřebuješ energii, kterou nezískáš z polotovarů, fast foodu a </a:t>
            </a:r>
            <a:r>
              <a:rPr lang="cs-CZ" dirty="0" err="1"/>
              <a:t>energy</a:t>
            </a:r>
            <a:r>
              <a:rPr lang="cs-CZ" dirty="0"/>
              <a:t> drinků. Studenti při učení někdy zapomínají pravidelně jíst a pak nemají odkud brát energii pro duševní práci.</a:t>
            </a:r>
          </a:p>
          <a:p>
            <a:r>
              <a:rPr lang="cs-CZ" dirty="0"/>
              <a:t>Mezi vyváženou stravou a náladou je velmi úzký vztah. V trávicím traktu máš miliony bakterií, které ovlivňují produkci neurotransmiterů v mozku (např. dopamin a serotonin). Zdravé jídlo podporuje dobrou produkci těchto látek, což se pozitivně odráží na tvé náladě. Naopak nekvalitní strava narušuje tuto produkci, což má za následek výkyvy nálad.</a:t>
            </a:r>
            <a:endParaRPr lang="cs-CZ" dirty="0">
              <a:cs typeface="Calibri"/>
            </a:endParaRPr>
          </a:p>
          <a:p>
            <a:r>
              <a:rPr lang="cs-CZ" dirty="0"/>
              <a:t>Cukr má obecně negativní vliv na produkci bakterií v trávicím traktu. Chvíli po snězení něčeho sladkého se můžeš cítit dobře. Je to proto, že cukr zapříčiní krátkodobé uvolnění dopaminu („hormonu štěstí“). Příjemný efekt ale rychle pomíjí a dostaví se zhoupnutí nálady a pocit většího vyčerpání.</a:t>
            </a:r>
            <a:endParaRPr lang="cs-CZ" dirty="0">
              <a:cs typeface="Calibri"/>
            </a:endParaRPr>
          </a:p>
          <a:p>
            <a:r>
              <a:rPr lang="cs-CZ" dirty="0"/>
              <a:t>Zdravým stravováním můžeš snížit své výkyvy nálad a získat lepší schopnost koncentrace a obecně spokojenější životní postoj.</a:t>
            </a:r>
            <a:endParaRPr lang="cs-CZ" dirty="0">
              <a:cs typeface="Calibri"/>
            </a:endParaRPr>
          </a:p>
          <a:p>
            <a:endParaRPr lang="cs-CZ" dirty="0"/>
          </a:p>
          <a:p>
            <a:pPr marL="0" indent="0">
              <a:buNone/>
            </a:pPr>
            <a:r>
              <a:rPr lang="cs-CZ" b="1" dirty="0"/>
              <a:t>Tipy:</a:t>
            </a:r>
            <a:endParaRPr lang="cs-CZ" b="1" dirty="0">
              <a:cs typeface="Calibri"/>
            </a:endParaRPr>
          </a:p>
          <a:p>
            <a:r>
              <a:rPr lang="cs-CZ" dirty="0"/>
              <a:t>Zdravou stravu tvoří kvalitní potraviny a jejich vyvážený příjem. Pro snazší orientaci v tom, z čeho by se tvá jídla měla skládat, použij </a:t>
            </a:r>
            <a:r>
              <a:rPr lang="cs-CZ" dirty="0">
                <a:hlinkClick r:id="rId2"/>
              </a:rPr>
              <a:t>„Talíř zdravého stravování“</a:t>
            </a:r>
            <a:r>
              <a:rPr lang="cs-CZ" dirty="0"/>
              <a:t> = ½ ovoce a zelenina, ¼ bílkoviny, ¼ polysacharidy.</a:t>
            </a:r>
            <a:endParaRPr lang="cs-CZ" dirty="0">
              <a:cs typeface="Calibri"/>
            </a:endParaRPr>
          </a:p>
          <a:p>
            <a:r>
              <a:rPr lang="cs-CZ" dirty="0"/>
              <a:t>Dbej také na dostatek vitamínů a minerálů ve stravě. Například nedostatek železa, může způsobovat únavu a bolesti hlavy.</a:t>
            </a:r>
            <a:endParaRPr lang="cs-CZ" dirty="0">
              <a:cs typeface="Calibri"/>
            </a:endParaRPr>
          </a:p>
          <a:p>
            <a:r>
              <a:rPr lang="cs-CZ" dirty="0">
                <a:ea typeface="+mn-lt"/>
                <a:cs typeface="+mn-lt"/>
              </a:rPr>
              <a:t>Dej si k jídlu klidně mražený hrášek s mrkví. Mražená a kvalitní konzervovaná zelenina i ovoce pořád obsahují mnoho pozitivních látek a přitom bývá levnější.</a:t>
            </a:r>
          </a:p>
          <a:p>
            <a:r>
              <a:rPr lang="cs-CZ" dirty="0"/>
              <a:t>Na instagramovém profilu </a:t>
            </a:r>
            <a:r>
              <a:rPr lang="cs-CZ" i="1" dirty="0" err="1"/>
              <a:t>skromne.jidlo</a:t>
            </a:r>
            <a:r>
              <a:rPr lang="cs-CZ" i="1" dirty="0"/>
              <a:t> </a:t>
            </a:r>
            <a:r>
              <a:rPr lang="cs-CZ" dirty="0"/>
              <a:t>najdeš zdravé, jednoduché a levné recepty, které si můžeš uvařit.</a:t>
            </a:r>
            <a:endParaRPr lang="cs-CZ" dirty="0">
              <a:cs typeface="Calibri"/>
            </a:endParaRPr>
          </a:p>
          <a:p>
            <a:r>
              <a:rPr lang="cs-CZ" dirty="0">
                <a:cs typeface="Calibri"/>
              </a:rPr>
              <a:t>Omez příjem cukrů ze slazených nápojů. Dej si jen jednu sklenici džusu denně a jinak pij především vodu. Tu si můžeš ozvláštnit citronem, okurkou nebo bylinkami.</a:t>
            </a:r>
          </a:p>
          <a:p>
            <a:endParaRPr lang="cs-CZ" dirty="0">
              <a:cs typeface="Calibri"/>
            </a:endParaRPr>
          </a:p>
          <a:p>
            <a:pPr marL="0" indent="0">
              <a:buNone/>
            </a:pPr>
            <a:r>
              <a:rPr lang="cs-CZ" b="1" dirty="0">
                <a:cs typeface="Calibri"/>
              </a:rPr>
              <a:t>Zajímá tě víc?</a:t>
            </a:r>
          </a:p>
          <a:p>
            <a:r>
              <a:rPr lang="cs-CZ" dirty="0">
                <a:cs typeface="Calibri" panose="020F0502020204030204"/>
              </a:rPr>
              <a:t>Na webu organizace </a:t>
            </a:r>
            <a:r>
              <a:rPr lang="cs-CZ" dirty="0">
                <a:cs typeface="Calibri" panose="020F0502020204030204"/>
                <a:hlinkClick r:id="rId3"/>
              </a:rPr>
              <a:t>Loono</a:t>
            </a:r>
            <a:r>
              <a:rPr lang="cs-CZ" dirty="0">
                <a:cs typeface="Calibri" panose="020F0502020204030204"/>
              </a:rPr>
              <a:t> se dozvíš  víc základních informací a tipů o zdravé stravě.</a:t>
            </a:r>
          </a:p>
          <a:p>
            <a:r>
              <a:rPr lang="cs-CZ" dirty="0">
                <a:cs typeface="Calibri" panose="020F0502020204030204"/>
              </a:rPr>
              <a:t>Koukni se na video na téma</a:t>
            </a:r>
            <a:r>
              <a:rPr lang="cs-CZ" i="1" dirty="0">
                <a:cs typeface="Calibri" panose="020F0502020204030204"/>
              </a:rPr>
              <a:t> </a:t>
            </a:r>
            <a:r>
              <a:rPr lang="cs-CZ" i="1" dirty="0">
                <a:cs typeface="Calibri" panose="020F0502020204030204"/>
                <a:hlinkClick r:id="rId4"/>
              </a:rPr>
              <a:t>Pravda o moderních dietách.</a:t>
            </a:r>
          </a:p>
          <a:p>
            <a:r>
              <a:rPr lang="cs-CZ" dirty="0">
                <a:cs typeface="Calibri" panose="020F0502020204030204"/>
              </a:rPr>
              <a:t>Přečti si blog o výživě nebo knihu o jídle od </a:t>
            </a:r>
            <a:r>
              <a:rPr lang="cs-CZ" dirty="0">
                <a:cs typeface="Calibri" panose="020F0502020204030204"/>
                <a:hlinkClick r:id="rId5"/>
              </a:rPr>
              <a:t>Karolina Four</a:t>
            </a:r>
            <a:r>
              <a:rPr lang="cs-CZ" dirty="0">
                <a:cs typeface="Calibri" panose="020F0502020204030204"/>
              </a:rPr>
              <a:t>, inženýrky v oboru výživy.</a:t>
            </a:r>
            <a:endParaRPr lang="cs-CZ" dirty="0"/>
          </a:p>
          <a:p>
            <a:pPr marL="0" indent="0">
              <a:buNone/>
            </a:pPr>
            <a:endParaRPr lang="cs-CZ" dirty="0">
              <a:cs typeface="Calibri" panose="020F0502020204030204"/>
            </a:endParaRPr>
          </a:p>
        </p:txBody>
      </p:sp>
    </p:spTree>
    <p:extLst>
      <p:ext uri="{BB962C8B-B14F-4D97-AF65-F5344CB8AC3E}">
        <p14:creationId xmlns:p14="http://schemas.microsoft.com/office/powerpoint/2010/main" val="1977557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AD98AA-DB4B-4607-BC3C-C506B340DEE2}"/>
              </a:ext>
            </a:extLst>
          </p:cNvPr>
          <p:cNvSpPr>
            <a:spLocks noGrp="1"/>
          </p:cNvSpPr>
          <p:nvPr>
            <p:ph type="title"/>
          </p:nvPr>
        </p:nvSpPr>
        <p:spPr>
          <a:xfrm>
            <a:off x="838200" y="365126"/>
            <a:ext cx="10515600" cy="784802"/>
          </a:xfrm>
        </p:spPr>
        <p:txBody>
          <a:bodyPr/>
          <a:lstStyle/>
          <a:p>
            <a:r>
              <a:rPr lang="cs-CZ" dirty="0"/>
              <a:t>Co ještě může pomoct/uškodit</a:t>
            </a:r>
          </a:p>
        </p:txBody>
      </p:sp>
      <p:sp>
        <p:nvSpPr>
          <p:cNvPr id="3" name="Zástupný symbol pro obsah 2">
            <a:extLst>
              <a:ext uri="{FF2B5EF4-FFF2-40B4-BE49-F238E27FC236}">
                <a16:creationId xmlns:a16="http://schemas.microsoft.com/office/drawing/2014/main" id="{D70A4A91-CCE5-4E6D-A976-827390F84162}"/>
              </a:ext>
            </a:extLst>
          </p:cNvPr>
          <p:cNvSpPr>
            <a:spLocks noGrp="1"/>
          </p:cNvSpPr>
          <p:nvPr>
            <p:ph idx="1"/>
          </p:nvPr>
        </p:nvSpPr>
        <p:spPr>
          <a:xfrm>
            <a:off x="838200" y="1295400"/>
            <a:ext cx="10515600" cy="5562599"/>
          </a:xfrm>
        </p:spPr>
        <p:txBody>
          <a:bodyPr vert="horz" lIns="91440" tIns="45720" rIns="91440" bIns="45720" rtlCol="0" anchor="t">
            <a:normAutofit fontScale="55000" lnSpcReduction="20000"/>
          </a:bodyPr>
          <a:lstStyle/>
          <a:p>
            <a:r>
              <a:rPr lang="cs-CZ" dirty="0"/>
              <a:t>Existuje mnoho látek, které krátkodobě podporují funkci mozku, ale jsou výrazně škodlivé ve velké dávce. </a:t>
            </a:r>
            <a:r>
              <a:rPr lang="cs-CZ" b="1" dirty="0"/>
              <a:t>Zde platí pravidlo, všeho s mírou!</a:t>
            </a:r>
          </a:p>
          <a:p>
            <a:pPr marL="0" indent="0">
              <a:buNone/>
            </a:pPr>
            <a:endParaRPr lang="cs-CZ" dirty="0"/>
          </a:p>
          <a:p>
            <a:pPr marL="0" indent="0">
              <a:buNone/>
            </a:pPr>
            <a:r>
              <a:rPr lang="cs-CZ" b="1" dirty="0" err="1"/>
              <a:t>Energy</a:t>
            </a:r>
            <a:r>
              <a:rPr lang="cs-CZ" b="1" dirty="0"/>
              <a:t> drinky</a:t>
            </a:r>
            <a:endParaRPr lang="cs-CZ" b="1" dirty="0">
              <a:cs typeface="Calibri"/>
            </a:endParaRPr>
          </a:p>
          <a:p>
            <a:r>
              <a:rPr lang="cs-CZ" dirty="0"/>
              <a:t>Kofein a </a:t>
            </a:r>
            <a:r>
              <a:rPr lang="cs-CZ" dirty="0" err="1"/>
              <a:t>taurin</a:t>
            </a:r>
            <a:r>
              <a:rPr lang="cs-CZ" dirty="0"/>
              <a:t> v nich obsažené nedodávají tělu energii. Pouze potlačují pocit únavy a nutí tělo k vyššímu výkonu, než jakého je schopné. To se sice může hodit před </a:t>
            </a:r>
            <a:r>
              <a:rPr lang="cs-CZ" dirty="0" err="1"/>
              <a:t>deadlinem</a:t>
            </a:r>
            <a:r>
              <a:rPr lang="cs-CZ" dirty="0"/>
              <a:t>, ale nadměrný příjem kofeinu ti může způsobit problémy. Negativně totiž působí na srdce, zvyšuje nespavost a riziko rozvinutí úzkostí a deprese. Pít </a:t>
            </a:r>
            <a:r>
              <a:rPr lang="cs-CZ" dirty="0" err="1"/>
              <a:t>energy</a:t>
            </a:r>
            <a:r>
              <a:rPr lang="cs-CZ" dirty="0"/>
              <a:t> drinky </a:t>
            </a:r>
            <a:r>
              <a:rPr lang="cs-CZ" b="1" dirty="0"/>
              <a:t>v rozumném množství </a:t>
            </a:r>
            <a:r>
              <a:rPr lang="cs-CZ" dirty="0"/>
              <a:t>ale může být krátkodobě užitečné, protože podporují kognitivní schopnosti a zlepšují psychický výkon. </a:t>
            </a:r>
            <a:r>
              <a:rPr lang="cs-CZ" b="1" dirty="0"/>
              <a:t>Jeden správně načasovaný energetický nápoj denně bohatě stačí. </a:t>
            </a:r>
          </a:p>
          <a:p>
            <a:endParaRPr lang="cs-CZ" b="1" dirty="0">
              <a:cs typeface="Calibri" panose="020F0502020204030204"/>
            </a:endParaRPr>
          </a:p>
          <a:p>
            <a:pPr marL="0" indent="0">
              <a:buNone/>
            </a:pPr>
            <a:r>
              <a:rPr lang="cs-CZ" b="1" dirty="0"/>
              <a:t>Léky na uklidnění</a:t>
            </a:r>
            <a:endParaRPr lang="cs-CZ" b="1" dirty="0">
              <a:cs typeface="Calibri"/>
            </a:endParaRPr>
          </a:p>
          <a:p>
            <a:r>
              <a:rPr lang="cs-CZ" dirty="0"/>
              <a:t>Léky proti úzkosti, na uklidnění a na spaní (např. </a:t>
            </a:r>
            <a:r>
              <a:rPr lang="cs-CZ" dirty="0" err="1"/>
              <a:t>Neurol</a:t>
            </a:r>
            <a:r>
              <a:rPr lang="cs-CZ" dirty="0"/>
              <a:t>, </a:t>
            </a:r>
            <a:r>
              <a:rPr lang="cs-CZ" dirty="0" err="1"/>
              <a:t>Xanax</a:t>
            </a:r>
            <a:r>
              <a:rPr lang="cs-CZ" dirty="0"/>
              <a:t>, </a:t>
            </a:r>
            <a:r>
              <a:rPr lang="cs-CZ" dirty="0" err="1"/>
              <a:t>Lexaurin</a:t>
            </a:r>
            <a:r>
              <a:rPr lang="cs-CZ" dirty="0"/>
              <a:t>…) jsou na předpis a užívají se nárazově nebo maximálně 4-6 týdnů. Hrozí u nich totiž riziko závislosti. V malé jednorázové dávce pomohou snížit velkou úzkost nebo zahnat panický záchvat. Tyto léky by se měly užívat dle indikace lékaře, a bez lékařského doporučení by se neměly užívat dlouhodobě.</a:t>
            </a:r>
            <a:endParaRPr lang="cs-CZ" dirty="0">
              <a:cs typeface="Calibri"/>
            </a:endParaRPr>
          </a:p>
          <a:p>
            <a:r>
              <a:rPr lang="cs-CZ" dirty="0"/>
              <a:t>Při akutní a intenzivní úzkosti či smutku je možné užít volně prodejné léky na přírodní bázi, které jsou také velmi účinné a nehrozí u nich závislost. </a:t>
            </a:r>
          </a:p>
          <a:p>
            <a:pPr marL="0" indent="0">
              <a:buNone/>
            </a:pPr>
            <a:r>
              <a:rPr lang="cs-CZ" dirty="0"/>
              <a:t>Proti úzkosti, trémě a na uklidnění: </a:t>
            </a:r>
            <a:r>
              <a:rPr lang="cs-CZ" dirty="0" err="1"/>
              <a:t>Pregabalin</a:t>
            </a:r>
            <a:r>
              <a:rPr lang="cs-CZ" dirty="0"/>
              <a:t>, </a:t>
            </a:r>
            <a:r>
              <a:rPr lang="cs-CZ" dirty="0" err="1"/>
              <a:t>Guajacuran</a:t>
            </a:r>
            <a:r>
              <a:rPr lang="cs-CZ" dirty="0"/>
              <a:t>, </a:t>
            </a:r>
            <a:r>
              <a:rPr lang="cs-CZ" dirty="0" err="1"/>
              <a:t>Lavekan</a:t>
            </a:r>
            <a:r>
              <a:rPr lang="cs-CZ" dirty="0"/>
              <a:t>. </a:t>
            </a:r>
          </a:p>
          <a:p>
            <a:pPr marL="0" indent="0">
              <a:buNone/>
            </a:pPr>
            <a:r>
              <a:rPr lang="cs-CZ" dirty="0"/>
              <a:t>Pro stabilizaci pokleslé nálady: třezalka*, vitamín D.</a:t>
            </a:r>
          </a:p>
          <a:p>
            <a:pPr marL="0" indent="0">
              <a:buNone/>
            </a:pPr>
            <a:r>
              <a:rPr lang="cs-CZ" b="1" dirty="0"/>
              <a:t>Užívání těchto látek nejprve konzultuj se svým lékařem nebo lékárníkem!</a:t>
            </a:r>
          </a:p>
          <a:p>
            <a:endParaRPr lang="cs-CZ" b="1" dirty="0">
              <a:cs typeface="Calibri"/>
            </a:endParaRPr>
          </a:p>
          <a:p>
            <a:pPr marL="0" indent="0">
              <a:buNone/>
            </a:pPr>
            <a:r>
              <a:rPr lang="cs-CZ" sz="2600" dirty="0">
                <a:cs typeface="Calibri"/>
              </a:rPr>
              <a:t>*Snižuje účinnost hormonální antikoncepce a není vhodná v těhotenství.</a:t>
            </a:r>
          </a:p>
        </p:txBody>
      </p:sp>
    </p:spTree>
    <p:extLst>
      <p:ext uri="{BB962C8B-B14F-4D97-AF65-F5344CB8AC3E}">
        <p14:creationId xmlns:p14="http://schemas.microsoft.com/office/powerpoint/2010/main" val="247275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65DC98E-3821-4252-801F-BF1CD4EBB547}"/>
              </a:ext>
            </a:extLst>
          </p:cNvPr>
          <p:cNvSpPr>
            <a:spLocks noGrp="1"/>
          </p:cNvSpPr>
          <p:nvPr>
            <p:ph idx="1"/>
          </p:nvPr>
        </p:nvSpPr>
        <p:spPr>
          <a:xfrm>
            <a:off x="535709" y="719213"/>
            <a:ext cx="10725727" cy="5395260"/>
          </a:xfrm>
        </p:spPr>
        <p:txBody>
          <a:bodyPr>
            <a:normAutofit fontScale="47500" lnSpcReduction="20000"/>
          </a:bodyPr>
          <a:lstStyle/>
          <a:p>
            <a:pPr marL="0" indent="0">
              <a:buNone/>
            </a:pPr>
            <a:r>
              <a:rPr lang="cs-CZ" b="1" dirty="0"/>
              <a:t>Kouření cigaret</a:t>
            </a:r>
          </a:p>
          <a:p>
            <a:pPr marL="0" indent="0">
              <a:buNone/>
            </a:pPr>
            <a:r>
              <a:rPr lang="cs-CZ" dirty="0"/>
              <a:t>Kouření nepříznivě ovlivňuje tělo kuřáka a je příčinou mnoha vážných onemocnění. Tabákový kouř obsahuje více než 70 látek, které prokazatelně způsobují rakovinu. Jen v České republice zemře na následky kouření za rok více než 15 000 lidí. Nejčastější příčinou smrti kuřáků je infarkt, mozková mrtvice a různé typy rakoviny. Pokud kouříš a neuvažuješ o odvykání, přesto by tě mohly zajímat </a:t>
            </a:r>
            <a:r>
              <a:rPr lang="cs-CZ" dirty="0">
                <a:hlinkClick r:id="rId2"/>
              </a:rPr>
              <a:t>důvody, proč přestat kouřit.</a:t>
            </a:r>
            <a:endParaRPr lang="cs-CZ" dirty="0"/>
          </a:p>
          <a:p>
            <a:pPr marL="0" indent="0">
              <a:buNone/>
            </a:pPr>
            <a:endParaRPr lang="cs-CZ" b="1" dirty="0"/>
          </a:p>
          <a:p>
            <a:pPr marL="0" indent="0">
              <a:buNone/>
            </a:pPr>
            <a:r>
              <a:rPr lang="cs-CZ" b="1" dirty="0"/>
              <a:t>Nikotinové sáčky – </a:t>
            </a:r>
            <a:r>
              <a:rPr lang="cs-CZ" dirty="0"/>
              <a:t>v 1 sáčku je koncentrace nikotinu mnohonásobně vyšší než v 1 cigaretě. Vstřebávání nikotinu skrz ústní sliznici je mnohem rychlejší než při běžném kouření cigaret. Nikotinové sáčky nejsou účinný způsob, jak přestat s kouřením. Více o nich se dozvíš </a:t>
            </a:r>
            <a:r>
              <a:rPr lang="cs-CZ" dirty="0">
                <a:hlinkClick r:id="rId3"/>
              </a:rPr>
              <a:t>zde</a:t>
            </a:r>
            <a:r>
              <a:rPr lang="cs-CZ" dirty="0"/>
              <a:t>.</a:t>
            </a:r>
          </a:p>
          <a:p>
            <a:pPr marL="0" indent="0">
              <a:buNone/>
            </a:pPr>
            <a:endParaRPr lang="cs-CZ" dirty="0"/>
          </a:p>
          <a:p>
            <a:pPr marL="0" indent="0">
              <a:buNone/>
            </a:pPr>
            <a:r>
              <a:rPr lang="cs-CZ" b="1" dirty="0"/>
              <a:t>Alkohol</a:t>
            </a:r>
          </a:p>
          <a:p>
            <a:pPr marL="0" indent="0">
              <a:buNone/>
            </a:pPr>
            <a:r>
              <a:rPr lang="cs-CZ" dirty="0"/>
              <a:t>Pití alkoholu k vysokoškolskému životu až neodmyslitelně patří. Alkohol je droga, na které vzniká závislost, přesto je společensky velmi tolerovaná. Alkohol uvolňuje a snižuje zábrany, což může být příjemný pocit. Je ale také zároveň </a:t>
            </a:r>
            <a:r>
              <a:rPr lang="cs-CZ" dirty="0" err="1"/>
              <a:t>depresant</a:t>
            </a:r>
            <a:r>
              <a:rPr lang="cs-CZ" dirty="0"/>
              <a:t> – snižuje aktivitu nervové soustavy.</a:t>
            </a:r>
          </a:p>
          <a:p>
            <a:pPr marL="0" indent="0">
              <a:buNone/>
            </a:pPr>
            <a:r>
              <a:rPr lang="cs-CZ" dirty="0"/>
              <a:t>Známým fenoménem u vysokoškoláků je </a:t>
            </a:r>
            <a:r>
              <a:rPr lang="cs-CZ" i="1" dirty="0" err="1"/>
              <a:t>binge</a:t>
            </a:r>
            <a:r>
              <a:rPr lang="cs-CZ" i="1" dirty="0"/>
              <a:t> </a:t>
            </a:r>
            <a:r>
              <a:rPr lang="cs-CZ" i="1" dirty="0" err="1"/>
              <a:t>drinking</a:t>
            </a:r>
            <a:r>
              <a:rPr lang="cs-CZ" i="1" dirty="0"/>
              <a:t> - </a:t>
            </a:r>
            <a:r>
              <a:rPr lang="cs-CZ" dirty="0"/>
              <a:t>pití nadměrných dávek alkoholu za večer (muži = 5 a víc nápojů, ženy = 4 a více). Problémové pití se u českých studentů týká zhruba </a:t>
            </a:r>
            <a:r>
              <a:rPr lang="cs-CZ" b="1" dirty="0"/>
              <a:t>⅓ mužů a ⅕ žen.</a:t>
            </a:r>
            <a:endParaRPr lang="cs-CZ" dirty="0"/>
          </a:p>
          <a:p>
            <a:pPr marL="0" indent="0">
              <a:buNone/>
            </a:pPr>
            <a:r>
              <a:rPr lang="cs-CZ" dirty="0"/>
              <a:t>Nemusíš rovnou abstinovat, ale můžeš pít tzv. </a:t>
            </a:r>
            <a:r>
              <a:rPr lang="cs-CZ" dirty="0" err="1"/>
              <a:t>nízkorizikově</a:t>
            </a:r>
            <a:r>
              <a:rPr lang="cs-CZ" dirty="0"/>
              <a:t>. Pro muže to znamená ne více než 2 standardní alkoholické nápoje (např. 2 piva) a pro ženy jen 1 nápoj (např. 2 dcl vína) za den, přičemž by nejméně 2 dny v týdnu měl člověk být zcela bez alkoholu.</a:t>
            </a:r>
          </a:p>
          <a:p>
            <a:pPr marL="0" indent="0">
              <a:buNone/>
            </a:pPr>
            <a:endParaRPr lang="cs-CZ" b="1" dirty="0"/>
          </a:p>
          <a:p>
            <a:pPr marL="0" indent="0">
              <a:buNone/>
            </a:pPr>
            <a:r>
              <a:rPr lang="cs-CZ" b="1" dirty="0"/>
              <a:t>Stimulační drogy</a:t>
            </a:r>
            <a:endParaRPr lang="cs-CZ" b="1" dirty="0">
              <a:cs typeface="Calibri"/>
            </a:endParaRPr>
          </a:p>
          <a:p>
            <a:pPr marL="0" indent="0">
              <a:buNone/>
            </a:pPr>
            <a:r>
              <a:rPr lang="cs-CZ" dirty="0"/>
              <a:t>Sem patří například kokain, pervitin nebo amfetamin. Tyto látky mají budivý účinek, díky kterému zaženou únavu, urychlují myšlení a nabudí energií. Tyto účinky se mohou zdát lákavé třeba při potřebě dodělat přes noc úkol s ranním </a:t>
            </a:r>
            <a:r>
              <a:rPr lang="cs-CZ" dirty="0" err="1"/>
              <a:t>deadlinem</a:t>
            </a:r>
            <a:r>
              <a:rPr lang="cs-CZ" dirty="0"/>
              <a:t> nebo zažít něco nového. Kromě psychické návykovosti těchto látek se s nimi pojí také nepříjemné „dojezdy“ a negativní účinky na lidský organismus. </a:t>
            </a:r>
          </a:p>
          <a:p>
            <a:pPr marL="0" indent="0">
              <a:buNone/>
            </a:pPr>
            <a:endParaRPr lang="cs-CZ" dirty="0"/>
          </a:p>
          <a:p>
            <a:pPr marL="0" indent="0">
              <a:buNone/>
            </a:pPr>
            <a:r>
              <a:rPr lang="cs-CZ" b="1" dirty="0"/>
              <a:t>Při potížích s návykovými látkami se můžeš obrátit na </a:t>
            </a:r>
            <a:r>
              <a:rPr lang="cs-CZ" dirty="0">
                <a:hlinkClick r:id="rId4"/>
              </a:rPr>
              <a:t>Národní linku pro odvykání</a:t>
            </a:r>
            <a:r>
              <a:rPr lang="cs-CZ" dirty="0"/>
              <a:t>.</a:t>
            </a:r>
          </a:p>
          <a:p>
            <a:pPr marL="0" indent="0">
              <a:buNone/>
            </a:pPr>
            <a:r>
              <a:rPr lang="cs-CZ" dirty="0"/>
              <a:t>Přečti si seznam s </a:t>
            </a:r>
            <a:r>
              <a:rPr lang="cs-CZ" dirty="0">
                <a:hlinkClick r:id="rId5"/>
              </a:rPr>
              <a:t>kritérii pro syndrom závislosti</a:t>
            </a:r>
            <a:r>
              <a:rPr lang="cs-CZ" dirty="0"/>
              <a:t>.</a:t>
            </a:r>
          </a:p>
          <a:p>
            <a:pPr marL="0" indent="0">
              <a:buNone/>
            </a:pPr>
            <a:endParaRPr lang="cs-CZ" dirty="0"/>
          </a:p>
        </p:txBody>
      </p:sp>
    </p:spTree>
    <p:extLst>
      <p:ext uri="{BB962C8B-B14F-4D97-AF65-F5344CB8AC3E}">
        <p14:creationId xmlns:p14="http://schemas.microsoft.com/office/powerpoint/2010/main" val="173998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CE47D8-9F54-49E4-AA54-4CC5462F5D0D}"/>
              </a:ext>
            </a:extLst>
          </p:cNvPr>
          <p:cNvSpPr>
            <a:spLocks noGrp="1"/>
          </p:cNvSpPr>
          <p:nvPr>
            <p:ph type="ctrTitle"/>
          </p:nvPr>
        </p:nvSpPr>
        <p:spPr/>
        <p:txBody>
          <a:bodyPr/>
          <a:lstStyle/>
          <a:p>
            <a:r>
              <a:rPr lang="cs-CZ" dirty="0"/>
              <a:t>Jak se starat o psychiku</a:t>
            </a:r>
          </a:p>
        </p:txBody>
      </p:sp>
    </p:spTree>
    <p:extLst>
      <p:ext uri="{BB962C8B-B14F-4D97-AF65-F5344CB8AC3E}">
        <p14:creationId xmlns:p14="http://schemas.microsoft.com/office/powerpoint/2010/main" val="232961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9E32DA-F126-4671-9F51-CCEF7DF50549}"/>
              </a:ext>
            </a:extLst>
          </p:cNvPr>
          <p:cNvSpPr>
            <a:spLocks noGrp="1"/>
          </p:cNvSpPr>
          <p:nvPr>
            <p:ph type="title"/>
          </p:nvPr>
        </p:nvSpPr>
        <p:spPr>
          <a:xfrm>
            <a:off x="838200" y="365125"/>
            <a:ext cx="10515600" cy="279111"/>
          </a:xfrm>
        </p:spPr>
        <p:txBody>
          <a:bodyPr>
            <a:normAutofit fontScale="90000"/>
          </a:bodyPr>
          <a:lstStyle/>
          <a:p>
            <a:r>
              <a:rPr lang="cs-CZ" dirty="0"/>
              <a:t>EMOCE</a:t>
            </a:r>
          </a:p>
        </p:txBody>
      </p:sp>
      <p:sp>
        <p:nvSpPr>
          <p:cNvPr id="4" name="Zástupný symbol pro obsah 2">
            <a:extLst>
              <a:ext uri="{FF2B5EF4-FFF2-40B4-BE49-F238E27FC236}">
                <a16:creationId xmlns:a16="http://schemas.microsoft.com/office/drawing/2014/main" id="{0DDDFD84-7CA5-48D2-8131-D99E529786BE}"/>
              </a:ext>
            </a:extLst>
          </p:cNvPr>
          <p:cNvSpPr>
            <a:spLocks noGrp="1"/>
          </p:cNvSpPr>
          <p:nvPr>
            <p:ph idx="1"/>
          </p:nvPr>
        </p:nvSpPr>
        <p:spPr>
          <a:xfrm>
            <a:off x="838200" y="914400"/>
            <a:ext cx="10515600" cy="5943600"/>
          </a:xfrm>
        </p:spPr>
        <p:txBody>
          <a:bodyPr vert="horz" lIns="91440" tIns="45720" rIns="91440" bIns="45720" rtlCol="0" anchor="t">
            <a:normAutofit fontScale="40000" lnSpcReduction="20000"/>
          </a:bodyPr>
          <a:lstStyle/>
          <a:p>
            <a:r>
              <a:rPr lang="cs-CZ" dirty="0"/>
              <a:t>Emoce jsou elektrické a chemické signály v těle, které tě upozorňují na to, co se děje. Na to, jaké emoce se objeví, nemáš vliv. Můžeš ale ovlivnit to, jak s nimi naložíš a jak na základě nich budeš jednat.</a:t>
            </a:r>
          </a:p>
          <a:p>
            <a:r>
              <a:rPr lang="cs-CZ" dirty="0"/>
              <a:t>Příjemné i nepříjemné emoce představují důležitá data, na kterých závisí tvé přežití a životní spokojenost. S příjemnými emocemi je snadné si poradit, prostě si užíváš, že jsou. Těžší je zvládat nepříjemné emoce. Právě ty tě ale informují, že musíš něco udělat nebo změnit pro své bezpečí a spokojenost. </a:t>
            </a:r>
            <a:endParaRPr lang="cs-CZ" dirty="0">
              <a:cs typeface="Calibri"/>
            </a:endParaRPr>
          </a:p>
          <a:p>
            <a:r>
              <a:rPr lang="cs-CZ" dirty="0"/>
              <a:t>Nepříjemných emocí se dá krátkodobě zbavit třeba tak, že se rozptýlíš seriálem, opiješ se nebo jdeš pracovat. To ale neznamená, že emoce zmizí! Pouze je odsuneš na vedlejší kolej a když to nejmíň čekáš, vybublají na povrch ve větší intenzitě. Proto je důležité dát emocím prostor ve chvíli, když je prožíváš.</a:t>
            </a:r>
            <a:endParaRPr lang="cs-CZ" dirty="0">
              <a:cs typeface="Calibri"/>
            </a:endParaRPr>
          </a:p>
          <a:p>
            <a:r>
              <a:rPr lang="cs-CZ" dirty="0"/>
              <a:t>Každá emoce trvá přibližně 2 minuty, pokud ji neprodloužíš tím, že se jí snažíš vyhnout. Můžeš si ji představit jako vlnu, která stejně tak, jak přišla, zákonitě zase odejde.</a:t>
            </a:r>
            <a:endParaRPr lang="cs-CZ" dirty="0">
              <a:cs typeface="Calibri"/>
            </a:endParaRPr>
          </a:p>
          <a:p>
            <a:pPr marL="0" indent="0">
              <a:buNone/>
            </a:pPr>
            <a:endParaRPr lang="cs-CZ" b="1" dirty="0"/>
          </a:p>
          <a:p>
            <a:pPr marL="0" indent="0">
              <a:buNone/>
            </a:pPr>
            <a:r>
              <a:rPr lang="cs-CZ" b="1" dirty="0"/>
              <a:t>Tipy:</a:t>
            </a:r>
            <a:endParaRPr lang="cs-CZ" b="1" dirty="0">
              <a:cs typeface="Calibri"/>
            </a:endParaRPr>
          </a:p>
          <a:p>
            <a:r>
              <a:rPr lang="cs-CZ" dirty="0"/>
              <a:t>Pro dlouhodobé zvládání emocí je nutné posílit schopnost jejich regulace. Jak na to?</a:t>
            </a:r>
            <a:endParaRPr lang="cs-CZ" dirty="0">
              <a:cs typeface="Calibri"/>
            </a:endParaRPr>
          </a:p>
          <a:p>
            <a:pPr marL="0" indent="0">
              <a:buNone/>
            </a:pPr>
            <a:r>
              <a:rPr lang="cs-CZ" dirty="0"/>
              <a:t>1. Pojmenuj emoce, které cítíš. („Cítím smutek“)</a:t>
            </a:r>
            <a:endParaRPr lang="cs-CZ" dirty="0">
              <a:cs typeface="Calibri"/>
            </a:endParaRPr>
          </a:p>
          <a:p>
            <a:pPr marL="0" indent="0">
              <a:buNone/>
            </a:pPr>
            <a:r>
              <a:rPr lang="cs-CZ" dirty="0"/>
              <a:t>2. Dovol si tyto emoce prožívat. („Je v pořádku, že je mi teď smutno.“)</a:t>
            </a:r>
            <a:endParaRPr lang="cs-CZ" dirty="0">
              <a:cs typeface="Calibri"/>
            </a:endParaRPr>
          </a:p>
          <a:p>
            <a:pPr marL="0" indent="0">
              <a:buNone/>
            </a:pPr>
            <a:r>
              <a:rPr lang="cs-CZ" dirty="0"/>
              <a:t>3. Prozkoumej, kde v těle emoce cítíš. („Cítím balvan v břiše.“)</a:t>
            </a:r>
            <a:endParaRPr lang="cs-CZ" dirty="0">
              <a:cs typeface="Calibri"/>
            </a:endParaRPr>
          </a:p>
          <a:p>
            <a:pPr marL="0" indent="0">
              <a:buNone/>
            </a:pPr>
            <a:r>
              <a:rPr lang="cs-CZ" dirty="0"/>
              <a:t>4. Zkus zjistit, co se ti emoce snaží říct. („Asi mi na tom záleželo víc, než se mi zdálo.“)</a:t>
            </a:r>
            <a:endParaRPr lang="cs-CZ" dirty="0">
              <a:cs typeface="Calibri"/>
            </a:endParaRPr>
          </a:p>
          <a:p>
            <a:pPr marL="0" indent="0">
              <a:buNone/>
            </a:pPr>
            <a:r>
              <a:rPr lang="cs-CZ" dirty="0"/>
              <a:t>5. Udělej pro sebe cokoli, co v tuto chvíli potřebuješ. (Zabalím se do deky a uvařím si čaj.)</a:t>
            </a:r>
          </a:p>
          <a:p>
            <a:pPr marL="0" indent="0">
              <a:buNone/>
            </a:pPr>
            <a:endParaRPr lang="cs-CZ" dirty="0">
              <a:cs typeface="Calibri"/>
            </a:endParaRPr>
          </a:p>
          <a:p>
            <a:r>
              <a:rPr lang="cs-CZ" dirty="0"/>
              <a:t>Spoj se s někým. Zavolej nebo napiš kamarádovi nebo někomu z rodiny.</a:t>
            </a:r>
            <a:endParaRPr lang="cs-CZ" dirty="0">
              <a:cs typeface="Calibri"/>
            </a:endParaRPr>
          </a:p>
          <a:p>
            <a:r>
              <a:rPr lang="cs-CZ" dirty="0"/>
              <a:t>Obejmi se nebo podrž svůj obličej v dlaních. Lidský dotek vyplavuje oxytocin, který zvyšuje pocit bezpečí a klidu. Mozek nerozlišuje, jestli se nás dotýká někdo jiný nebo my sami.</a:t>
            </a:r>
            <a:endParaRPr lang="cs-CZ" dirty="0">
              <a:cs typeface="Calibri"/>
            </a:endParaRPr>
          </a:p>
          <a:p>
            <a:r>
              <a:rPr lang="cs-CZ" dirty="0"/>
              <a:t>Trénuj všímavost, pomůže ti to zaznamenat emoce dřív, než tě úplně pohltí a paralyzují. Dovolí ti to věnovat se jim a zabránit, aby dosáhly nepříjemné intenzity.</a:t>
            </a:r>
            <a:endParaRPr lang="cs-CZ" dirty="0">
              <a:cs typeface="Calibri"/>
            </a:endParaRPr>
          </a:p>
          <a:p>
            <a:r>
              <a:rPr lang="cs-CZ" dirty="0"/>
              <a:t>Piš si deník. Zapisuj si, jak se cítíš a na co myslíš. Psaní přináší úlevu a pomůže ti to lépe se v sobě zorientovat.</a:t>
            </a:r>
            <a:endParaRPr lang="cs-CZ" dirty="0">
              <a:cs typeface="Calibri"/>
            </a:endParaRPr>
          </a:p>
          <a:p>
            <a:r>
              <a:rPr lang="cs-CZ" dirty="0"/>
              <a:t>Emoce můžeš vyjádřit i malováním, zpěvem, psaním básní nebo jinou kreativní činností. Nemusíš být žádný umělec, stačí, když ti to přinese úlevu.</a:t>
            </a:r>
            <a:endParaRPr lang="cs-CZ" dirty="0">
              <a:cs typeface="Calibri"/>
            </a:endParaRPr>
          </a:p>
          <a:p>
            <a:endParaRPr lang="cs-CZ" dirty="0"/>
          </a:p>
          <a:p>
            <a:pPr marL="0" indent="0">
              <a:buNone/>
            </a:pPr>
            <a:r>
              <a:rPr lang="cs-CZ" b="1" dirty="0">
                <a:ea typeface="+mn-lt"/>
                <a:cs typeface="+mn-lt"/>
              </a:rPr>
              <a:t>Zajímá tě víc?</a:t>
            </a:r>
            <a:endParaRPr lang="cs-CZ" dirty="0"/>
          </a:p>
          <a:p>
            <a:r>
              <a:rPr lang="cs-CZ" dirty="0"/>
              <a:t>Spoustu zajímavých informacích o emocích najdeš na </a:t>
            </a:r>
            <a:r>
              <a:rPr lang="cs-CZ" dirty="0" err="1"/>
              <a:t>instagramovém</a:t>
            </a:r>
            <a:r>
              <a:rPr lang="cs-CZ" dirty="0"/>
              <a:t> účtu @</a:t>
            </a:r>
            <a:r>
              <a:rPr lang="cs-CZ" dirty="0" err="1"/>
              <a:t>Kpsychologovi</a:t>
            </a:r>
            <a:r>
              <a:rPr lang="cs-CZ" dirty="0"/>
              <a:t>.</a:t>
            </a:r>
            <a:endParaRPr lang="cs-CZ" dirty="0">
              <a:cs typeface="Calibri"/>
            </a:endParaRPr>
          </a:p>
          <a:p>
            <a:r>
              <a:rPr lang="cs-CZ" dirty="0"/>
              <a:t>Přečti si praktickou knihu </a:t>
            </a:r>
            <a:r>
              <a:rPr lang="cs-CZ" i="1" dirty="0"/>
              <a:t>Emoce pod kontrolou </a:t>
            </a:r>
            <a:r>
              <a:rPr lang="cs-CZ" dirty="0"/>
              <a:t>od autora Matthew</a:t>
            </a:r>
            <a:r>
              <a:rPr lang="cs-CZ" dirty="0">
                <a:ea typeface="+mn-lt"/>
                <a:cs typeface="+mn-lt"/>
              </a:rPr>
              <a:t> </a:t>
            </a:r>
            <a:r>
              <a:rPr lang="cs-CZ" dirty="0" err="1">
                <a:ea typeface="+mn-lt"/>
                <a:cs typeface="+mn-lt"/>
              </a:rPr>
              <a:t>McKay</a:t>
            </a:r>
            <a:r>
              <a:rPr lang="cs-CZ" dirty="0"/>
              <a:t>, která je plná užitečných cvičení.</a:t>
            </a:r>
            <a:endParaRPr lang="cs-CZ" dirty="0">
              <a:highlight>
                <a:srgbClr val="FFFF00"/>
              </a:highlight>
              <a:cs typeface="Calibri"/>
            </a:endParaRPr>
          </a:p>
          <a:p>
            <a:r>
              <a:rPr lang="cs-CZ" dirty="0">
                <a:cs typeface="Calibri"/>
              </a:rPr>
              <a:t>Rozšiř si slovní zásobu emocí díky interaktivnímu </a:t>
            </a:r>
            <a:r>
              <a:rPr lang="cs-CZ" dirty="0">
                <a:cs typeface="Calibri"/>
                <a:hlinkClick r:id="rId2"/>
              </a:rPr>
              <a:t>kolu emocí</a:t>
            </a:r>
            <a:r>
              <a:rPr lang="cs-CZ" dirty="0">
                <a:cs typeface="Calibri"/>
              </a:rPr>
              <a:t>.</a:t>
            </a:r>
          </a:p>
          <a:p>
            <a:endParaRPr lang="cs-CZ" dirty="0"/>
          </a:p>
          <a:p>
            <a:endParaRPr lang="cs-CZ" dirty="0">
              <a:cs typeface="Calibri" panose="020F0502020204030204"/>
            </a:endParaRPr>
          </a:p>
        </p:txBody>
      </p:sp>
    </p:spTree>
    <p:extLst>
      <p:ext uri="{BB962C8B-B14F-4D97-AF65-F5344CB8AC3E}">
        <p14:creationId xmlns:p14="http://schemas.microsoft.com/office/powerpoint/2010/main" val="1845465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765273-94A1-4E84-810A-4C11458CF660}"/>
              </a:ext>
            </a:extLst>
          </p:cNvPr>
          <p:cNvSpPr>
            <a:spLocks noGrp="1"/>
          </p:cNvSpPr>
          <p:nvPr>
            <p:ph type="title"/>
          </p:nvPr>
        </p:nvSpPr>
        <p:spPr>
          <a:xfrm>
            <a:off x="838200" y="365125"/>
            <a:ext cx="10515600" cy="417657"/>
          </a:xfrm>
        </p:spPr>
        <p:txBody>
          <a:bodyPr>
            <a:normAutofit fontScale="90000"/>
          </a:bodyPr>
          <a:lstStyle/>
          <a:p>
            <a:r>
              <a:rPr lang="cs-CZ" dirty="0"/>
              <a:t>MYŠLENKY</a:t>
            </a:r>
          </a:p>
        </p:txBody>
      </p:sp>
      <p:sp>
        <p:nvSpPr>
          <p:cNvPr id="3" name="Zástupný symbol pro obsah 2">
            <a:extLst>
              <a:ext uri="{FF2B5EF4-FFF2-40B4-BE49-F238E27FC236}">
                <a16:creationId xmlns:a16="http://schemas.microsoft.com/office/drawing/2014/main" id="{88E0E68E-7DC0-4109-AB3A-A495F54E0104}"/>
              </a:ext>
            </a:extLst>
          </p:cNvPr>
          <p:cNvSpPr>
            <a:spLocks noGrp="1"/>
          </p:cNvSpPr>
          <p:nvPr>
            <p:ph idx="1"/>
          </p:nvPr>
        </p:nvSpPr>
        <p:spPr>
          <a:xfrm>
            <a:off x="838200" y="1233055"/>
            <a:ext cx="10515600" cy="5465618"/>
          </a:xfrm>
        </p:spPr>
        <p:txBody>
          <a:bodyPr vert="horz" lIns="91440" tIns="45720" rIns="91440" bIns="45720" rtlCol="0" anchor="t">
            <a:normAutofit fontScale="55000" lnSpcReduction="20000"/>
          </a:bodyPr>
          <a:lstStyle/>
          <a:p>
            <a:r>
              <a:rPr lang="cs-CZ" dirty="0">
                <a:cs typeface="Calibri"/>
              </a:rPr>
              <a:t>Tvoje myšlenky nejsou fakta. Jsou to hypotézy, které tvá hlava vytváří o tobě a světě kolem. Navíc má tvoje mysl své způsoby, jak tě přesvědčovat o něčem, co není pravda. Říká se tomu </a:t>
            </a:r>
            <a:r>
              <a:rPr lang="cs-CZ" b="1" dirty="0">
                <a:cs typeface="Calibri"/>
              </a:rPr>
              <a:t>kognitivní omyly. </a:t>
            </a:r>
            <a:r>
              <a:rPr lang="cs-CZ" dirty="0">
                <a:cs typeface="Calibri"/>
              </a:rPr>
              <a:t>Takové nepravdivé myšlenky pak posilují nepříjemné emoce a snižují sebevědomí. </a:t>
            </a:r>
            <a:r>
              <a:rPr lang="cs-CZ" b="1" dirty="0">
                <a:cs typeface="Calibri"/>
              </a:rPr>
              <a:t>Proto nevěř všemu, co si myslíš!</a:t>
            </a:r>
          </a:p>
          <a:p>
            <a:r>
              <a:rPr lang="cs-CZ" dirty="0">
                <a:cs typeface="Calibri"/>
              </a:rPr>
              <a:t>Kognitivní omyly jsou iracionální myšlenky, které ti v tu chvíli ale mohou připadat pravdivé, např.</a:t>
            </a:r>
          </a:p>
          <a:p>
            <a:pPr lvl="1"/>
            <a:r>
              <a:rPr lang="cs-CZ" dirty="0">
                <a:cs typeface="Calibri"/>
              </a:rPr>
              <a:t>Černobílé myšlení – buď to musí být perfektní nebo to považuješ za selhání, neexistuje nic uprostřed.</a:t>
            </a:r>
          </a:p>
          <a:p>
            <a:pPr lvl="1"/>
            <a:r>
              <a:rPr lang="cs-CZ" dirty="0">
                <a:cs typeface="Calibri"/>
              </a:rPr>
              <a:t>Filtrování - </a:t>
            </a:r>
            <a:r>
              <a:rPr lang="cs-CZ" dirty="0"/>
              <a:t>vybereš negativní detaily a zveličíš je, zatímco všechny pozitivní aspekty situace vyfiltruješ.</a:t>
            </a:r>
          </a:p>
          <a:p>
            <a:pPr lvl="1"/>
            <a:r>
              <a:rPr lang="cs-CZ" dirty="0">
                <a:cs typeface="Calibri"/>
              </a:rPr>
              <a:t>Vztahování k sobě - </a:t>
            </a:r>
            <a:r>
              <a:rPr lang="cs-CZ" dirty="0"/>
              <a:t>věříš, že všechno, co ostatní dělají nebo říkají, je přímá reakce na tvou osobu.</a:t>
            </a:r>
          </a:p>
          <a:p>
            <a:pPr lvl="1"/>
            <a:r>
              <a:rPr lang="cs-CZ" dirty="0">
                <a:cs typeface="Calibri"/>
              </a:rPr>
              <a:t>Unáhlené závěry - b</a:t>
            </a:r>
            <a:r>
              <a:rPr lang="cs-CZ" dirty="0"/>
              <a:t>ez toho, aby osoba cokoli řekla, víš, jak se cítí a co si myslí. Především pokud se jedná o tebe. </a:t>
            </a:r>
          </a:p>
          <a:p>
            <a:pPr lvl="1"/>
            <a:r>
              <a:rPr lang="cs-CZ" dirty="0">
                <a:cs typeface="Calibri"/>
              </a:rPr>
              <a:t>Další omyly a příklady si přečti </a:t>
            </a:r>
            <a:r>
              <a:rPr lang="cs-CZ" dirty="0">
                <a:cs typeface="Calibri"/>
                <a:hlinkClick r:id="rId2"/>
              </a:rPr>
              <a:t>tady</a:t>
            </a:r>
            <a:r>
              <a:rPr lang="cs-CZ" dirty="0">
                <a:cs typeface="Calibri"/>
              </a:rPr>
              <a:t>.</a:t>
            </a:r>
          </a:p>
          <a:p>
            <a:pPr marL="457200" lvl="1" indent="0">
              <a:buNone/>
            </a:pPr>
            <a:endParaRPr lang="cs-CZ" dirty="0">
              <a:cs typeface="Calibri"/>
            </a:endParaRPr>
          </a:p>
          <a:p>
            <a:pPr marL="271463" lvl="1"/>
            <a:r>
              <a:rPr lang="cs-CZ" dirty="0"/>
              <a:t>Pravdivost mylné a správné myšlenky podrob argumentům pro a proti. Tím si vytvoříš pozitivnější modely světa a interpretuješ události zdravěji. Zásadní je umět si uvědomit, že na realitu koukáš zkresleně – a zkusit to napravit.</a:t>
            </a:r>
            <a:endParaRPr lang="cs-CZ" dirty="0">
              <a:cs typeface="Calibri"/>
            </a:endParaRPr>
          </a:p>
          <a:p>
            <a:pPr lvl="1"/>
            <a:endParaRPr lang="cs-CZ" dirty="0">
              <a:cs typeface="Calibri"/>
            </a:endParaRPr>
          </a:p>
          <a:p>
            <a:pPr marL="0" indent="0">
              <a:buNone/>
            </a:pPr>
            <a:r>
              <a:rPr lang="cs-CZ" b="1" dirty="0"/>
              <a:t>Tipy</a:t>
            </a:r>
          </a:p>
          <a:p>
            <a:r>
              <a:rPr lang="cs-CZ" dirty="0">
                <a:cs typeface="Calibri"/>
              </a:rPr>
              <a:t>Uvědom si, že ty nejsi tvé myšlenky a získej od nich odstup pomocí tohoto cvičení: </a:t>
            </a:r>
          </a:p>
          <a:p>
            <a:pPr marL="914400" lvl="1" indent="-457200">
              <a:buFont typeface="+mj-lt"/>
              <a:buAutoNum type="arabicPeriod"/>
            </a:pPr>
            <a:r>
              <a:rPr lang="cs-CZ" dirty="0"/>
              <a:t>Napiš svou nepříjemnou myšlenku, která tě trápí. Napiš ji přesně tak, jak zní ve tvé mysli.</a:t>
            </a:r>
          </a:p>
          <a:p>
            <a:pPr marL="914400" lvl="1" indent="-457200">
              <a:buFont typeface="+mj-lt"/>
              <a:buAutoNum type="arabicPeriod"/>
            </a:pPr>
            <a:r>
              <a:rPr lang="cs-CZ" dirty="0"/>
              <a:t>Nyní si tu myšlenku napiš ještě jednou, ale před ní napiš tato slova: MÁM MYŠLENKU NA TO, ŽE… (Napiš vlastní rukou všechna tato slova i svou myšlenku).</a:t>
            </a:r>
          </a:p>
          <a:p>
            <a:pPr marL="914400" lvl="1" indent="-457200">
              <a:buFont typeface="+mj-lt"/>
              <a:buAutoNum type="arabicPeriod"/>
            </a:pPr>
            <a:r>
              <a:rPr lang="cs-CZ" dirty="0"/>
              <a:t>Nakonec si tu myšlenku napiš ještě jednou, ale tentokrát před ní napiš následující slova: VŠIMNUL/A JSEM SI TOHO, ŽE MÁM MYŠLENKU NA TO, ŽE... (Na následující řádek napiš všechna tato slova i svou myšlenku). </a:t>
            </a:r>
          </a:p>
          <a:p>
            <a:pPr marL="914400" lvl="1" indent="-457200">
              <a:buFont typeface="+mj-lt"/>
              <a:buAutoNum type="arabicPeriod"/>
            </a:pPr>
            <a:r>
              <a:rPr lang="cs-CZ" dirty="0">
                <a:cs typeface="Calibri"/>
              </a:rPr>
              <a:t>Všimni si, jak se nyní cítíš a jestli se něco změnilo.</a:t>
            </a:r>
          </a:p>
          <a:p>
            <a:endParaRPr lang="cs-CZ" dirty="0"/>
          </a:p>
          <a:p>
            <a:pPr marL="0" indent="0">
              <a:buNone/>
            </a:pPr>
            <a:r>
              <a:rPr lang="cs-CZ" b="1" dirty="0"/>
              <a:t>Zajímá tě víc?</a:t>
            </a:r>
          </a:p>
          <a:p>
            <a:r>
              <a:rPr lang="cs-CZ" dirty="0"/>
              <a:t>Pusť si </a:t>
            </a:r>
            <a:r>
              <a:rPr lang="cs-CZ" dirty="0">
                <a:hlinkClick r:id="rId3"/>
              </a:rPr>
              <a:t>video</a:t>
            </a:r>
            <a:r>
              <a:rPr lang="cs-CZ" dirty="0"/>
              <a:t> vysvětlující, jak přistupovat ke svým myšlenkám.</a:t>
            </a:r>
          </a:p>
          <a:p>
            <a:r>
              <a:rPr lang="cs-CZ" dirty="0"/>
              <a:t>Sleduj </a:t>
            </a:r>
            <a:r>
              <a:rPr lang="cs-CZ" dirty="0" err="1"/>
              <a:t>instagramový</a:t>
            </a:r>
            <a:r>
              <a:rPr lang="cs-CZ" dirty="0"/>
              <a:t> účet KBT psychoterapeutky @</a:t>
            </a:r>
            <a:r>
              <a:rPr lang="cs-CZ" dirty="0" err="1"/>
              <a:t>neveshlavu</a:t>
            </a:r>
            <a:r>
              <a:rPr lang="cs-CZ" dirty="0"/>
              <a:t>, která se věnuje práci s myšlenkami, emocemi a úzkostí.</a:t>
            </a:r>
          </a:p>
          <a:p>
            <a:pPr marL="0" indent="0">
              <a:buNone/>
            </a:pPr>
            <a:endParaRPr lang="cs-CZ" b="1" dirty="0">
              <a:cs typeface="Calibri"/>
            </a:endParaRPr>
          </a:p>
          <a:p>
            <a:pPr marL="0" indent="0">
              <a:buNone/>
            </a:pPr>
            <a:endParaRPr lang="cs-CZ" dirty="0">
              <a:cs typeface="Calibri"/>
            </a:endParaRPr>
          </a:p>
          <a:p>
            <a:endParaRPr lang="cs-CZ" dirty="0">
              <a:cs typeface="Calibri"/>
            </a:endParaRPr>
          </a:p>
        </p:txBody>
      </p:sp>
    </p:spTree>
    <p:extLst>
      <p:ext uri="{BB962C8B-B14F-4D97-AF65-F5344CB8AC3E}">
        <p14:creationId xmlns:p14="http://schemas.microsoft.com/office/powerpoint/2010/main" val="2089338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A13253-CB74-4178-B9FA-07C49B1CFA91}"/>
              </a:ext>
            </a:extLst>
          </p:cNvPr>
          <p:cNvSpPr>
            <a:spLocks noGrp="1"/>
          </p:cNvSpPr>
          <p:nvPr>
            <p:ph type="title"/>
          </p:nvPr>
        </p:nvSpPr>
        <p:spPr/>
        <p:txBody>
          <a:bodyPr/>
          <a:lstStyle/>
          <a:p>
            <a:r>
              <a:rPr lang="cs-CZ"/>
              <a:t>MINDFULNESS (všímavost)</a:t>
            </a:r>
          </a:p>
        </p:txBody>
      </p:sp>
      <p:sp>
        <p:nvSpPr>
          <p:cNvPr id="3" name="Zástupný symbol pro obsah 2">
            <a:extLst>
              <a:ext uri="{FF2B5EF4-FFF2-40B4-BE49-F238E27FC236}">
                <a16:creationId xmlns:a16="http://schemas.microsoft.com/office/drawing/2014/main" id="{6F9DF6F3-E4D2-4EA8-95C1-4F7DEC1E247B}"/>
              </a:ext>
            </a:extLst>
          </p:cNvPr>
          <p:cNvSpPr>
            <a:spLocks noGrp="1"/>
          </p:cNvSpPr>
          <p:nvPr>
            <p:ph idx="1"/>
          </p:nvPr>
        </p:nvSpPr>
        <p:spPr>
          <a:xfrm>
            <a:off x="838200" y="1825625"/>
            <a:ext cx="10515600" cy="4647260"/>
          </a:xfrm>
        </p:spPr>
        <p:txBody>
          <a:bodyPr vert="horz" lIns="91440" tIns="45720" rIns="91440" bIns="45720" rtlCol="0" anchor="t">
            <a:normAutofit fontScale="47500" lnSpcReduction="20000"/>
          </a:bodyPr>
          <a:lstStyle/>
          <a:p>
            <a:r>
              <a:rPr lang="cs-CZ" dirty="0"/>
              <a:t>Způsob, jakým přistupuješ ke svým myšlenkám, ovlivňuje tvé štěstí a psychickou odolnost. Všímavost je schopnost uvědomovat si, co se děje uvnitř i kolem tebe bez posuzujících myšlenek. Jde o zaměření plné pozornosti na přítomný okamžik. </a:t>
            </a:r>
          </a:p>
          <a:p>
            <a:r>
              <a:rPr lang="cs-CZ" dirty="0"/>
              <a:t>Pravidelné trénování všímavosti přináší mnoho benefitů podložených výzkumem. Hlavním přínosem je, že ti pomůže lépe zvládat stres a vlastní emoce. Dalšími přínosy jsou kvalitnější spánek, lepší zvládání úzkosti, deprese, bolesti a zlepšení koncentrace.</a:t>
            </a:r>
            <a:endParaRPr lang="cs-CZ" dirty="0">
              <a:cs typeface="Calibri"/>
            </a:endParaRPr>
          </a:p>
          <a:p>
            <a:r>
              <a:rPr lang="cs-CZ" dirty="0"/>
              <a:t>Existuje mnoho způsobů pro trénování </a:t>
            </a:r>
            <a:r>
              <a:rPr lang="cs-CZ" dirty="0" err="1"/>
              <a:t>mindfulness</a:t>
            </a:r>
            <a:r>
              <a:rPr lang="cs-CZ" dirty="0"/>
              <a:t>. Pokud jsi nováček, bude užitečné nechat se cvičením provést buď lektorem všímavosti nebo pomocí nahrávky v mobilní aplikaci. Vhodným začátkem může být pozorování vlastního dechu (viz cvičení Dýchání do trojúhelníku). </a:t>
            </a:r>
            <a:endParaRPr lang="cs-CZ" dirty="0">
              <a:cs typeface="Calibri"/>
            </a:endParaRPr>
          </a:p>
          <a:p>
            <a:pPr marL="0" indent="0">
              <a:buNone/>
            </a:pPr>
            <a:endParaRPr lang="cs-CZ" dirty="0">
              <a:cs typeface="Calibri"/>
            </a:endParaRPr>
          </a:p>
          <a:p>
            <a:pPr marL="0" indent="0">
              <a:buNone/>
            </a:pPr>
            <a:r>
              <a:rPr lang="cs-CZ" b="1" dirty="0"/>
              <a:t>Tipy:</a:t>
            </a:r>
            <a:endParaRPr lang="cs-CZ" b="1" dirty="0">
              <a:cs typeface="Calibri"/>
            </a:endParaRPr>
          </a:p>
          <a:p>
            <a:r>
              <a:rPr lang="cs-CZ" dirty="0"/>
              <a:t>Všímavost je vhodné trénovat pravidelně, </a:t>
            </a:r>
            <a:r>
              <a:rPr lang="cs-CZ" b="1" dirty="0"/>
              <a:t>stačí i 5 minut denně.</a:t>
            </a:r>
            <a:endParaRPr lang="cs-CZ" b="1" dirty="0">
              <a:cs typeface="Calibri"/>
            </a:endParaRPr>
          </a:p>
          <a:p>
            <a:r>
              <a:rPr lang="cs-CZ" dirty="0"/>
              <a:t>Využij</a:t>
            </a:r>
            <a:r>
              <a:rPr lang="cs-CZ" b="1" dirty="0"/>
              <a:t> </a:t>
            </a:r>
            <a:r>
              <a:rPr lang="cs-CZ" dirty="0"/>
              <a:t>množství neplacených aplikací s nahrávkami cvičení v češtině nebo angličtině – </a:t>
            </a:r>
            <a:r>
              <a:rPr lang="cs-CZ" dirty="0" err="1"/>
              <a:t>Calmio</a:t>
            </a:r>
            <a:r>
              <a:rPr lang="cs-CZ" dirty="0"/>
              <a:t>, </a:t>
            </a:r>
            <a:r>
              <a:rPr lang="cs-CZ" dirty="0" err="1"/>
              <a:t>Headspace</a:t>
            </a:r>
            <a:r>
              <a:rPr lang="cs-CZ" dirty="0"/>
              <a:t>, </a:t>
            </a:r>
            <a:r>
              <a:rPr lang="cs-CZ" dirty="0" err="1"/>
              <a:t>Calm</a:t>
            </a:r>
            <a:r>
              <a:rPr lang="cs-CZ" dirty="0"/>
              <a:t>, </a:t>
            </a:r>
            <a:r>
              <a:rPr lang="cs-CZ" dirty="0" err="1"/>
              <a:t>Simple</a:t>
            </a:r>
            <a:r>
              <a:rPr lang="cs-CZ" dirty="0"/>
              <a:t> Habit a další.</a:t>
            </a:r>
            <a:endParaRPr lang="cs-CZ" dirty="0">
              <a:highlight>
                <a:srgbClr val="FFFF00"/>
              </a:highlight>
              <a:cs typeface="Calibri"/>
            </a:endParaRPr>
          </a:p>
          <a:p>
            <a:r>
              <a:rPr lang="cs-CZ" dirty="0"/>
              <a:t>Pokud se chceš </a:t>
            </a:r>
            <a:r>
              <a:rPr lang="cs-CZ" dirty="0" err="1"/>
              <a:t>mindfulness</a:t>
            </a:r>
            <a:r>
              <a:rPr lang="cs-CZ" dirty="0"/>
              <a:t> věnovat intenzivněji, zapiš se na workshop nebo rovnou na 8 týdenní kurz třeba v </a:t>
            </a:r>
            <a:r>
              <a:rPr lang="cs-CZ" dirty="0">
                <a:hlinkClick r:id="rId2"/>
              </a:rPr>
              <a:t>Mindfulness club</a:t>
            </a:r>
            <a:r>
              <a:rPr lang="cs-CZ" dirty="0"/>
              <a:t>.</a:t>
            </a:r>
            <a:endParaRPr lang="cs-CZ" dirty="0">
              <a:cs typeface="Calibri"/>
            </a:endParaRPr>
          </a:p>
          <a:p>
            <a:endParaRPr lang="cs-CZ" dirty="0"/>
          </a:p>
          <a:p>
            <a:pPr marL="0" indent="0">
              <a:buNone/>
            </a:pPr>
            <a:r>
              <a:rPr lang="cs-CZ" b="1" dirty="0"/>
              <a:t>Zajímá tě víc?</a:t>
            </a:r>
            <a:endParaRPr lang="cs-CZ" b="1" dirty="0">
              <a:cs typeface="Calibri"/>
            </a:endParaRPr>
          </a:p>
          <a:p>
            <a:r>
              <a:rPr lang="cs-CZ" dirty="0"/>
              <a:t>Koukni na 3 minutové </a:t>
            </a:r>
            <a:r>
              <a:rPr lang="cs-CZ" dirty="0">
                <a:hlinkClick r:id="rId3"/>
              </a:rPr>
              <a:t>video</a:t>
            </a:r>
            <a:r>
              <a:rPr lang="cs-CZ" dirty="0"/>
              <a:t> o všímavosti.</a:t>
            </a:r>
            <a:endParaRPr lang="cs-CZ" dirty="0">
              <a:cs typeface="Calibri"/>
            </a:endParaRPr>
          </a:p>
          <a:p>
            <a:r>
              <a:rPr lang="cs-CZ" dirty="0"/>
              <a:t>Koukni na krátkou animovanou sérii na Netflixu </a:t>
            </a:r>
            <a:r>
              <a:rPr lang="cs-CZ" b="1" dirty="0">
                <a:hlinkClick r:id="rId4"/>
              </a:rPr>
              <a:t>Velký průvodce meditací</a:t>
            </a:r>
            <a:r>
              <a:rPr lang="cs-CZ" dirty="0"/>
              <a:t>, kde se o všímavosti dozvíš víc a můžeš si ji rovnou i vyzkoušet.</a:t>
            </a:r>
            <a:endParaRPr lang="cs-CZ" dirty="0">
              <a:cs typeface="Calibri"/>
            </a:endParaRPr>
          </a:p>
          <a:p>
            <a:r>
              <a:rPr lang="cs-CZ" dirty="0"/>
              <a:t>Více o všímavosti se také můžeš dozvědět na webu </a:t>
            </a:r>
            <a:r>
              <a:rPr lang="cs-CZ" dirty="0">
                <a:hlinkClick r:id="rId5"/>
              </a:rPr>
              <a:t>Mindfulness institutu</a:t>
            </a:r>
            <a:r>
              <a:rPr lang="cs-CZ" dirty="0"/>
              <a:t>.</a:t>
            </a:r>
            <a:endParaRPr lang="cs-CZ" dirty="0">
              <a:cs typeface="Calibri"/>
            </a:endParaRPr>
          </a:p>
          <a:p>
            <a:r>
              <a:rPr lang="cs-CZ" dirty="0">
                <a:ea typeface="+mn-lt"/>
                <a:cs typeface="+mn-lt"/>
              </a:rPr>
              <a:t>Pro hlubší ponor do tématu si přečti knihu </a:t>
            </a:r>
            <a:r>
              <a:rPr lang="cs-CZ" i="1" dirty="0" err="1">
                <a:ea typeface="+mn-lt"/>
                <a:cs typeface="+mn-lt"/>
              </a:rPr>
              <a:t>Mindfulness</a:t>
            </a:r>
            <a:r>
              <a:rPr lang="cs-CZ" i="1" dirty="0">
                <a:ea typeface="+mn-lt"/>
                <a:cs typeface="+mn-lt"/>
              </a:rPr>
              <a:t> pro každého: 8 týdnů, které změní váš život </a:t>
            </a:r>
            <a:r>
              <a:rPr lang="cs-CZ" dirty="0">
                <a:ea typeface="+mn-lt"/>
                <a:cs typeface="+mn-lt"/>
              </a:rPr>
              <a:t>nebo jakoukoli knihu od autora Jon </a:t>
            </a:r>
            <a:r>
              <a:rPr lang="cs-CZ" dirty="0" err="1">
                <a:ea typeface="+mn-lt"/>
                <a:cs typeface="+mn-lt"/>
              </a:rPr>
              <a:t>Kabat-Zinn</a:t>
            </a:r>
          </a:p>
        </p:txBody>
      </p:sp>
    </p:spTree>
    <p:extLst>
      <p:ext uri="{BB962C8B-B14F-4D97-AF65-F5344CB8AC3E}">
        <p14:creationId xmlns:p14="http://schemas.microsoft.com/office/powerpoint/2010/main" val="2559138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04EF8E-FC2A-4C1A-A939-CE791098B8E4}"/>
              </a:ext>
            </a:extLst>
          </p:cNvPr>
          <p:cNvSpPr>
            <a:spLocks noGrp="1"/>
          </p:cNvSpPr>
          <p:nvPr>
            <p:ph type="title"/>
          </p:nvPr>
        </p:nvSpPr>
        <p:spPr/>
        <p:txBody>
          <a:bodyPr/>
          <a:lstStyle/>
          <a:p>
            <a:r>
              <a:rPr lang="cs-CZ"/>
              <a:t>Dýchání do trojúhelníku</a:t>
            </a:r>
          </a:p>
        </p:txBody>
      </p:sp>
      <p:sp>
        <p:nvSpPr>
          <p:cNvPr id="3" name="Zástupný symbol pro obsah 2">
            <a:extLst>
              <a:ext uri="{FF2B5EF4-FFF2-40B4-BE49-F238E27FC236}">
                <a16:creationId xmlns:a16="http://schemas.microsoft.com/office/drawing/2014/main" id="{8EAE486F-E5D6-491D-97B2-D7E0639AEACC}"/>
              </a:ext>
            </a:extLst>
          </p:cNvPr>
          <p:cNvSpPr>
            <a:spLocks noGrp="1"/>
          </p:cNvSpPr>
          <p:nvPr>
            <p:ph idx="1"/>
          </p:nvPr>
        </p:nvSpPr>
        <p:spPr/>
        <p:txBody>
          <a:bodyPr>
            <a:normAutofit fontScale="92500" lnSpcReduction="20000"/>
          </a:bodyPr>
          <a:lstStyle/>
          <a:p>
            <a:pPr marL="514350" indent="-514350">
              <a:buFont typeface="+mj-lt"/>
              <a:buAutoNum type="arabicPeriod"/>
            </a:pPr>
            <a:r>
              <a:rPr lang="cs-CZ" dirty="0"/>
              <a:t>Posaď se s rovnými zády a dýchej nosem.</a:t>
            </a:r>
          </a:p>
          <a:p>
            <a:pPr marL="514350" indent="-514350">
              <a:buAutoNum type="arabicPeriod"/>
            </a:pPr>
            <a:r>
              <a:rPr lang="cs-CZ" dirty="0"/>
              <a:t>Nadechuj 5 vteřin, na 5 vteřin dech zadrž </a:t>
            </a:r>
          </a:p>
          <a:p>
            <a:pPr marL="0" indent="0">
              <a:buNone/>
            </a:pPr>
            <a:r>
              <a:rPr lang="cs-CZ" dirty="0"/>
              <a:t>	a 5 vteřin vydechuj.</a:t>
            </a:r>
          </a:p>
          <a:p>
            <a:pPr marL="0" indent="0">
              <a:buNone/>
            </a:pPr>
            <a:r>
              <a:rPr lang="cs-CZ" dirty="0"/>
              <a:t>3. V duchu si počítej vždy do 5. To ti pomůže udržet pozornost. </a:t>
            </a:r>
          </a:p>
          <a:p>
            <a:pPr marL="0" indent="0">
              <a:buNone/>
            </a:pPr>
            <a:r>
              <a:rPr lang="cs-CZ" dirty="0"/>
              <a:t>4. Až se objeví nějaká myšlenka, zkus ji dál nerozvíjet a vrátit se pozorností 	zpět k dechu.</a:t>
            </a:r>
          </a:p>
          <a:p>
            <a:pPr marL="0" indent="0">
              <a:buNone/>
            </a:pPr>
            <a:r>
              <a:rPr lang="cs-CZ" dirty="0"/>
              <a:t>5.  Dýchej po dobu 3-5 minut nebo do doby, kdy pocítíš zklidnění.</a:t>
            </a:r>
          </a:p>
          <a:p>
            <a:pPr marL="0" indent="0">
              <a:buNone/>
            </a:pPr>
            <a:endParaRPr lang="cs-CZ" dirty="0"/>
          </a:p>
          <a:p>
            <a:r>
              <a:rPr lang="cs-CZ" dirty="0"/>
              <a:t>Je běžné, že se myšlenky rozutečou. Není třeba se za to kritizovat. Cílem je všimnout si toho a neustále se navracet k dechu. </a:t>
            </a:r>
          </a:p>
          <a:p>
            <a:r>
              <a:rPr lang="cs-CZ" dirty="0"/>
              <a:t>Cvičení se může zdát banální, ale vůbec to není tak snadné!</a:t>
            </a:r>
          </a:p>
          <a:p>
            <a:endParaRPr lang="cs-CZ" dirty="0"/>
          </a:p>
        </p:txBody>
      </p:sp>
    </p:spTree>
    <p:extLst>
      <p:ext uri="{BB962C8B-B14F-4D97-AF65-F5344CB8AC3E}">
        <p14:creationId xmlns:p14="http://schemas.microsoft.com/office/powerpoint/2010/main" val="74311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2CC550-0AAA-4767-A456-13ED43E321BF}"/>
              </a:ext>
            </a:extLst>
          </p:cNvPr>
          <p:cNvSpPr>
            <a:spLocks noGrp="1"/>
          </p:cNvSpPr>
          <p:nvPr>
            <p:ph type="title"/>
          </p:nvPr>
        </p:nvSpPr>
        <p:spPr/>
        <p:txBody>
          <a:bodyPr/>
          <a:lstStyle/>
          <a:p>
            <a:r>
              <a:rPr lang="cs-CZ" dirty="0"/>
              <a:t>Obsah</a:t>
            </a:r>
          </a:p>
        </p:txBody>
      </p:sp>
      <p:sp>
        <p:nvSpPr>
          <p:cNvPr id="3" name="Zástupný symbol pro obsah 2">
            <a:extLst>
              <a:ext uri="{FF2B5EF4-FFF2-40B4-BE49-F238E27FC236}">
                <a16:creationId xmlns:a16="http://schemas.microsoft.com/office/drawing/2014/main" id="{61CACA14-EE7E-41F4-8999-272628619E8F}"/>
              </a:ext>
            </a:extLst>
          </p:cNvPr>
          <p:cNvSpPr>
            <a:spLocks noGrp="1"/>
          </p:cNvSpPr>
          <p:nvPr>
            <p:ph idx="1"/>
          </p:nvPr>
        </p:nvSpPr>
        <p:spPr/>
        <p:txBody>
          <a:bodyPr>
            <a:normAutofit fontScale="70000" lnSpcReduction="20000"/>
          </a:bodyPr>
          <a:lstStyle/>
          <a:p>
            <a:pPr lvl="0"/>
            <a:r>
              <a:rPr lang="cs-CZ" b="1" dirty="0"/>
              <a:t>Úvod</a:t>
            </a:r>
            <a:endParaRPr lang="cs-CZ" dirty="0"/>
          </a:p>
          <a:p>
            <a:pPr lvl="1"/>
            <a:r>
              <a:rPr lang="cs-CZ" dirty="0"/>
              <a:t>Jak souvisí duševní zdraví se studijní úspěšností </a:t>
            </a:r>
          </a:p>
          <a:p>
            <a:pPr lvl="0"/>
            <a:r>
              <a:rPr lang="cs-CZ" b="1" dirty="0"/>
              <a:t>Prevence</a:t>
            </a:r>
            <a:endParaRPr lang="cs-CZ" dirty="0"/>
          </a:p>
          <a:p>
            <a:pPr lvl="1"/>
            <a:r>
              <a:rPr lang="cs-CZ" dirty="0"/>
              <a:t>Jak se starat o tělo </a:t>
            </a:r>
          </a:p>
          <a:p>
            <a:pPr lvl="1"/>
            <a:r>
              <a:rPr lang="cs-CZ" dirty="0"/>
              <a:t>Jak se starat o psychiku </a:t>
            </a:r>
          </a:p>
          <a:p>
            <a:pPr lvl="1"/>
            <a:r>
              <a:rPr lang="cs-CZ" dirty="0"/>
              <a:t>Jak se starat o vztahy </a:t>
            </a:r>
          </a:p>
          <a:p>
            <a:pPr lvl="1"/>
            <a:r>
              <a:rPr lang="cs-CZ" dirty="0"/>
              <a:t>S laskavostí nejdál dojdeš</a:t>
            </a:r>
          </a:p>
          <a:p>
            <a:pPr lvl="1"/>
            <a:r>
              <a:rPr lang="cs-CZ" dirty="0"/>
              <a:t>Tvůj </a:t>
            </a:r>
            <a:r>
              <a:rPr lang="cs-CZ" dirty="0" err="1"/>
              <a:t>well-being</a:t>
            </a:r>
            <a:r>
              <a:rPr lang="cs-CZ" dirty="0"/>
              <a:t> plán</a:t>
            </a:r>
          </a:p>
          <a:p>
            <a:pPr lvl="1"/>
            <a:endParaRPr lang="cs-CZ" dirty="0"/>
          </a:p>
          <a:p>
            <a:pPr lvl="0"/>
            <a:r>
              <a:rPr lang="cs-CZ" b="1" dirty="0"/>
              <a:t>Krize</a:t>
            </a:r>
            <a:r>
              <a:rPr lang="cs-CZ" dirty="0"/>
              <a:t> </a:t>
            </a:r>
          </a:p>
          <a:p>
            <a:pPr lvl="1"/>
            <a:r>
              <a:rPr lang="cs-CZ" dirty="0"/>
              <a:t>Techniky pro lepší zvládání těžkých situací </a:t>
            </a:r>
          </a:p>
          <a:p>
            <a:pPr lvl="1"/>
            <a:r>
              <a:rPr lang="cs-CZ" dirty="0"/>
              <a:t>Tvůj krizový plán </a:t>
            </a:r>
          </a:p>
          <a:p>
            <a:pPr lvl="1"/>
            <a:r>
              <a:rPr lang="cs-CZ" dirty="0" err="1"/>
              <a:t>Appky</a:t>
            </a:r>
            <a:r>
              <a:rPr lang="cs-CZ" dirty="0"/>
              <a:t>, které pomáhají </a:t>
            </a:r>
          </a:p>
          <a:p>
            <a:pPr lvl="1"/>
            <a:r>
              <a:rPr lang="cs-CZ" dirty="0"/>
              <a:t>Jak poznáš, že se s tebou něco děje? </a:t>
            </a:r>
          </a:p>
          <a:p>
            <a:pPr marL="457200" lvl="1" indent="0">
              <a:buNone/>
            </a:pPr>
            <a:r>
              <a:rPr lang="cs-CZ" dirty="0"/>
              <a:t> </a:t>
            </a:r>
          </a:p>
          <a:p>
            <a:pPr lvl="0"/>
            <a:r>
              <a:rPr lang="cs-CZ" b="1" dirty="0"/>
              <a:t>Kam se obrátit pro pomoc</a:t>
            </a:r>
            <a:endParaRPr lang="cs-CZ" dirty="0"/>
          </a:p>
        </p:txBody>
      </p:sp>
    </p:spTree>
    <p:extLst>
      <p:ext uri="{BB962C8B-B14F-4D97-AF65-F5344CB8AC3E}">
        <p14:creationId xmlns:p14="http://schemas.microsoft.com/office/powerpoint/2010/main" val="3862625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C51F10-54CB-43FA-A08B-C304ED2C60DE}"/>
              </a:ext>
            </a:extLst>
          </p:cNvPr>
          <p:cNvSpPr>
            <a:spLocks noGrp="1"/>
          </p:cNvSpPr>
          <p:nvPr>
            <p:ph type="ctrTitle"/>
          </p:nvPr>
        </p:nvSpPr>
        <p:spPr/>
        <p:txBody>
          <a:bodyPr/>
          <a:lstStyle/>
          <a:p>
            <a:r>
              <a:rPr lang="cs-CZ" dirty="0"/>
              <a:t>Jak se starat o vztahy</a:t>
            </a:r>
          </a:p>
        </p:txBody>
      </p:sp>
    </p:spTree>
    <p:extLst>
      <p:ext uri="{BB962C8B-B14F-4D97-AF65-F5344CB8AC3E}">
        <p14:creationId xmlns:p14="http://schemas.microsoft.com/office/powerpoint/2010/main" val="3016719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45604D-6479-44F0-B843-8B2150DA6D38}"/>
              </a:ext>
            </a:extLst>
          </p:cNvPr>
          <p:cNvSpPr>
            <a:spLocks noGrp="1"/>
          </p:cNvSpPr>
          <p:nvPr>
            <p:ph type="title"/>
          </p:nvPr>
        </p:nvSpPr>
        <p:spPr>
          <a:xfrm>
            <a:off x="838200" y="365126"/>
            <a:ext cx="10515600" cy="405342"/>
          </a:xfrm>
        </p:spPr>
        <p:txBody>
          <a:bodyPr>
            <a:normAutofit fontScale="90000"/>
          </a:bodyPr>
          <a:lstStyle/>
          <a:p>
            <a:r>
              <a:rPr lang="cs-CZ" dirty="0"/>
              <a:t>NAVAZOVÁNÍ NOVÝCH VZTAHŮ</a:t>
            </a:r>
            <a:endParaRPr lang="cs-CZ"/>
          </a:p>
        </p:txBody>
      </p:sp>
      <p:sp>
        <p:nvSpPr>
          <p:cNvPr id="3" name="Zástupný symbol pro obsah 2">
            <a:extLst>
              <a:ext uri="{FF2B5EF4-FFF2-40B4-BE49-F238E27FC236}">
                <a16:creationId xmlns:a16="http://schemas.microsoft.com/office/drawing/2014/main" id="{C55F3B30-4A87-4B5E-ADE7-76EE3A821DCC}"/>
              </a:ext>
            </a:extLst>
          </p:cNvPr>
          <p:cNvSpPr>
            <a:spLocks noGrp="1"/>
          </p:cNvSpPr>
          <p:nvPr>
            <p:ph idx="1"/>
          </p:nvPr>
        </p:nvSpPr>
        <p:spPr>
          <a:xfrm>
            <a:off x="838200" y="1159932"/>
            <a:ext cx="10515600" cy="5418667"/>
          </a:xfrm>
        </p:spPr>
        <p:txBody>
          <a:bodyPr vert="horz" lIns="91440" tIns="45720" rIns="91440" bIns="45720" rtlCol="0" anchor="t">
            <a:normAutofit fontScale="70000" lnSpcReduction="20000"/>
          </a:bodyPr>
          <a:lstStyle/>
          <a:p>
            <a:r>
              <a:rPr lang="cs-CZ" dirty="0"/>
              <a:t>VŠ je příležitost poznat nové lidi, kteří mají podobné zájmy jako ty. Pro někoho je seznamování hračka, pro někoho stres. Většina lidí si ale přeje mít přátele, s kterými může sdílet zážitky a trávit volný čas. S kamarády, kteří ti pomohou s úkolem, připomenou ti termín zkoušky a pak ji s tebou společně oslaví, bude dokončení VŠ o něco snazší.</a:t>
            </a:r>
          </a:p>
          <a:p>
            <a:r>
              <a:rPr lang="cs-CZ" dirty="0"/>
              <a:t>Seznámit se dá na mnoha místech a nemusíš nutně vymetat večírky nebo </a:t>
            </a:r>
            <a:r>
              <a:rPr lang="cs-CZ" dirty="0">
                <a:ea typeface="+mn-lt"/>
                <a:cs typeface="+mn-lt"/>
              </a:rPr>
              <a:t>velké akce</a:t>
            </a:r>
            <a:r>
              <a:rPr lang="cs-CZ" dirty="0"/>
              <a:t>. Kromě klasických seznamovacích výjezdů pro prváky tu jsou různé studentské spolky a zájmové aktivity. Podobně naladěné lidi většinou najdeš, když děláš to, co tě baví. </a:t>
            </a:r>
            <a:endParaRPr lang="cs-CZ" dirty="0">
              <a:cs typeface="Calibri"/>
            </a:endParaRPr>
          </a:p>
          <a:p>
            <a:r>
              <a:rPr lang="cs-CZ" dirty="0"/>
              <a:t>Nové lidi můžeš samozřejmě potkat i mimo školu. V Ústí n. L.  je množství aktivit, kde se můžeš s novými lidmi seznámit, ať už to jsou sportovní kluby, kavárny neb kulturní akce.  </a:t>
            </a:r>
          </a:p>
          <a:p>
            <a:r>
              <a:rPr lang="cs-CZ" dirty="0">
                <a:cs typeface="Calibri"/>
              </a:rPr>
              <a:t>Seznámit se s lidmi z jiných zemí můžeš na výjezdech Erasmus+. </a:t>
            </a:r>
          </a:p>
          <a:p>
            <a:endParaRPr lang="cs-CZ" dirty="0"/>
          </a:p>
          <a:p>
            <a:pPr marL="0" indent="0">
              <a:buNone/>
            </a:pPr>
            <a:r>
              <a:rPr lang="cs-CZ" b="1" dirty="0"/>
              <a:t>Tipy:</a:t>
            </a:r>
            <a:endParaRPr lang="cs-CZ" b="1" dirty="0">
              <a:cs typeface="Calibri"/>
            </a:endParaRPr>
          </a:p>
          <a:p>
            <a:r>
              <a:rPr lang="cs-CZ" dirty="0"/>
              <a:t>Jít na akci, kde nikoho neznáš, může být trochu děsivé. Proto je fajn seznámit se předtím s jedním člověkem a domluvit se, že na akci zajdete společně.</a:t>
            </a:r>
            <a:endParaRPr lang="cs-CZ" dirty="0">
              <a:cs typeface="Calibri"/>
            </a:endParaRPr>
          </a:p>
          <a:p>
            <a:r>
              <a:rPr lang="cs-CZ" dirty="0"/>
              <a:t>Když nemáš s kým jít na akci, která tě láká, zkus si dodat odvahy a přece vyrazit. Pravděpodobně tam bude víc lidí, kteří nebudou nikoho znát a dáte se dohromady.</a:t>
            </a:r>
            <a:endParaRPr lang="cs-CZ" dirty="0">
              <a:cs typeface="Calibri"/>
            </a:endParaRPr>
          </a:p>
          <a:p>
            <a:r>
              <a:rPr lang="cs-CZ" dirty="0"/>
              <a:t>Někdy je snazší seznámit se online.  </a:t>
            </a:r>
            <a:endParaRPr lang="cs-CZ" dirty="0">
              <a:cs typeface="Calibri"/>
            </a:endParaRPr>
          </a:p>
          <a:p>
            <a:r>
              <a:rPr lang="cs-CZ" dirty="0"/>
              <a:t>Tělocvik (v rámci studia na UJEP) je dobrá příležitost, jak potkat lidi, které zajímá stejný sport.</a:t>
            </a:r>
            <a:endParaRPr lang="cs-CZ" dirty="0">
              <a:cs typeface="Calibri"/>
            </a:endParaRPr>
          </a:p>
        </p:txBody>
      </p:sp>
    </p:spTree>
    <p:extLst>
      <p:ext uri="{BB962C8B-B14F-4D97-AF65-F5344CB8AC3E}">
        <p14:creationId xmlns:p14="http://schemas.microsoft.com/office/powerpoint/2010/main" val="2419981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7DEF58-12E8-4071-85C2-4DC5FF55CDF5}"/>
              </a:ext>
            </a:extLst>
          </p:cNvPr>
          <p:cNvSpPr>
            <a:spLocks noGrp="1"/>
          </p:cNvSpPr>
          <p:nvPr>
            <p:ph type="title"/>
          </p:nvPr>
        </p:nvSpPr>
        <p:spPr>
          <a:xfrm>
            <a:off x="838200" y="365126"/>
            <a:ext cx="10515600" cy="633942"/>
          </a:xfrm>
        </p:spPr>
        <p:txBody>
          <a:bodyPr>
            <a:normAutofit fontScale="90000"/>
          </a:bodyPr>
          <a:lstStyle/>
          <a:p>
            <a:r>
              <a:rPr lang="cs-CZ" dirty="0">
                <a:ea typeface="+mj-lt"/>
                <a:cs typeface="+mj-lt"/>
              </a:rPr>
              <a:t>POSILOVÁNÍ EXISTUJÍCÍCH VZTAHŮ</a:t>
            </a:r>
            <a:endParaRPr lang="cs-CZ"/>
          </a:p>
        </p:txBody>
      </p:sp>
      <p:sp>
        <p:nvSpPr>
          <p:cNvPr id="3" name="Zástupný symbol pro obsah 2">
            <a:extLst>
              <a:ext uri="{FF2B5EF4-FFF2-40B4-BE49-F238E27FC236}">
                <a16:creationId xmlns:a16="http://schemas.microsoft.com/office/drawing/2014/main" id="{15E08C79-722A-4EC3-BE4A-37E7CB5B4208}"/>
              </a:ext>
            </a:extLst>
          </p:cNvPr>
          <p:cNvSpPr>
            <a:spLocks noGrp="1"/>
          </p:cNvSpPr>
          <p:nvPr>
            <p:ph idx="1"/>
          </p:nvPr>
        </p:nvSpPr>
        <p:spPr>
          <a:xfrm>
            <a:off x="838200" y="1388533"/>
            <a:ext cx="10515600" cy="5220230"/>
          </a:xfrm>
        </p:spPr>
        <p:txBody>
          <a:bodyPr vert="horz" lIns="91440" tIns="45720" rIns="91440" bIns="45720" rtlCol="0" anchor="t">
            <a:normAutofit fontScale="62500" lnSpcReduction="20000"/>
          </a:bodyPr>
          <a:lstStyle/>
          <a:p>
            <a:r>
              <a:rPr lang="cs-CZ" dirty="0"/>
              <a:t>Kvalita tvých vztahů významně ovlivňuje tvou životní spokojenost.</a:t>
            </a:r>
          </a:p>
          <a:p>
            <a:r>
              <a:rPr lang="cs-CZ" dirty="0"/>
              <a:t>Osamělost zkracuje délku života. Lidé, kteří se cítí osamělí, jsou častěji náchylnější k pocitům úzkosti, depresi a sebepoškozujícímu chování.</a:t>
            </a:r>
            <a:endParaRPr lang="cs-CZ" dirty="0">
              <a:cs typeface="Calibri"/>
            </a:endParaRPr>
          </a:p>
          <a:p>
            <a:r>
              <a:rPr lang="cs-CZ" dirty="0"/>
              <a:t>Kvalita je důležitější než počet přátelských vztahů. I mezi mnoha lidmi je totiž možné cítit se osaměle. Je v pořádku být introvert, samotář nebo mít jen pár přátel. Důležitý je tvůj subjektivní pocit sounáležitosti a propojenosti s druhými lidmi. </a:t>
            </a:r>
          </a:p>
          <a:p>
            <a:pPr marL="0" indent="0">
              <a:buNone/>
            </a:pPr>
            <a:endParaRPr lang="cs-CZ" dirty="0">
              <a:cs typeface="Calibri" panose="020F0502020204030204"/>
            </a:endParaRPr>
          </a:p>
          <a:p>
            <a:pPr marL="0" indent="0">
              <a:buNone/>
            </a:pPr>
            <a:r>
              <a:rPr lang="cs-CZ" b="1" dirty="0"/>
              <a:t>Tipy: </a:t>
            </a:r>
            <a:endParaRPr lang="cs-CZ" b="1" dirty="0">
              <a:cs typeface="Calibri"/>
            </a:endParaRPr>
          </a:p>
          <a:p>
            <a:r>
              <a:rPr lang="cs-CZ" dirty="0"/>
              <a:t>Buď v kontaktu s rodinou a kamarády z místa tvého bydliště. Nezapomeň na vztahy, které už máš a starej se o ně.</a:t>
            </a:r>
            <a:endParaRPr lang="cs-CZ" dirty="0">
              <a:cs typeface="Calibri"/>
            </a:endParaRPr>
          </a:p>
          <a:p>
            <a:r>
              <a:rPr lang="cs-CZ" dirty="0"/>
              <a:t>Ozvi se kamarádům ze střední školy nebo zájmového kroužku a domluvte si společné setkání.</a:t>
            </a:r>
            <a:endParaRPr lang="cs-CZ" dirty="0">
              <a:cs typeface="Calibri"/>
            </a:endParaRPr>
          </a:p>
          <a:p>
            <a:r>
              <a:rPr lang="cs-CZ" dirty="0"/>
              <a:t>Věnuj svůj čas zvířecím mazlíčkům. Vztahy se zvířaty jsou pro tvou spokojenost také velmi přínosné.</a:t>
            </a:r>
            <a:endParaRPr lang="cs-CZ" dirty="0">
              <a:cs typeface="Calibri"/>
            </a:endParaRPr>
          </a:p>
          <a:p>
            <a:r>
              <a:rPr lang="cs-CZ" dirty="0"/>
              <a:t>Obnov vztahy, které byli dříve významné, ale časem vyšuměly. Zavolej nebo napiš starému kamarádovi.</a:t>
            </a:r>
            <a:endParaRPr lang="cs-CZ" dirty="0">
              <a:cs typeface="Calibri"/>
            </a:endParaRPr>
          </a:p>
          <a:p>
            <a:r>
              <a:rPr lang="cs-CZ" dirty="0"/>
              <a:t>Zahraj si s přáteli </a:t>
            </a:r>
            <a:r>
              <a:rPr lang="cs-CZ" dirty="0">
                <a:hlinkClick r:id="rId2"/>
              </a:rPr>
              <a:t>konverzační hru </a:t>
            </a:r>
            <a:r>
              <a:rPr lang="cs-CZ" dirty="0"/>
              <a:t>a posuňte váš vztah na další úroveň.</a:t>
            </a:r>
            <a:endParaRPr lang="cs-CZ" dirty="0">
              <a:cs typeface="Calibri"/>
            </a:endParaRPr>
          </a:p>
          <a:p>
            <a:pPr marL="0" indent="0">
              <a:buNone/>
            </a:pPr>
            <a:endParaRPr lang="cs-CZ" b="1" dirty="0"/>
          </a:p>
          <a:p>
            <a:pPr marL="0" indent="0">
              <a:buNone/>
            </a:pPr>
            <a:r>
              <a:rPr lang="cs-CZ" b="1" dirty="0">
                <a:ea typeface="+mn-lt"/>
                <a:cs typeface="+mn-lt"/>
              </a:rPr>
              <a:t>Zajímá tě víc?</a:t>
            </a:r>
            <a:endParaRPr lang="cs-CZ" dirty="0"/>
          </a:p>
          <a:p>
            <a:r>
              <a:rPr lang="cs-CZ" dirty="0"/>
              <a:t>Koukni na Ted Talk </a:t>
            </a:r>
            <a:r>
              <a:rPr lang="cs-CZ" i="1" dirty="0" err="1">
                <a:hlinkClick r:id="rId3"/>
              </a:rPr>
              <a:t>What</a:t>
            </a:r>
            <a:r>
              <a:rPr lang="cs-CZ" i="1" dirty="0">
                <a:hlinkClick r:id="rId3"/>
              </a:rPr>
              <a:t> </a:t>
            </a:r>
            <a:r>
              <a:rPr lang="cs-CZ" i="1" dirty="0" err="1">
                <a:hlinkClick r:id="rId3"/>
              </a:rPr>
              <a:t>makes</a:t>
            </a:r>
            <a:r>
              <a:rPr lang="cs-CZ" i="1" dirty="0">
                <a:hlinkClick r:id="rId3"/>
              </a:rPr>
              <a:t> a </a:t>
            </a:r>
            <a:r>
              <a:rPr lang="cs-CZ" i="1" dirty="0" err="1">
                <a:hlinkClick r:id="rId3"/>
              </a:rPr>
              <a:t>good</a:t>
            </a:r>
            <a:r>
              <a:rPr lang="cs-CZ" i="1" dirty="0">
                <a:hlinkClick r:id="rId3"/>
              </a:rPr>
              <a:t> </a:t>
            </a:r>
            <a:r>
              <a:rPr lang="cs-CZ" i="1" dirty="0" err="1">
                <a:hlinkClick r:id="rId3"/>
              </a:rPr>
              <a:t>life</a:t>
            </a:r>
            <a:r>
              <a:rPr lang="cs-CZ" i="1" dirty="0"/>
              <a:t>.</a:t>
            </a:r>
            <a:endParaRPr lang="cs-CZ" dirty="0"/>
          </a:p>
        </p:txBody>
      </p:sp>
    </p:spTree>
    <p:extLst>
      <p:ext uri="{BB962C8B-B14F-4D97-AF65-F5344CB8AC3E}">
        <p14:creationId xmlns:p14="http://schemas.microsoft.com/office/powerpoint/2010/main" val="3862443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AC5AF5-796E-4A49-84B8-1E42A434CD2B}"/>
              </a:ext>
            </a:extLst>
          </p:cNvPr>
          <p:cNvSpPr>
            <a:spLocks noGrp="1"/>
          </p:cNvSpPr>
          <p:nvPr>
            <p:ph type="title"/>
          </p:nvPr>
        </p:nvSpPr>
        <p:spPr>
          <a:xfrm>
            <a:off x="838200" y="365126"/>
            <a:ext cx="10515600" cy="515408"/>
          </a:xfrm>
        </p:spPr>
        <p:txBody>
          <a:bodyPr>
            <a:normAutofit fontScale="90000"/>
          </a:bodyPr>
          <a:lstStyle/>
          <a:p>
            <a:r>
              <a:rPr lang="cs-CZ" dirty="0"/>
              <a:t>BÝT PŘÍNOSEM PRO DRUHÉ</a:t>
            </a:r>
            <a:endParaRPr lang="cs-CZ"/>
          </a:p>
        </p:txBody>
      </p:sp>
      <p:sp>
        <p:nvSpPr>
          <p:cNvPr id="3" name="Zástupný symbol pro obsah 2">
            <a:extLst>
              <a:ext uri="{FF2B5EF4-FFF2-40B4-BE49-F238E27FC236}">
                <a16:creationId xmlns:a16="http://schemas.microsoft.com/office/drawing/2014/main" id="{23DA9062-46C5-489D-80DC-2AD2C3BEA353}"/>
              </a:ext>
            </a:extLst>
          </p:cNvPr>
          <p:cNvSpPr>
            <a:spLocks noGrp="1"/>
          </p:cNvSpPr>
          <p:nvPr>
            <p:ph idx="1"/>
          </p:nvPr>
        </p:nvSpPr>
        <p:spPr>
          <a:xfrm>
            <a:off x="838200" y="1075267"/>
            <a:ext cx="10515600" cy="5101696"/>
          </a:xfrm>
        </p:spPr>
        <p:txBody>
          <a:bodyPr vert="horz" lIns="91440" tIns="45720" rIns="91440" bIns="45720" rtlCol="0" anchor="t">
            <a:normAutofit fontScale="55000" lnSpcReduction="20000"/>
          </a:bodyPr>
          <a:lstStyle/>
          <a:p>
            <a:r>
              <a:rPr lang="cs-CZ" dirty="0"/>
              <a:t>Pomoci někomu nezištně a bez nároku na odměnu, může být velkým zdrojem životního smyslu a příjemných pocitů pro pomáhajícího.</a:t>
            </a:r>
          </a:p>
          <a:p>
            <a:r>
              <a:rPr lang="cs-CZ" dirty="0"/>
              <a:t>Nezištná pomoc a dobrovolnictví ti pomůže cítit se užitečně a potřebně, rozptýlit myšlenky nad vlastními starostmi, cítit se štědře a vděčně za život, jaký máš.</a:t>
            </a:r>
            <a:endParaRPr lang="cs-CZ" dirty="0">
              <a:cs typeface="Calibri"/>
            </a:endParaRPr>
          </a:p>
          <a:p>
            <a:r>
              <a:rPr lang="cs-CZ" dirty="0"/>
              <a:t>Nezáleží na tom, jestli čas od času pomáháš blízkým lidem nebo pravidelně pod záštitou dobrovolnické organizace. </a:t>
            </a:r>
            <a:r>
              <a:rPr lang="cs-CZ" b="1" dirty="0"/>
              <a:t>Vyber si formu pomoci, která ti vyhovuje a na kterou stačíš. </a:t>
            </a:r>
            <a:r>
              <a:rPr lang="cs-CZ" dirty="0"/>
              <a:t>Není potřeba přepínat vlastní síly a zdroje, i drobná pomoc se počítá.</a:t>
            </a:r>
            <a:endParaRPr lang="cs-CZ" dirty="0">
              <a:cs typeface="Calibri"/>
            </a:endParaRPr>
          </a:p>
          <a:p>
            <a:endParaRPr lang="cs-CZ" dirty="0"/>
          </a:p>
          <a:p>
            <a:pPr marL="0" indent="0">
              <a:buNone/>
            </a:pPr>
            <a:r>
              <a:rPr lang="cs-CZ" b="1" dirty="0"/>
              <a:t>Tipy:</a:t>
            </a:r>
            <a:endParaRPr lang="cs-CZ" b="1" dirty="0">
              <a:cs typeface="Calibri"/>
            </a:endParaRPr>
          </a:p>
          <a:p>
            <a:r>
              <a:rPr lang="cs-CZ" dirty="0"/>
              <a:t>Nejprve se zamysli, jaké jsou tvé možnosti a kolik času/peněz chceš prospěšné činnosti věnovat, a co by tě bavilo dělat.</a:t>
            </a:r>
            <a:endParaRPr lang="cs-CZ" dirty="0">
              <a:cs typeface="Calibri"/>
            </a:endParaRPr>
          </a:p>
          <a:p>
            <a:r>
              <a:rPr lang="cs-CZ" dirty="0"/>
              <a:t>Začni </a:t>
            </a:r>
            <a:r>
              <a:rPr lang="cs-CZ" dirty="0" err="1"/>
              <a:t>dobrovolničit</a:t>
            </a:r>
            <a:r>
              <a:rPr lang="cs-CZ" dirty="0"/>
              <a:t> v organizaci působící v oblasti, která tě oslovuje (dětské domovy, uprchlická centra, knihovny, aktivity pro seniory…).</a:t>
            </a:r>
            <a:endParaRPr lang="cs-CZ" dirty="0">
              <a:cs typeface="Calibri"/>
            </a:endParaRPr>
          </a:p>
          <a:p>
            <a:r>
              <a:rPr lang="cs-CZ" dirty="0"/>
              <a:t>Najdi </a:t>
            </a:r>
            <a:r>
              <a:rPr lang="cs-CZ" dirty="0">
                <a:hlinkClick r:id="rId2"/>
              </a:rPr>
              <a:t>možnosti dobrovolnictví </a:t>
            </a:r>
            <a:r>
              <a:rPr lang="cs-CZ" dirty="0"/>
              <a:t>dle tvého zájmu a lokality.</a:t>
            </a:r>
            <a:endParaRPr lang="cs-CZ" dirty="0">
              <a:cs typeface="Calibri"/>
            </a:endParaRPr>
          </a:p>
          <a:p>
            <a:r>
              <a:rPr lang="cs-CZ" dirty="0"/>
              <a:t>Nabídni své specifické dovednosti (tvorba webu, grafika, jazykový překlad…) neziskové organizaci zdarma formou </a:t>
            </a:r>
            <a:r>
              <a:rPr lang="cs-CZ" dirty="0">
                <a:hlinkClick r:id="rId3"/>
              </a:rPr>
              <a:t>expertního dobrovolnictví</a:t>
            </a:r>
            <a:r>
              <a:rPr lang="cs-CZ" dirty="0"/>
              <a:t>.</a:t>
            </a:r>
          </a:p>
          <a:p>
            <a:r>
              <a:rPr lang="cs-CZ" dirty="0"/>
              <a:t>Jestli tě láká spíš manuální výpomoc pro dobrou věc během víkendu, podívej se na nabídku </a:t>
            </a:r>
            <a:r>
              <a:rPr lang="cs-CZ" dirty="0" err="1">
                <a:hlinkClick r:id="rId4"/>
              </a:rPr>
              <a:t>workcampů</a:t>
            </a:r>
            <a:r>
              <a:rPr lang="cs-CZ" dirty="0"/>
              <a:t> organizace </a:t>
            </a:r>
            <a:r>
              <a:rPr lang="cs-CZ" dirty="0" err="1"/>
              <a:t>Tamjdem</a:t>
            </a:r>
            <a:r>
              <a:rPr lang="cs-CZ" dirty="0"/>
              <a:t>.</a:t>
            </a:r>
            <a:endParaRPr lang="cs-CZ" dirty="0">
              <a:cs typeface="Calibri"/>
            </a:endParaRPr>
          </a:p>
          <a:p>
            <a:r>
              <a:rPr lang="cs-CZ" dirty="0"/>
              <a:t>Vyjeď </a:t>
            </a:r>
            <a:r>
              <a:rPr lang="cs-CZ" dirty="0" err="1"/>
              <a:t>dobrovolničit</a:t>
            </a:r>
            <a:r>
              <a:rPr lang="cs-CZ" dirty="0"/>
              <a:t> do zahraničí na delší čas třeba v létě přes </a:t>
            </a:r>
            <a:r>
              <a:rPr lang="cs-CZ" dirty="0" err="1">
                <a:hlinkClick r:id="rId5"/>
              </a:rPr>
              <a:t>Workaway</a:t>
            </a:r>
            <a:r>
              <a:rPr lang="cs-CZ" dirty="0"/>
              <a:t>.</a:t>
            </a:r>
            <a:endParaRPr lang="cs-CZ" dirty="0">
              <a:cs typeface="Calibri"/>
            </a:endParaRPr>
          </a:p>
          <a:p>
            <a:pPr marL="0" indent="0">
              <a:buNone/>
            </a:pPr>
            <a:endParaRPr lang="cs-CZ" b="1" dirty="0"/>
          </a:p>
          <a:p>
            <a:pPr marL="0" indent="0">
              <a:buNone/>
            </a:pPr>
            <a:r>
              <a:rPr lang="cs-CZ" b="1" dirty="0">
                <a:cs typeface="Calibri"/>
              </a:rPr>
              <a:t>Zajímá tě víc?</a:t>
            </a:r>
          </a:p>
          <a:p>
            <a:r>
              <a:rPr lang="cs-CZ" dirty="0"/>
              <a:t>Zjisti, jak si vybrat </a:t>
            </a:r>
            <a:r>
              <a:rPr lang="cs-CZ" dirty="0">
                <a:hlinkClick r:id="rId6"/>
              </a:rPr>
              <a:t>vhodnou dobrovolnickou příležitost</a:t>
            </a:r>
            <a:r>
              <a:rPr lang="cs-CZ" dirty="0"/>
              <a:t>.</a:t>
            </a:r>
            <a:endParaRPr lang="cs-CZ" dirty="0">
              <a:cs typeface="Calibri"/>
            </a:endParaRPr>
          </a:p>
        </p:txBody>
      </p:sp>
    </p:spTree>
    <p:extLst>
      <p:ext uri="{BB962C8B-B14F-4D97-AF65-F5344CB8AC3E}">
        <p14:creationId xmlns:p14="http://schemas.microsoft.com/office/powerpoint/2010/main" val="1574177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0D02B5-E513-4195-A32A-C51475A25237}"/>
              </a:ext>
            </a:extLst>
          </p:cNvPr>
          <p:cNvSpPr>
            <a:spLocks noGrp="1"/>
          </p:cNvSpPr>
          <p:nvPr>
            <p:ph type="ctrTitle"/>
          </p:nvPr>
        </p:nvSpPr>
        <p:spPr/>
        <p:txBody>
          <a:bodyPr/>
          <a:lstStyle/>
          <a:p>
            <a:r>
              <a:rPr lang="cs-CZ" dirty="0"/>
              <a:t>S laskavostí nejdál dojdeš</a:t>
            </a:r>
          </a:p>
        </p:txBody>
      </p:sp>
    </p:spTree>
    <p:extLst>
      <p:ext uri="{BB962C8B-B14F-4D97-AF65-F5344CB8AC3E}">
        <p14:creationId xmlns:p14="http://schemas.microsoft.com/office/powerpoint/2010/main" val="2385566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8205FC-CA87-4C1E-834C-4B9E4B2FD213}"/>
              </a:ext>
            </a:extLst>
          </p:cNvPr>
          <p:cNvSpPr>
            <a:spLocks noGrp="1"/>
          </p:cNvSpPr>
          <p:nvPr>
            <p:ph type="title"/>
          </p:nvPr>
        </p:nvSpPr>
        <p:spPr>
          <a:xfrm>
            <a:off x="838200" y="365126"/>
            <a:ext cx="10515600" cy="642408"/>
          </a:xfrm>
        </p:spPr>
        <p:txBody>
          <a:bodyPr>
            <a:normAutofit/>
          </a:bodyPr>
          <a:lstStyle/>
          <a:p>
            <a:r>
              <a:rPr lang="cs-CZ" sz="3200" dirty="0"/>
              <a:t>Ve všem, co děláš, nezapomínej na laskavost k sobě.</a:t>
            </a:r>
          </a:p>
        </p:txBody>
      </p:sp>
      <p:sp>
        <p:nvSpPr>
          <p:cNvPr id="3" name="Zástupný symbol pro obsah 2">
            <a:extLst>
              <a:ext uri="{FF2B5EF4-FFF2-40B4-BE49-F238E27FC236}">
                <a16:creationId xmlns:a16="http://schemas.microsoft.com/office/drawing/2014/main" id="{B8159706-D9BE-4C31-AFF4-53831B43BD52}"/>
              </a:ext>
            </a:extLst>
          </p:cNvPr>
          <p:cNvSpPr>
            <a:spLocks noGrp="1"/>
          </p:cNvSpPr>
          <p:nvPr>
            <p:ph idx="1"/>
          </p:nvPr>
        </p:nvSpPr>
        <p:spPr>
          <a:xfrm>
            <a:off x="838200" y="1253067"/>
            <a:ext cx="10515600" cy="5461000"/>
          </a:xfrm>
        </p:spPr>
        <p:txBody>
          <a:bodyPr vert="horz" lIns="91440" tIns="45720" rIns="91440" bIns="45720" rtlCol="0" anchor="t">
            <a:normAutofit fontScale="47500" lnSpcReduction="20000"/>
          </a:bodyPr>
          <a:lstStyle/>
          <a:p>
            <a:r>
              <a:rPr lang="cs-CZ" b="1" dirty="0"/>
              <a:t>Laskavost a soucit k sobě jsou předpokladem duševního zdraví. </a:t>
            </a:r>
            <a:r>
              <a:rPr lang="cs-CZ" dirty="0"/>
              <a:t>Prostupují všemi oblastmi života.</a:t>
            </a:r>
            <a:endParaRPr lang="cs-CZ" b="1" dirty="0">
              <a:cs typeface="Calibri"/>
            </a:endParaRPr>
          </a:p>
          <a:p>
            <a:r>
              <a:rPr lang="cs-CZ" dirty="0"/>
              <a:t>Chovat se laskavě ke kamarádce je snadné, dokážeš ale stejnou laskavost projevit i sobě?</a:t>
            </a:r>
          </a:p>
          <a:p>
            <a:r>
              <a:rPr lang="cs-CZ" dirty="0"/>
              <a:t>Soucítit se sebou znamená mít k sobě pozitivní postoj i ve chvílích, kdy se trápíš, nedaří se ti, zažíváš nepříjemné myšlenky a pocity. A zároveň si přát toto utrpení zmírnit. Je to opak toho, když se kritizuješ ve chvíli, kdy se něčím trápíš.</a:t>
            </a:r>
            <a:endParaRPr lang="cs-CZ" dirty="0">
              <a:cs typeface="Calibri"/>
            </a:endParaRPr>
          </a:p>
          <a:p>
            <a:r>
              <a:rPr lang="cs-CZ" dirty="0"/>
              <a:t>Všichni lidé zažívají utrpení, připadají si někdy neschopně a věci se jim nedaří. Zákonitě se to proto musí někdy dít i tobě. Je to součástí univerzální lidské zkušenosti.</a:t>
            </a:r>
            <a:endParaRPr lang="cs-CZ" dirty="0">
              <a:cs typeface="Calibri"/>
            </a:endParaRPr>
          </a:p>
          <a:p>
            <a:r>
              <a:rPr lang="cs-CZ" dirty="0"/>
              <a:t>Soucítit se sebou ale neznamená litovat se! Jde o hledání křehké rovnováhy mezi potlačením emocí na jedné straně a přílišným pohlcením emocemi na straně druhé. </a:t>
            </a:r>
          </a:p>
          <a:p>
            <a:r>
              <a:rPr lang="cs-CZ" dirty="0"/>
              <a:t>Nezapomeň na to, že soucit a laskavost není jen pasivní přijímání všeho, co přichází. Tyto schopnosti ti pomohou podniknout kroky směrem ke zmírnění tvého trápení – říct ne, postavit se bezpráví nebo jasně vytyčit vlastní hranice.</a:t>
            </a:r>
          </a:p>
          <a:p>
            <a:pPr marL="0" indent="0">
              <a:buNone/>
            </a:pPr>
            <a:endParaRPr lang="cs-CZ" dirty="0">
              <a:cs typeface="Calibri"/>
            </a:endParaRPr>
          </a:p>
          <a:p>
            <a:pPr marL="0" indent="0">
              <a:buNone/>
            </a:pPr>
            <a:r>
              <a:rPr lang="cs-CZ" b="1" dirty="0"/>
              <a:t>Tipy: </a:t>
            </a:r>
            <a:endParaRPr lang="cs-CZ" b="1" dirty="0">
              <a:cs typeface="Calibri"/>
            </a:endParaRPr>
          </a:p>
          <a:p>
            <a:r>
              <a:rPr lang="cs-CZ" dirty="0"/>
              <a:t>Trénuj všímavost ke svému prožívání bez jeho hodnocení. Je to užitečný způsob, jak rozvíjet laskavost k sobě. </a:t>
            </a:r>
            <a:endParaRPr lang="cs-CZ" dirty="0">
              <a:cs typeface="Calibri"/>
            </a:endParaRPr>
          </a:p>
          <a:p>
            <a:r>
              <a:rPr lang="cs-CZ" dirty="0"/>
              <a:t>Zkus nahradit kritické myšlenky laskavějšími („Jsem nemožná, protože se nedokážu celý den učit.“ </a:t>
            </a:r>
            <a:r>
              <a:rPr lang="cs-CZ" dirty="0">
                <a:sym typeface="Wingdings" panose="05000000000000000000" pitchFamily="2" charset="2"/>
              </a:rPr>
              <a:t> „Málokdo se dokáže učit celý den, zítra mi to třeba půjde lépe než dnes.“)</a:t>
            </a:r>
            <a:endParaRPr lang="cs-CZ" dirty="0">
              <a:cs typeface="Calibri"/>
            </a:endParaRPr>
          </a:p>
          <a:p>
            <a:r>
              <a:rPr lang="cs-CZ" dirty="0">
                <a:sym typeface="Wingdings" panose="05000000000000000000" pitchFamily="2" charset="2"/>
              </a:rPr>
              <a:t>Zkus k sobě v duchu mluvit tak, jako bys mluvil nebo mluvila s dobrým přítelem. Způsob, jakým k sobě někdy mluvíš, by ostatní možná ranil, kdyby slova byla určená jim. Není divu, že tě zraňují taky. Jak se sebou mluvíš, má vliv na tvůj obraz o sobě.</a:t>
            </a:r>
            <a:endParaRPr lang="cs-CZ" dirty="0">
              <a:cs typeface="Calibri"/>
            </a:endParaRPr>
          </a:p>
          <a:p>
            <a:r>
              <a:rPr lang="cs-CZ" dirty="0"/>
              <a:t>Jednej se sebou laskavě. Člověk by měl být k sobě laskavý ne proto, že si to zaslouží, ale proto, že mu to prospívá.</a:t>
            </a:r>
            <a:endParaRPr lang="cs-CZ" dirty="0">
              <a:cs typeface="Calibri"/>
            </a:endParaRPr>
          </a:p>
          <a:p>
            <a:pPr marL="0" indent="0">
              <a:buNone/>
            </a:pPr>
            <a:endParaRPr lang="cs-CZ" dirty="0">
              <a:ea typeface="+mn-lt"/>
              <a:cs typeface="+mn-lt"/>
            </a:endParaRPr>
          </a:p>
          <a:p>
            <a:pPr marL="0" indent="0">
              <a:buNone/>
            </a:pPr>
            <a:r>
              <a:rPr lang="cs-CZ" b="1" dirty="0">
                <a:ea typeface="+mn-lt"/>
                <a:cs typeface="+mn-lt"/>
              </a:rPr>
              <a:t>Zajímá tě víc?</a:t>
            </a:r>
            <a:endParaRPr lang="cs-CZ" dirty="0"/>
          </a:p>
          <a:p>
            <a:r>
              <a:rPr lang="cs-CZ" dirty="0"/>
              <a:t>Koukni na</a:t>
            </a:r>
            <a:r>
              <a:rPr lang="cs-CZ" dirty="0">
                <a:hlinkClick r:id="rId2"/>
              </a:rPr>
              <a:t> Ted Talk od </a:t>
            </a:r>
            <a:r>
              <a:rPr lang="cs-CZ" dirty="0" err="1">
                <a:hlinkClick r:id="rId2"/>
              </a:rPr>
              <a:t>Kirstin</a:t>
            </a:r>
            <a:r>
              <a:rPr lang="cs-CZ" dirty="0">
                <a:hlinkClick r:id="rId2"/>
              </a:rPr>
              <a:t> Neff </a:t>
            </a:r>
            <a:r>
              <a:rPr lang="cs-CZ" dirty="0"/>
              <a:t>o sebevědomí a soucitu k sobě. </a:t>
            </a:r>
            <a:endParaRPr lang="cs-CZ" dirty="0">
              <a:cs typeface="Calibri"/>
            </a:endParaRPr>
          </a:p>
          <a:p>
            <a:r>
              <a:rPr lang="cs-CZ" dirty="0"/>
              <a:t>Přečti si knihu</a:t>
            </a:r>
            <a:r>
              <a:rPr lang="cs-CZ" dirty="0">
                <a:hlinkClick r:id="rId3"/>
              </a:rPr>
              <a:t> </a:t>
            </a:r>
            <a:r>
              <a:rPr lang="cs-CZ" i="1" dirty="0">
                <a:hlinkClick r:id="rId3"/>
              </a:rPr>
              <a:t>Všímavost a soucit se sebou</a:t>
            </a:r>
            <a:r>
              <a:rPr lang="cs-CZ" i="1" dirty="0"/>
              <a:t> </a:t>
            </a:r>
            <a:r>
              <a:rPr lang="cs-CZ" dirty="0"/>
              <a:t>od Jana Bendy</a:t>
            </a:r>
            <a:r>
              <a:rPr lang="cs-CZ" i="1" dirty="0"/>
              <a:t>.</a:t>
            </a:r>
          </a:p>
          <a:p>
            <a:r>
              <a:rPr lang="cs-CZ" dirty="0"/>
              <a:t>Vytiskni si kalendář </a:t>
            </a:r>
            <a:r>
              <a:rPr lang="cs-CZ" i="1" dirty="0" err="1">
                <a:hlinkClick r:id="rId4"/>
              </a:rPr>
              <a:t>Action</a:t>
            </a:r>
            <a:r>
              <a:rPr lang="cs-CZ" i="1" dirty="0">
                <a:hlinkClick r:id="rId4"/>
              </a:rPr>
              <a:t> </a:t>
            </a:r>
            <a:r>
              <a:rPr lang="cs-CZ" i="1" dirty="0" err="1">
                <a:hlinkClick r:id="rId4"/>
              </a:rPr>
              <a:t>for</a:t>
            </a:r>
            <a:r>
              <a:rPr lang="cs-CZ" i="1" dirty="0">
                <a:hlinkClick r:id="rId4"/>
              </a:rPr>
              <a:t> </a:t>
            </a:r>
            <a:r>
              <a:rPr lang="cs-CZ" i="1" dirty="0" err="1">
                <a:hlinkClick r:id="rId4"/>
              </a:rPr>
              <a:t>happiness</a:t>
            </a:r>
            <a:r>
              <a:rPr lang="cs-CZ" dirty="0">
                <a:hlinkClick r:id="rId4"/>
              </a:rPr>
              <a:t> </a:t>
            </a:r>
            <a:r>
              <a:rPr lang="cs-CZ" dirty="0"/>
              <a:t>a nech se inspirovat (i v češtině a dalších jazycích).</a:t>
            </a:r>
            <a:endParaRPr lang="cs-CZ" dirty="0">
              <a:cs typeface="Calibri"/>
            </a:endParaRPr>
          </a:p>
          <a:p>
            <a:pPr marL="0" indent="0">
              <a:buNone/>
            </a:pPr>
            <a:endParaRPr lang="cs-CZ" dirty="0">
              <a:cs typeface="Calibri"/>
            </a:endParaRPr>
          </a:p>
        </p:txBody>
      </p:sp>
    </p:spTree>
    <p:extLst>
      <p:ext uri="{BB962C8B-B14F-4D97-AF65-F5344CB8AC3E}">
        <p14:creationId xmlns:p14="http://schemas.microsoft.com/office/powerpoint/2010/main" val="1839148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BD84B1-6921-499F-96F2-9F6BBD5F21BB}"/>
              </a:ext>
            </a:extLst>
          </p:cNvPr>
          <p:cNvSpPr>
            <a:spLocks noGrp="1"/>
          </p:cNvSpPr>
          <p:nvPr>
            <p:ph type="ctrTitle"/>
          </p:nvPr>
        </p:nvSpPr>
        <p:spPr/>
        <p:txBody>
          <a:bodyPr/>
          <a:lstStyle/>
          <a:p>
            <a:r>
              <a:rPr lang="cs-CZ" dirty="0"/>
              <a:t>Tvůj </a:t>
            </a:r>
            <a:r>
              <a:rPr lang="cs-CZ" dirty="0" err="1"/>
              <a:t>well-being</a:t>
            </a:r>
            <a:r>
              <a:rPr lang="cs-CZ" dirty="0"/>
              <a:t> plán</a:t>
            </a:r>
          </a:p>
        </p:txBody>
      </p:sp>
    </p:spTree>
    <p:extLst>
      <p:ext uri="{BB962C8B-B14F-4D97-AF65-F5344CB8AC3E}">
        <p14:creationId xmlns:p14="http://schemas.microsoft.com/office/powerpoint/2010/main" val="798528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6AB5BC-270D-40AB-972C-DA4AFC4342DD}"/>
              </a:ext>
            </a:extLst>
          </p:cNvPr>
          <p:cNvSpPr>
            <a:spLocks noGrp="1"/>
          </p:cNvSpPr>
          <p:nvPr>
            <p:ph type="title"/>
          </p:nvPr>
        </p:nvSpPr>
        <p:spPr/>
        <p:txBody>
          <a:bodyPr/>
          <a:lstStyle/>
          <a:p>
            <a:r>
              <a:rPr lang="cs-CZ"/>
              <a:t>Co si počít s touhle spoustou informací?</a:t>
            </a:r>
          </a:p>
        </p:txBody>
      </p:sp>
      <p:sp>
        <p:nvSpPr>
          <p:cNvPr id="3" name="Zástupný symbol pro obsah 2">
            <a:extLst>
              <a:ext uri="{FF2B5EF4-FFF2-40B4-BE49-F238E27FC236}">
                <a16:creationId xmlns:a16="http://schemas.microsoft.com/office/drawing/2014/main" id="{A056729A-0CEF-4CB2-A296-D5B6850A3745}"/>
              </a:ext>
            </a:extLst>
          </p:cNvPr>
          <p:cNvSpPr>
            <a:spLocks noGrp="1"/>
          </p:cNvSpPr>
          <p:nvPr>
            <p:ph idx="1"/>
          </p:nvPr>
        </p:nvSpPr>
        <p:spPr>
          <a:xfrm>
            <a:off x="838200" y="1750646"/>
            <a:ext cx="8141677" cy="4645148"/>
          </a:xfrm>
        </p:spPr>
        <p:txBody>
          <a:bodyPr vert="horz" lIns="91440" tIns="45720" rIns="91440" bIns="45720" rtlCol="0" anchor="t">
            <a:normAutofit fontScale="70000" lnSpcReduction="20000"/>
          </a:bodyPr>
          <a:lstStyle/>
          <a:p>
            <a:r>
              <a:rPr lang="cs-CZ" dirty="0"/>
              <a:t>I když teď víš, jak se o své zdraví starat, ještě to neznamená, že to budeš dělat. To je přirozené, vědět neznamená konat. Nové návyky se tvoří pozvolna.</a:t>
            </a:r>
          </a:p>
          <a:p>
            <a:r>
              <a:rPr lang="cs-CZ" dirty="0"/>
              <a:t>Proto se vyplatí udělat si plán, jak se o sebe chceš starat, aby se to pozitivně promítlo ve tvém studiu. Vytiskni a vyplň si svůj </a:t>
            </a:r>
            <a:r>
              <a:rPr lang="cs-CZ" dirty="0" err="1">
                <a:hlinkClick r:id="rId2"/>
              </a:rPr>
              <a:t>well-being</a:t>
            </a:r>
            <a:r>
              <a:rPr lang="cs-CZ" dirty="0">
                <a:hlinkClick r:id="rId2"/>
              </a:rPr>
              <a:t> plán</a:t>
            </a:r>
            <a:r>
              <a:rPr lang="cs-CZ" dirty="0"/>
              <a:t>.</a:t>
            </a:r>
            <a:endParaRPr lang="cs-CZ" dirty="0">
              <a:cs typeface="Calibri"/>
            </a:endParaRPr>
          </a:p>
          <a:p>
            <a:r>
              <a:rPr lang="cs-CZ" dirty="0"/>
              <a:t>Začni jen s jednou novou věcí a postupně přidávej, nesnaž se změnit život od základů. I drobná změna má smysl a může být hybatelem těch větších. Když si toho na začátku naložíš příliš, pravděpodobně se odsoudíš k neúspěchu a to tě odradí.</a:t>
            </a:r>
            <a:endParaRPr lang="cs-CZ" dirty="0">
              <a:cs typeface="Calibri"/>
            </a:endParaRPr>
          </a:p>
          <a:p>
            <a:r>
              <a:rPr lang="cs-CZ" dirty="0"/>
              <a:t>Každý je jedinečný, proto si vyber tipy, co sedí právě tobě. </a:t>
            </a:r>
            <a:endParaRPr lang="cs-CZ" dirty="0">
              <a:cs typeface="Calibri"/>
            </a:endParaRPr>
          </a:p>
          <a:p>
            <a:r>
              <a:rPr lang="cs-CZ" dirty="0"/>
              <a:t>Je jasné, že někdy se ti nepodaří držet se plánu, to je normální. Prostě to zkus další den znova a zbytečně se nekritizuj.</a:t>
            </a:r>
            <a:endParaRPr lang="cs-CZ" dirty="0">
              <a:cs typeface="Calibri"/>
            </a:endParaRPr>
          </a:p>
          <a:p>
            <a:r>
              <a:rPr lang="cs-CZ" dirty="0"/>
              <a:t>Nové zvyky se lépe dodržují, když máš závazek vůči svým kamarádům nebo věci děláte společně. Řekni jim o svém plánu a sdílejte spolu své úspěchy.</a:t>
            </a:r>
            <a:endParaRPr lang="cs-CZ" dirty="0">
              <a:cs typeface="Calibri"/>
            </a:endParaRPr>
          </a:p>
          <a:p>
            <a:r>
              <a:rPr lang="cs-CZ" dirty="0"/>
              <a:t>Pokud už teď víš, že potřebuješ nějaký druh podpory při studiu nebo jsi náchylnější k psychickým potížím vzhledem ke svému onemocnění, kontaktuj </a:t>
            </a:r>
            <a:r>
              <a:rPr lang="cs-CZ" dirty="0">
                <a:hlinkClick r:id="rId3"/>
              </a:rPr>
              <a:t>Poradenské centrum UJEP</a:t>
            </a:r>
            <a:r>
              <a:rPr lang="cs-CZ" dirty="0">
                <a:hlinkClick r:id="rId4"/>
              </a:rPr>
              <a:t> </a:t>
            </a:r>
            <a:r>
              <a:rPr lang="cs-CZ" dirty="0"/>
              <a:t>už teď a ne, až ti bude téct do bot.</a:t>
            </a:r>
            <a:endParaRPr lang="cs-CZ" dirty="0">
              <a:cs typeface="Calibri"/>
            </a:endParaRPr>
          </a:p>
        </p:txBody>
      </p:sp>
      <p:pic>
        <p:nvPicPr>
          <p:cNvPr id="5" name="Obrázek 4">
            <a:extLst>
              <a:ext uri="{FF2B5EF4-FFF2-40B4-BE49-F238E27FC236}">
                <a16:creationId xmlns:a16="http://schemas.microsoft.com/office/drawing/2014/main" id="{07999A1F-831E-4657-BA63-B351FFE1ED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9289" y="1844915"/>
            <a:ext cx="2240573" cy="3168170"/>
          </a:xfrm>
          <a:prstGeom prst="rect">
            <a:avLst/>
          </a:prstGeom>
        </p:spPr>
      </p:pic>
      <p:sp>
        <p:nvSpPr>
          <p:cNvPr id="6" name="TextovéPole 5">
            <a:extLst>
              <a:ext uri="{FF2B5EF4-FFF2-40B4-BE49-F238E27FC236}">
                <a16:creationId xmlns:a16="http://schemas.microsoft.com/office/drawing/2014/main" id="{1DF715DB-9D8D-4056-8196-918178B1919D}"/>
              </a:ext>
            </a:extLst>
          </p:cNvPr>
          <p:cNvSpPr txBox="1"/>
          <p:nvPr/>
        </p:nvSpPr>
        <p:spPr>
          <a:xfrm>
            <a:off x="9706707" y="5028812"/>
            <a:ext cx="1574918" cy="276999"/>
          </a:xfrm>
          <a:prstGeom prst="rect">
            <a:avLst/>
          </a:prstGeom>
          <a:noFill/>
        </p:spPr>
        <p:txBody>
          <a:bodyPr wrap="none" rtlCol="0">
            <a:spAutoFit/>
          </a:bodyPr>
          <a:lstStyle/>
          <a:p>
            <a:r>
              <a:rPr lang="cs-CZ" sz="1200"/>
              <a:t>Zdroj: www.opatruj.se</a:t>
            </a:r>
          </a:p>
        </p:txBody>
      </p:sp>
    </p:spTree>
    <p:extLst>
      <p:ext uri="{BB962C8B-B14F-4D97-AF65-F5344CB8AC3E}">
        <p14:creationId xmlns:p14="http://schemas.microsoft.com/office/powerpoint/2010/main" val="1829053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0C3A85-B0CE-4AD3-B7A5-09ED51821C23}"/>
              </a:ext>
            </a:extLst>
          </p:cNvPr>
          <p:cNvSpPr>
            <a:spLocks noGrp="1"/>
          </p:cNvSpPr>
          <p:nvPr>
            <p:ph type="ctrTitle"/>
          </p:nvPr>
        </p:nvSpPr>
        <p:spPr/>
        <p:txBody>
          <a:bodyPr/>
          <a:lstStyle/>
          <a:p>
            <a:r>
              <a:rPr lang="cs-CZ" dirty="0"/>
              <a:t>KRIZE</a:t>
            </a:r>
          </a:p>
        </p:txBody>
      </p:sp>
    </p:spTree>
    <p:extLst>
      <p:ext uri="{BB962C8B-B14F-4D97-AF65-F5344CB8AC3E}">
        <p14:creationId xmlns:p14="http://schemas.microsoft.com/office/powerpoint/2010/main" val="3727190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8BF8D8-894E-4DE8-A194-AF59779554D9}"/>
              </a:ext>
            </a:extLst>
          </p:cNvPr>
          <p:cNvSpPr>
            <a:spLocks noGrp="1"/>
          </p:cNvSpPr>
          <p:nvPr>
            <p:ph type="title"/>
          </p:nvPr>
        </p:nvSpPr>
        <p:spPr/>
        <p:txBody>
          <a:bodyPr>
            <a:normAutofit/>
          </a:bodyPr>
          <a:lstStyle/>
          <a:p>
            <a:r>
              <a:rPr lang="cs-CZ" sz="3200" dirty="0"/>
              <a:t>I když se budeš snažit sebevíc, stejně přijde něco, co tě vykolejí.</a:t>
            </a:r>
          </a:p>
        </p:txBody>
      </p:sp>
      <p:sp>
        <p:nvSpPr>
          <p:cNvPr id="3" name="Zástupný symbol pro obsah 2">
            <a:extLst>
              <a:ext uri="{FF2B5EF4-FFF2-40B4-BE49-F238E27FC236}">
                <a16:creationId xmlns:a16="http://schemas.microsoft.com/office/drawing/2014/main" id="{505CF29F-FD31-4622-AB8A-56E5DDA27796}"/>
              </a:ext>
            </a:extLst>
          </p:cNvPr>
          <p:cNvSpPr>
            <a:spLocks noGrp="1"/>
          </p:cNvSpPr>
          <p:nvPr>
            <p:ph idx="1"/>
          </p:nvPr>
        </p:nvSpPr>
        <p:spPr>
          <a:xfrm>
            <a:off x="838200" y="1575532"/>
            <a:ext cx="10515600" cy="4825267"/>
          </a:xfrm>
        </p:spPr>
        <p:txBody>
          <a:bodyPr vert="horz" lIns="91440" tIns="45720" rIns="91440" bIns="45720" rtlCol="0" anchor="t">
            <a:normAutofit fontScale="62500" lnSpcReduction="20000"/>
          </a:bodyPr>
          <a:lstStyle/>
          <a:p>
            <a:r>
              <a:rPr lang="cs-CZ" dirty="0"/>
              <a:t>V životě nemáš všechno pod kontrolou a vždy přijdou těžké chvíle. Díky prevenci se na ně můžeš lépe připravit. I tak tě ale můžou zaskočit, můžeš se cítit zmateně, vystresovaně a zranitelně.</a:t>
            </a:r>
          </a:p>
          <a:p>
            <a:r>
              <a:rPr lang="cs-CZ" dirty="0"/>
              <a:t>Zásadní je rozpoznat náznaky zhoršení duševního zdraví a použít strategie, které víš, že ti v minulosti pomohly nebo si osvojit nové.</a:t>
            </a:r>
            <a:endParaRPr lang="cs-CZ" dirty="0">
              <a:cs typeface="Calibri"/>
            </a:endParaRPr>
          </a:p>
          <a:p>
            <a:pPr marL="0" indent="0">
              <a:buNone/>
            </a:pPr>
            <a:endParaRPr lang="cs-CZ" dirty="0">
              <a:cs typeface="Calibri"/>
            </a:endParaRPr>
          </a:p>
          <a:p>
            <a:pPr marL="0" indent="0">
              <a:buNone/>
            </a:pPr>
            <a:r>
              <a:rPr lang="cs-CZ" b="1" dirty="0"/>
              <a:t>Strategie pro zvládání krize:</a:t>
            </a:r>
            <a:endParaRPr lang="cs-CZ" b="1" dirty="0">
              <a:cs typeface="Calibri"/>
            </a:endParaRPr>
          </a:p>
          <a:p>
            <a:r>
              <a:rPr lang="cs-CZ" dirty="0"/>
              <a:t>Připuštění si emocí, které prožíváš.</a:t>
            </a:r>
            <a:endParaRPr lang="cs-CZ" dirty="0">
              <a:cs typeface="Calibri"/>
            </a:endParaRPr>
          </a:p>
          <a:p>
            <a:r>
              <a:rPr lang="cs-CZ" dirty="0"/>
              <a:t>Ozvat se někomu, komu důvěřuješ. Důležitou součástí vyrovnávacího procesu je řešit krizi s rodinou nebo s přáteli. </a:t>
            </a:r>
            <a:endParaRPr lang="cs-CZ" dirty="0">
              <a:cs typeface="Calibri"/>
            </a:endParaRPr>
          </a:p>
          <a:p>
            <a:r>
              <a:rPr lang="cs-CZ" dirty="0"/>
              <a:t>Kontakt s vlastním tělem. Tělo ti může dát první znamení, že něco není v pořádku. Může ti pomoci poznat, kde jsou meze únosnosti určitých situací.</a:t>
            </a:r>
            <a:endParaRPr lang="cs-CZ" dirty="0">
              <a:cs typeface="Calibri"/>
            </a:endParaRPr>
          </a:p>
          <a:p>
            <a:r>
              <a:rPr lang="cs-CZ" dirty="0"/>
              <a:t>Dýchání do trojúhelníku.</a:t>
            </a:r>
            <a:endParaRPr lang="cs-CZ" dirty="0">
              <a:cs typeface="Calibri"/>
            </a:endParaRPr>
          </a:p>
          <a:p>
            <a:r>
              <a:rPr lang="cs-CZ" dirty="0"/>
              <a:t>Uvědomění si vlastních potřeb.</a:t>
            </a:r>
            <a:endParaRPr lang="cs-CZ" dirty="0">
              <a:cs typeface="Calibri"/>
            </a:endParaRPr>
          </a:p>
          <a:p>
            <a:r>
              <a:rPr lang="cs-CZ" dirty="0"/>
              <a:t>Šetřit energii a slevit z nároků na sebe.</a:t>
            </a:r>
            <a:endParaRPr lang="cs-CZ" dirty="0">
              <a:cs typeface="Calibri"/>
            </a:endParaRPr>
          </a:p>
          <a:p>
            <a:pPr marL="0" indent="0">
              <a:buNone/>
            </a:pPr>
            <a:endParaRPr lang="cs-CZ" dirty="0"/>
          </a:p>
          <a:p>
            <a:pPr marL="0" indent="0">
              <a:buNone/>
            </a:pPr>
            <a:r>
              <a:rPr lang="cs-CZ" dirty="0"/>
              <a:t>Na dalších stranách najdeš vybrané techniky zvládání náročných situací, které je vhodné osvojit si, když se cítíš dobře. O to snadnější bude je použít v těžkých chvílích.</a:t>
            </a:r>
            <a:endParaRPr lang="cs-CZ" dirty="0">
              <a:cs typeface="Calibri"/>
            </a:endParaRPr>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245273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57A684-8DDB-460E-B3B2-4FAC53E9BB22}"/>
              </a:ext>
            </a:extLst>
          </p:cNvPr>
          <p:cNvSpPr>
            <a:spLocks noGrp="1"/>
          </p:cNvSpPr>
          <p:nvPr>
            <p:ph type="ctrTitle"/>
          </p:nvPr>
        </p:nvSpPr>
        <p:spPr/>
        <p:txBody>
          <a:bodyPr/>
          <a:lstStyle/>
          <a:p>
            <a:r>
              <a:rPr lang="cs-CZ" dirty="0"/>
              <a:t>Jak souvisí duševní zdraví se studijní úspěšností?</a:t>
            </a:r>
          </a:p>
        </p:txBody>
      </p:sp>
    </p:spTree>
    <p:extLst>
      <p:ext uri="{BB962C8B-B14F-4D97-AF65-F5344CB8AC3E}">
        <p14:creationId xmlns:p14="http://schemas.microsoft.com/office/powerpoint/2010/main" val="3071529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239BC1-0B0C-4CA2-B53F-9D458407A298}"/>
              </a:ext>
            </a:extLst>
          </p:cNvPr>
          <p:cNvSpPr>
            <a:spLocks noGrp="1"/>
          </p:cNvSpPr>
          <p:nvPr>
            <p:ph type="ctrTitle"/>
          </p:nvPr>
        </p:nvSpPr>
        <p:spPr/>
        <p:txBody>
          <a:bodyPr/>
          <a:lstStyle/>
          <a:p>
            <a:r>
              <a:rPr lang="cs-CZ" dirty="0"/>
              <a:t>Techniky pro lepší zvládání těžkých situací</a:t>
            </a:r>
          </a:p>
        </p:txBody>
      </p:sp>
    </p:spTree>
    <p:extLst>
      <p:ext uri="{BB962C8B-B14F-4D97-AF65-F5344CB8AC3E}">
        <p14:creationId xmlns:p14="http://schemas.microsoft.com/office/powerpoint/2010/main" val="4228987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EAA31AFF-E70B-460D-B19C-B4D345CFF2B1}"/>
              </a:ext>
            </a:extLst>
          </p:cNvPr>
          <p:cNvSpPr>
            <a:spLocks noGrp="1"/>
          </p:cNvSpPr>
          <p:nvPr>
            <p:ph type="title"/>
          </p:nvPr>
        </p:nvSpPr>
        <p:spPr>
          <a:xfrm>
            <a:off x="846016" y="537065"/>
            <a:ext cx="9517185" cy="765702"/>
          </a:xfrm>
        </p:spPr>
        <p:txBody>
          <a:bodyPr/>
          <a:lstStyle/>
          <a:p>
            <a:r>
              <a:rPr lang="cs-CZ"/>
              <a:t>Metoda 5-4-3-2-1</a:t>
            </a:r>
          </a:p>
        </p:txBody>
      </p:sp>
      <p:sp>
        <p:nvSpPr>
          <p:cNvPr id="9" name="Zástupný symbol pro obsah 2">
            <a:extLst>
              <a:ext uri="{FF2B5EF4-FFF2-40B4-BE49-F238E27FC236}">
                <a16:creationId xmlns:a16="http://schemas.microsoft.com/office/drawing/2014/main" id="{82872CED-ADDC-40BD-ACCB-86EB75297E1F}"/>
              </a:ext>
            </a:extLst>
          </p:cNvPr>
          <p:cNvSpPr txBox="1">
            <a:spLocks/>
          </p:cNvSpPr>
          <p:nvPr/>
        </p:nvSpPr>
        <p:spPr>
          <a:xfrm>
            <a:off x="760046" y="1849072"/>
            <a:ext cx="4734169" cy="42312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sz="1800" u="sng" dirty="0"/>
              <a:t>Jak to funguje?</a:t>
            </a:r>
          </a:p>
          <a:p>
            <a:pPr marL="0" indent="0">
              <a:buNone/>
            </a:pPr>
            <a:r>
              <a:rPr lang="cs-CZ" sz="1800" dirty="0"/>
              <a:t>Myšlenky a obavy někdy víří v hlavě závratnou rychlostí. Když se nemůžeš odpoutat od obav z toho, co bude, zkus se rozptýlit. </a:t>
            </a:r>
            <a:endParaRPr lang="cs-CZ" sz="1800" dirty="0">
              <a:cs typeface="Calibri"/>
            </a:endParaRPr>
          </a:p>
          <a:p>
            <a:pPr marL="0" indent="0">
              <a:buFont typeface="Arial" panose="020B0604020202020204" pitchFamily="34" charset="0"/>
              <a:buNone/>
            </a:pPr>
            <a:r>
              <a:rPr lang="cs-CZ" sz="1800" dirty="0"/>
              <a:t>Zaměř pozornost na své okolí. Pomůže ti to ukotvit tvou mysl v přítomnosti a odpoutat se od strachů z věcí, které jsou ještě daleko a teď na ně stejně nemáš vliv.</a:t>
            </a:r>
            <a:endParaRPr lang="cs-CZ" sz="1800" dirty="0">
              <a:cs typeface="Calibri"/>
            </a:endParaRPr>
          </a:p>
          <a:p>
            <a:pPr marL="0" indent="0">
              <a:buFont typeface="Arial" panose="020B0604020202020204" pitchFamily="34" charset="0"/>
              <a:buNone/>
            </a:pPr>
            <a:endParaRPr lang="cs-CZ" sz="1800" dirty="0"/>
          </a:p>
          <a:p>
            <a:pPr marL="0" indent="0">
              <a:buFont typeface="Arial" panose="020B0604020202020204" pitchFamily="34" charset="0"/>
              <a:buNone/>
            </a:pPr>
            <a:r>
              <a:rPr lang="cs-CZ" sz="1800" b="1" dirty="0"/>
              <a:t>Vyzkoušej cvičení, když ti v hlavě bzučí myšlenky jako ve včelím úlu a nejde ti je zkrotit.</a:t>
            </a:r>
            <a:endParaRPr lang="cs-CZ" dirty="0"/>
          </a:p>
        </p:txBody>
      </p:sp>
      <p:pic>
        <p:nvPicPr>
          <p:cNvPr id="13" name="Zástupný symbol pro obsah 12">
            <a:extLst>
              <a:ext uri="{FF2B5EF4-FFF2-40B4-BE49-F238E27FC236}">
                <a16:creationId xmlns:a16="http://schemas.microsoft.com/office/drawing/2014/main" id="{BBB0738C-17BD-4F16-8E33-AF51454FA3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3443" y="2422769"/>
            <a:ext cx="4793436" cy="2696308"/>
          </a:xfrm>
        </p:spPr>
      </p:pic>
      <p:sp>
        <p:nvSpPr>
          <p:cNvPr id="14" name="TextovéPole 13">
            <a:extLst>
              <a:ext uri="{FF2B5EF4-FFF2-40B4-BE49-F238E27FC236}">
                <a16:creationId xmlns:a16="http://schemas.microsoft.com/office/drawing/2014/main" id="{7C6FE787-719A-40F6-94AC-484CAC942587}"/>
              </a:ext>
            </a:extLst>
          </p:cNvPr>
          <p:cNvSpPr txBox="1"/>
          <p:nvPr/>
        </p:nvSpPr>
        <p:spPr>
          <a:xfrm>
            <a:off x="6837474" y="5212861"/>
            <a:ext cx="4405373" cy="253916"/>
          </a:xfrm>
          <a:prstGeom prst="rect">
            <a:avLst/>
          </a:prstGeom>
          <a:noFill/>
        </p:spPr>
        <p:txBody>
          <a:bodyPr wrap="none" rtlCol="0">
            <a:spAutoFit/>
          </a:bodyPr>
          <a:lstStyle/>
          <a:p>
            <a:r>
              <a:rPr lang="cs-CZ" sz="1050"/>
              <a:t>https://www.fitnessblender.com/articles/the-5-4-3-2-1-grounding-technique</a:t>
            </a:r>
          </a:p>
        </p:txBody>
      </p:sp>
    </p:spTree>
    <p:extLst>
      <p:ext uri="{BB962C8B-B14F-4D97-AF65-F5344CB8AC3E}">
        <p14:creationId xmlns:p14="http://schemas.microsoft.com/office/powerpoint/2010/main" val="723141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EAA31AFF-E70B-460D-B19C-B4D345CFF2B1}"/>
              </a:ext>
            </a:extLst>
          </p:cNvPr>
          <p:cNvSpPr>
            <a:spLocks noGrp="1"/>
          </p:cNvSpPr>
          <p:nvPr>
            <p:ph type="title"/>
          </p:nvPr>
        </p:nvSpPr>
        <p:spPr>
          <a:xfrm>
            <a:off x="846016" y="537065"/>
            <a:ext cx="9517185" cy="765702"/>
          </a:xfrm>
        </p:spPr>
        <p:txBody>
          <a:bodyPr/>
          <a:lstStyle/>
          <a:p>
            <a:r>
              <a:rPr lang="cs-CZ"/>
              <a:t>Zbavení se napětí v těle</a:t>
            </a:r>
          </a:p>
        </p:txBody>
      </p:sp>
      <p:sp>
        <p:nvSpPr>
          <p:cNvPr id="9" name="Zástupný symbol pro obsah 2">
            <a:extLst>
              <a:ext uri="{FF2B5EF4-FFF2-40B4-BE49-F238E27FC236}">
                <a16:creationId xmlns:a16="http://schemas.microsoft.com/office/drawing/2014/main" id="{82872CED-ADDC-40BD-ACCB-86EB75297E1F}"/>
              </a:ext>
            </a:extLst>
          </p:cNvPr>
          <p:cNvSpPr txBox="1">
            <a:spLocks/>
          </p:cNvSpPr>
          <p:nvPr/>
        </p:nvSpPr>
        <p:spPr>
          <a:xfrm>
            <a:off x="760046" y="1849072"/>
            <a:ext cx="5273431" cy="423129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sz="1800" u="sng"/>
              <a:t>Jak to funguje?</a:t>
            </a:r>
          </a:p>
          <a:p>
            <a:pPr marL="0" indent="0">
              <a:buNone/>
            </a:pPr>
            <a:r>
              <a:rPr lang="cs-CZ" sz="1800"/>
              <a:t>Ve stresu v tobě vzrůstá napětí a pokud pro ně nenajdeš ventil, bude se dál nepříjemně zvyšovat. Dřív byl stres způsobený fyzickým ohrožením (třeba útok tygra). Stres naše tělo mobilizoval, aby mohlo vložit energii do útěku nebo boje. Tak se energie spotřebovala a obnovil se stav klidu.</a:t>
            </a:r>
            <a:endParaRPr lang="cs-CZ" sz="1800">
              <a:cs typeface="Calibri"/>
            </a:endParaRPr>
          </a:p>
          <a:p>
            <a:pPr marL="0" indent="0">
              <a:buNone/>
            </a:pPr>
            <a:r>
              <a:rPr lang="cs-CZ" sz="1800"/>
              <a:t>Doba se změnila, ale naše tělo funguje stejně. Potíž je v tom, že před strachem ze zkoušky sice neutečeš, ale v těle se stejně střádá energie k boji nebo útěku. Proto musíš najít ventil, jak přebytečnou energii dostat z těla pryč.</a:t>
            </a:r>
            <a:endParaRPr lang="cs-CZ" sz="1800">
              <a:cs typeface="Calibri"/>
            </a:endParaRPr>
          </a:p>
          <a:p>
            <a:pPr marL="0" indent="0">
              <a:buNone/>
            </a:pPr>
            <a:endParaRPr lang="cs-CZ" sz="1800"/>
          </a:p>
          <a:p>
            <a:pPr marL="0" indent="0">
              <a:buFont typeface="Arial" panose="020B0604020202020204" pitchFamily="34" charset="0"/>
              <a:buNone/>
            </a:pPr>
            <a:r>
              <a:rPr lang="cs-CZ" sz="1800" b="1"/>
              <a:t>Techniku zkus, když cítíš naštvání, nervozitu nebo třeba po nepříjemném rozhovoru.</a:t>
            </a:r>
            <a:endParaRPr lang="cs-CZ"/>
          </a:p>
        </p:txBody>
      </p:sp>
      <p:pic>
        <p:nvPicPr>
          <p:cNvPr id="5" name="Zástupný symbol pro obsah 4">
            <a:hlinkClick r:id="rId2"/>
            <a:extLst>
              <a:ext uri="{FF2B5EF4-FFF2-40B4-BE49-F238E27FC236}">
                <a16:creationId xmlns:a16="http://schemas.microsoft.com/office/drawing/2014/main" id="{46CF65D7-C1AC-4E1C-B6B8-5B723DBEEB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68124" y="2081913"/>
            <a:ext cx="4494828" cy="2505717"/>
          </a:xfrm>
        </p:spPr>
      </p:pic>
      <p:sp>
        <p:nvSpPr>
          <p:cNvPr id="6" name="TextovéPole 5">
            <a:extLst>
              <a:ext uri="{FF2B5EF4-FFF2-40B4-BE49-F238E27FC236}">
                <a16:creationId xmlns:a16="http://schemas.microsoft.com/office/drawing/2014/main" id="{09D55474-875B-4D7B-9352-783ABCB4D591}"/>
              </a:ext>
            </a:extLst>
          </p:cNvPr>
          <p:cNvSpPr txBox="1"/>
          <p:nvPr/>
        </p:nvSpPr>
        <p:spPr>
          <a:xfrm>
            <a:off x="6768427" y="4742352"/>
            <a:ext cx="4489559" cy="600164"/>
          </a:xfrm>
          <a:prstGeom prst="rect">
            <a:avLst/>
          </a:prstGeom>
          <a:noFill/>
        </p:spPr>
        <p:txBody>
          <a:bodyPr wrap="square" lIns="91440" tIns="45720" rIns="91440" bIns="45720" rtlCol="0" anchor="t">
            <a:spAutoFit/>
          </a:bodyPr>
          <a:lstStyle/>
          <a:p>
            <a:r>
              <a:rPr lang="cs-CZ" sz="1100" dirty="0"/>
              <a:t>Ukázka </a:t>
            </a:r>
            <a:r>
              <a:rPr lang="cs-CZ" sz="1100" dirty="0">
                <a:hlinkClick r:id="rId4"/>
              </a:rPr>
              <a:t>techniky</a:t>
            </a:r>
            <a:r>
              <a:rPr lang="cs-CZ" sz="1100" dirty="0"/>
              <a:t> od </a:t>
            </a:r>
            <a:r>
              <a:rPr lang="cs-CZ" sz="1100" b="1" dirty="0"/>
              <a:t>43. minuty</a:t>
            </a:r>
          </a:p>
          <a:p>
            <a:r>
              <a:rPr lang="cs-CZ" sz="1100" dirty="0">
                <a:cs typeface="Calibri"/>
              </a:rPr>
              <a:t>Zdroj: </a:t>
            </a:r>
            <a:r>
              <a:rPr lang="cs-CZ" sz="1100" dirty="0">
                <a:ea typeface="+mn-lt"/>
                <a:cs typeface="+mn-lt"/>
              </a:rPr>
              <a:t>https://www.youtube.com/watch?v=WIguc6DPF_A&amp;ab_channel=Asociaceklinick%C3%BDchpsycholog%C5%AF%C4%8CR</a:t>
            </a:r>
            <a:endParaRPr lang="cs-CZ" sz="1100" dirty="0">
              <a:cs typeface="Calibri"/>
            </a:endParaRPr>
          </a:p>
        </p:txBody>
      </p:sp>
    </p:spTree>
    <p:extLst>
      <p:ext uri="{BB962C8B-B14F-4D97-AF65-F5344CB8AC3E}">
        <p14:creationId xmlns:p14="http://schemas.microsoft.com/office/powerpoint/2010/main" val="2560483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CDEB51-72B5-4586-888A-C639BC9EF3F9}"/>
              </a:ext>
            </a:extLst>
          </p:cNvPr>
          <p:cNvSpPr>
            <a:spLocks noGrp="1"/>
          </p:cNvSpPr>
          <p:nvPr>
            <p:ph type="title"/>
          </p:nvPr>
        </p:nvSpPr>
        <p:spPr/>
        <p:txBody>
          <a:bodyPr/>
          <a:lstStyle/>
          <a:p>
            <a:r>
              <a:rPr lang="cs-CZ"/>
              <a:t>Tři scénáře proti úzkosti</a:t>
            </a:r>
          </a:p>
        </p:txBody>
      </p:sp>
      <p:sp>
        <p:nvSpPr>
          <p:cNvPr id="3" name="Zástupný symbol pro obsah 2">
            <a:extLst>
              <a:ext uri="{FF2B5EF4-FFF2-40B4-BE49-F238E27FC236}">
                <a16:creationId xmlns:a16="http://schemas.microsoft.com/office/drawing/2014/main" id="{C43F02C5-7D77-491C-A1D4-4B464D2722D9}"/>
              </a:ext>
            </a:extLst>
          </p:cNvPr>
          <p:cNvSpPr>
            <a:spLocks noGrp="1"/>
          </p:cNvSpPr>
          <p:nvPr>
            <p:ph idx="1"/>
          </p:nvPr>
        </p:nvSpPr>
        <p:spPr>
          <a:xfrm>
            <a:off x="760046" y="1849072"/>
            <a:ext cx="4734169" cy="4231298"/>
          </a:xfrm>
        </p:spPr>
        <p:txBody>
          <a:bodyPr/>
          <a:lstStyle/>
          <a:p>
            <a:pPr marL="0" indent="0">
              <a:buNone/>
            </a:pPr>
            <a:r>
              <a:rPr lang="cs-CZ" sz="1800" u="sng"/>
              <a:t>Jak to funguje?</a:t>
            </a:r>
          </a:p>
          <a:p>
            <a:pPr marL="0" indent="0">
              <a:buNone/>
            </a:pPr>
            <a:r>
              <a:rPr lang="cs-CZ" sz="1600"/>
              <a:t>V úzkosti máš zúžené vidění a dokážeš vnímat jen své obavy a strachy. Ty jsou často iracionální, ale na jejich děsivosti to neubírá. Tohle cvičení ti pomůže své myšlení rozšířit a to tak, že se nejdřív podíváš na druhý extrém – ideální scénář. Ten bude podobně iracionální jako ten katastrofický. Pomůže ti ale rozšířit prostor tvého uvažování a dovolí ti zamyslet se nad tím, co je v pomyslném středu a co se nejpravděpodobněji stane. Vyhnání katastrofického scénáře do extrému ti taky ukáže, jak nepravděpodobný tento scénář je.</a:t>
            </a:r>
          </a:p>
          <a:p>
            <a:pPr marL="0" indent="0">
              <a:buNone/>
            </a:pPr>
            <a:r>
              <a:rPr lang="cs-CZ" sz="1600" b="1"/>
              <a:t>Vyzkoušej metodu, když cítíš úzkost ze zkoušky během učení.</a:t>
            </a:r>
          </a:p>
          <a:p>
            <a:endParaRPr lang="cs-CZ"/>
          </a:p>
        </p:txBody>
      </p:sp>
      <p:sp>
        <p:nvSpPr>
          <p:cNvPr id="4" name="TextovéPole 3">
            <a:extLst>
              <a:ext uri="{FF2B5EF4-FFF2-40B4-BE49-F238E27FC236}">
                <a16:creationId xmlns:a16="http://schemas.microsoft.com/office/drawing/2014/main" id="{446665F3-C8B4-41BF-AE32-6FC3B6969EAE}"/>
              </a:ext>
            </a:extLst>
          </p:cNvPr>
          <p:cNvSpPr txBox="1"/>
          <p:nvPr/>
        </p:nvSpPr>
        <p:spPr>
          <a:xfrm>
            <a:off x="6010031" y="1849072"/>
            <a:ext cx="5220677" cy="3139321"/>
          </a:xfrm>
          <a:prstGeom prst="rect">
            <a:avLst/>
          </a:prstGeom>
          <a:noFill/>
        </p:spPr>
        <p:txBody>
          <a:bodyPr wrap="square" lIns="91440" tIns="45720" rIns="91440" bIns="45720" rtlCol="0" anchor="t">
            <a:spAutoFit/>
          </a:bodyPr>
          <a:lstStyle/>
          <a:p>
            <a:r>
              <a:rPr lang="cs-CZ" u="sng"/>
              <a:t>Instrukce:</a:t>
            </a:r>
          </a:p>
          <a:p>
            <a:endParaRPr lang="cs-CZ" u="sng">
              <a:cs typeface="Calibri"/>
            </a:endParaRPr>
          </a:p>
          <a:p>
            <a:pPr marL="342900" indent="-342900">
              <a:buAutoNum type="arabicPeriod"/>
            </a:pPr>
            <a:r>
              <a:rPr lang="cs-CZ"/>
              <a:t>Pomysli na to, z čeho máš obavy a strach.</a:t>
            </a:r>
            <a:endParaRPr lang="cs-CZ">
              <a:cs typeface="Calibri" panose="020F0502020204030204"/>
            </a:endParaRPr>
          </a:p>
          <a:p>
            <a:pPr marL="342900" indent="-342900">
              <a:buFont typeface="+mj-lt"/>
              <a:buAutoNum type="arabicPeriod"/>
            </a:pPr>
            <a:r>
              <a:rPr lang="cs-CZ"/>
              <a:t>Vezmi si tužku a papír.</a:t>
            </a:r>
            <a:endParaRPr lang="cs-CZ">
              <a:cs typeface="Calibri"/>
            </a:endParaRPr>
          </a:p>
          <a:p>
            <a:pPr marL="342900" indent="-342900">
              <a:buFont typeface="+mj-lt"/>
              <a:buAutoNum type="arabicPeriod"/>
            </a:pPr>
            <a:r>
              <a:rPr lang="cs-CZ"/>
              <a:t>Napiš si </a:t>
            </a:r>
            <a:r>
              <a:rPr lang="cs-CZ" b="1"/>
              <a:t>nejhorší</a:t>
            </a:r>
            <a:r>
              <a:rPr lang="cs-CZ"/>
              <a:t> možný scénář, který by se mohl stát. Vyžeň ho do extrému.</a:t>
            </a:r>
            <a:endParaRPr lang="cs-CZ">
              <a:cs typeface="Calibri"/>
            </a:endParaRPr>
          </a:p>
          <a:p>
            <a:pPr marL="342900" indent="-342900">
              <a:buFont typeface="+mj-lt"/>
              <a:buAutoNum type="arabicPeriod"/>
            </a:pPr>
            <a:r>
              <a:rPr lang="cs-CZ"/>
              <a:t>Napiš si </a:t>
            </a:r>
            <a:r>
              <a:rPr lang="cs-CZ" b="1"/>
              <a:t>ideální</a:t>
            </a:r>
            <a:r>
              <a:rPr lang="cs-CZ"/>
              <a:t> scénář, jak nejlépe by to mohlo dopadnout.</a:t>
            </a:r>
            <a:endParaRPr lang="cs-CZ">
              <a:cs typeface="Calibri"/>
            </a:endParaRPr>
          </a:p>
          <a:p>
            <a:pPr marL="342900" indent="-342900">
              <a:buFont typeface="+mj-lt"/>
              <a:buAutoNum type="arabicPeriod"/>
            </a:pPr>
            <a:r>
              <a:rPr lang="cs-CZ"/>
              <a:t>Napiš si </a:t>
            </a:r>
            <a:r>
              <a:rPr lang="cs-CZ" b="1"/>
              <a:t>nejpravděpodobnější</a:t>
            </a:r>
            <a:r>
              <a:rPr lang="cs-CZ"/>
              <a:t> scénář</a:t>
            </a:r>
            <a:r>
              <a:rPr lang="cs-CZ" dirty="0"/>
              <a:t> toho</a:t>
            </a:r>
            <a:r>
              <a:rPr lang="cs-CZ"/>
              <a:t>, co se zřejmě stane.</a:t>
            </a:r>
            <a:endParaRPr lang="cs-CZ">
              <a:cs typeface="Calibri"/>
            </a:endParaRPr>
          </a:p>
          <a:p>
            <a:pPr marL="342900" indent="-342900">
              <a:buFont typeface="+mj-lt"/>
              <a:buAutoNum type="arabicPeriod"/>
            </a:pPr>
            <a:r>
              <a:rPr lang="cs-CZ"/>
              <a:t>Uvědom si, jak se nyní cítíš.</a:t>
            </a:r>
            <a:endParaRPr lang="cs-CZ">
              <a:cs typeface="Calibri"/>
            </a:endParaRPr>
          </a:p>
        </p:txBody>
      </p:sp>
      <p:sp>
        <p:nvSpPr>
          <p:cNvPr id="5" name="TextovéPole 4">
            <a:extLst>
              <a:ext uri="{FF2B5EF4-FFF2-40B4-BE49-F238E27FC236}">
                <a16:creationId xmlns:a16="http://schemas.microsoft.com/office/drawing/2014/main" id="{B0DF6690-5DBB-40E0-B0A5-5845939D4D0C}"/>
              </a:ext>
            </a:extLst>
          </p:cNvPr>
          <p:cNvSpPr txBox="1"/>
          <p:nvPr/>
        </p:nvSpPr>
        <p:spPr>
          <a:xfrm>
            <a:off x="760046" y="5269463"/>
            <a:ext cx="10892692" cy="1061829"/>
          </a:xfrm>
          <a:prstGeom prst="rect">
            <a:avLst/>
          </a:prstGeom>
          <a:noFill/>
        </p:spPr>
        <p:txBody>
          <a:bodyPr wrap="square" lIns="91440" tIns="45720" rIns="91440" bIns="45720" rtlCol="0" anchor="t">
            <a:spAutoFit/>
          </a:bodyPr>
          <a:lstStyle/>
          <a:p>
            <a:r>
              <a:rPr lang="cs-CZ" sz="1050"/>
              <a:t>Příklad</a:t>
            </a:r>
          </a:p>
          <a:p>
            <a:pPr marL="228600" indent="-228600">
              <a:buAutoNum type="arabicPeriod"/>
            </a:pPr>
            <a:r>
              <a:rPr lang="cs-CZ" sz="1050"/>
              <a:t>Na zkoušce si vytáhnu otázky, které neumím. Plácnu nějakou blbost a ztrapním se před vyučujícím, dostanu záchvat pláče a uteču z místnosti. Nenasbírám dost kreditů a vyhodí mě ze školy. Budu pracovat v </a:t>
            </a:r>
            <a:r>
              <a:rPr lang="cs-CZ" sz="1050" err="1"/>
              <a:t>Mekáči</a:t>
            </a:r>
            <a:r>
              <a:rPr lang="cs-CZ" sz="1050"/>
              <a:t> a bydlet do smrti u rodičů.  </a:t>
            </a:r>
            <a:endParaRPr lang="cs-CZ" sz="1050">
              <a:cs typeface="Calibri"/>
            </a:endParaRPr>
          </a:p>
          <a:p>
            <a:pPr marL="228600" indent="-228600">
              <a:buAutoNum type="arabicPeriod"/>
            </a:pPr>
            <a:r>
              <a:rPr lang="cs-CZ" sz="1050"/>
              <a:t>Vytáhnu si otázky, o kterých vím všechno. Oslním vyučujícího svými znalostmi a odejdu s áčkem. Ostatní zkoušky zvládnu stejně dobře a zkouškové skončím brzy a budu mít dlouhé prázdniny.</a:t>
            </a:r>
            <a:endParaRPr lang="cs-CZ" sz="1050">
              <a:cs typeface="Calibri"/>
            </a:endParaRPr>
          </a:p>
          <a:p>
            <a:pPr marL="228600" indent="-228600">
              <a:buAutoNum type="arabicPeriod"/>
            </a:pPr>
            <a:r>
              <a:rPr lang="cs-CZ" sz="1050"/>
              <a:t>Vytáhnu si otázky, které relativně umím. Podám průměrný nebo dostačující výkon, možná zrudnu, když nebudu </a:t>
            </a:r>
            <a:r>
              <a:rPr lang="cs-CZ" sz="1050" dirty="0"/>
              <a:t>vědět </a:t>
            </a:r>
            <a:r>
              <a:rPr lang="cs-CZ" sz="1050"/>
              <a:t>odpovědět na všechno. Dostanu déčko nebo to těsně nedám a půjdu na opravný pokus jako někteří </a:t>
            </a:r>
            <a:r>
              <a:rPr lang="cs-CZ" sz="1050" dirty="0"/>
              <a:t>spolužáci</a:t>
            </a:r>
            <a:r>
              <a:rPr lang="cs-CZ" sz="1050"/>
              <a:t>.</a:t>
            </a:r>
            <a:endParaRPr lang="cs-CZ" sz="1050">
              <a:cs typeface="Calibri"/>
            </a:endParaRPr>
          </a:p>
        </p:txBody>
      </p:sp>
    </p:spTree>
    <p:extLst>
      <p:ext uri="{BB962C8B-B14F-4D97-AF65-F5344CB8AC3E}">
        <p14:creationId xmlns:p14="http://schemas.microsoft.com/office/powerpoint/2010/main" val="4065690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88A748EC-5098-447B-B3FD-757EAD609B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7877" y="1441026"/>
            <a:ext cx="4522112" cy="4522112"/>
          </a:xfrm>
          <a:prstGeom prst="rect">
            <a:avLst/>
          </a:prstGeom>
        </p:spPr>
      </p:pic>
      <p:sp>
        <p:nvSpPr>
          <p:cNvPr id="5" name="TextovéPole 4">
            <a:extLst>
              <a:ext uri="{FF2B5EF4-FFF2-40B4-BE49-F238E27FC236}">
                <a16:creationId xmlns:a16="http://schemas.microsoft.com/office/drawing/2014/main" id="{8FE5A295-E4BB-4C45-A3D6-23D124850E73}"/>
              </a:ext>
            </a:extLst>
          </p:cNvPr>
          <p:cNvSpPr txBox="1"/>
          <p:nvPr/>
        </p:nvSpPr>
        <p:spPr>
          <a:xfrm>
            <a:off x="7637022" y="6142531"/>
            <a:ext cx="2492990" cy="261610"/>
          </a:xfrm>
          <a:prstGeom prst="rect">
            <a:avLst/>
          </a:prstGeom>
          <a:noFill/>
        </p:spPr>
        <p:txBody>
          <a:bodyPr wrap="none" rtlCol="0">
            <a:spAutoFit/>
          </a:bodyPr>
          <a:lstStyle/>
          <a:p>
            <a:r>
              <a:rPr lang="cs-CZ" sz="1100"/>
              <a:t>Zdroj obrázku: Ráchel </a:t>
            </a:r>
            <a:r>
              <a:rPr lang="cs-CZ" sz="1100" err="1"/>
              <a:t>Bícová</a:t>
            </a:r>
            <a:r>
              <a:rPr lang="cs-CZ" sz="1100"/>
              <a:t>, Mezi řečí</a:t>
            </a:r>
            <a:r>
              <a:rPr lang="cs-CZ" sz="1100" dirty="0"/>
              <a:t>.</a:t>
            </a:r>
            <a:endParaRPr lang="cs-CZ" sz="1100"/>
          </a:p>
        </p:txBody>
      </p:sp>
      <p:sp>
        <p:nvSpPr>
          <p:cNvPr id="8" name="Nadpis 1">
            <a:extLst>
              <a:ext uri="{FF2B5EF4-FFF2-40B4-BE49-F238E27FC236}">
                <a16:creationId xmlns:a16="http://schemas.microsoft.com/office/drawing/2014/main" id="{EAA31AFF-E70B-460D-B19C-B4D345CFF2B1}"/>
              </a:ext>
            </a:extLst>
          </p:cNvPr>
          <p:cNvSpPr>
            <a:spLocks noGrp="1"/>
          </p:cNvSpPr>
          <p:nvPr>
            <p:ph type="title"/>
          </p:nvPr>
        </p:nvSpPr>
        <p:spPr>
          <a:xfrm>
            <a:off x="838200" y="365126"/>
            <a:ext cx="9517185" cy="765702"/>
          </a:xfrm>
        </p:spPr>
        <p:txBody>
          <a:bodyPr/>
          <a:lstStyle/>
          <a:p>
            <a:r>
              <a:rPr lang="cs-CZ"/>
              <a:t>Motýlí dotek</a:t>
            </a:r>
          </a:p>
        </p:txBody>
      </p:sp>
      <p:sp>
        <p:nvSpPr>
          <p:cNvPr id="9" name="Zástupný symbol pro obsah 2">
            <a:extLst>
              <a:ext uri="{FF2B5EF4-FFF2-40B4-BE49-F238E27FC236}">
                <a16:creationId xmlns:a16="http://schemas.microsoft.com/office/drawing/2014/main" id="{82872CED-ADDC-40BD-ACCB-86EB75297E1F}"/>
              </a:ext>
            </a:extLst>
          </p:cNvPr>
          <p:cNvSpPr txBox="1">
            <a:spLocks/>
          </p:cNvSpPr>
          <p:nvPr/>
        </p:nvSpPr>
        <p:spPr>
          <a:xfrm>
            <a:off x="760046" y="1849072"/>
            <a:ext cx="4734169" cy="4231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sz="1800" u="sng"/>
              <a:t>Jak to funguje?</a:t>
            </a:r>
          </a:p>
          <a:p>
            <a:pPr marL="0" indent="0">
              <a:buFont typeface="Arial" panose="020B0604020202020204" pitchFamily="34" charset="0"/>
              <a:buNone/>
            </a:pPr>
            <a:r>
              <a:rPr lang="cs-CZ" sz="1800"/>
              <a:t>Toto cvičení bylo vyvinuto pro oběti katastrofických událostí a pomáhá lidem při extrémním stresu. Reakcí na velký stres může být šok a „odpojení se“ od sebe. Zaměřením pozornosti na tělo se ve velkém stresu vrátíš k sobě. Zkřížením rukou obnovuješ propojení hemisfér, což mozku pomůže lépe zpracovávat emoce i informace.</a:t>
            </a:r>
          </a:p>
          <a:p>
            <a:pPr marL="0" indent="0">
              <a:buFont typeface="Arial" panose="020B0604020202020204" pitchFamily="34" charset="0"/>
              <a:buNone/>
            </a:pPr>
            <a:endParaRPr lang="cs-CZ" sz="1800"/>
          </a:p>
          <a:p>
            <a:pPr marL="0" indent="0">
              <a:buFont typeface="Arial" panose="020B0604020202020204" pitchFamily="34" charset="0"/>
              <a:buNone/>
            </a:pPr>
            <a:r>
              <a:rPr lang="cs-CZ" sz="1800" b="1"/>
              <a:t>Vyzkoušej </a:t>
            </a:r>
            <a:r>
              <a:rPr lang="cs-CZ" sz="1800" b="1">
                <a:hlinkClick r:id="rId3"/>
              </a:rPr>
              <a:t>motýlí dotek </a:t>
            </a:r>
            <a:r>
              <a:rPr lang="cs-CZ" sz="1800" b="1"/>
              <a:t>v návalu paniky, třeba po neúspěšné zkoušce na několikátý pokus.</a:t>
            </a:r>
          </a:p>
          <a:p>
            <a:pPr marL="0" indent="0">
              <a:buNone/>
            </a:pPr>
            <a:endParaRPr lang="cs-CZ"/>
          </a:p>
        </p:txBody>
      </p:sp>
    </p:spTree>
    <p:extLst>
      <p:ext uri="{BB962C8B-B14F-4D97-AF65-F5344CB8AC3E}">
        <p14:creationId xmlns:p14="http://schemas.microsoft.com/office/powerpoint/2010/main" val="3922396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CDEB51-72B5-4586-888A-C639BC9EF3F9}"/>
              </a:ext>
            </a:extLst>
          </p:cNvPr>
          <p:cNvSpPr>
            <a:spLocks noGrp="1"/>
          </p:cNvSpPr>
          <p:nvPr>
            <p:ph type="title"/>
          </p:nvPr>
        </p:nvSpPr>
        <p:spPr/>
        <p:txBody>
          <a:bodyPr/>
          <a:lstStyle/>
          <a:p>
            <a:r>
              <a:rPr lang="cs-CZ"/>
              <a:t>Pozorování myšlenek jako mraků na obloze</a:t>
            </a:r>
          </a:p>
        </p:txBody>
      </p:sp>
      <p:sp>
        <p:nvSpPr>
          <p:cNvPr id="3" name="Zástupný symbol pro obsah 2">
            <a:extLst>
              <a:ext uri="{FF2B5EF4-FFF2-40B4-BE49-F238E27FC236}">
                <a16:creationId xmlns:a16="http://schemas.microsoft.com/office/drawing/2014/main" id="{C43F02C5-7D77-491C-A1D4-4B464D2722D9}"/>
              </a:ext>
            </a:extLst>
          </p:cNvPr>
          <p:cNvSpPr>
            <a:spLocks noGrp="1"/>
          </p:cNvSpPr>
          <p:nvPr>
            <p:ph idx="1"/>
          </p:nvPr>
        </p:nvSpPr>
        <p:spPr>
          <a:xfrm>
            <a:off x="760046" y="1849072"/>
            <a:ext cx="4734169" cy="4231298"/>
          </a:xfrm>
        </p:spPr>
        <p:txBody>
          <a:bodyPr/>
          <a:lstStyle/>
          <a:p>
            <a:pPr marL="0" indent="0">
              <a:buNone/>
            </a:pPr>
            <a:r>
              <a:rPr lang="cs-CZ" sz="1800" u="sng"/>
              <a:t>Jak to funguje?</a:t>
            </a:r>
          </a:p>
          <a:p>
            <a:pPr marL="0" indent="0">
              <a:buNone/>
            </a:pPr>
            <a:r>
              <a:rPr lang="cs-CZ" sz="1600"/>
              <a:t>Myšlenky ti mohou v hlavě zběsile vířit a obtěžovat tě, i když odpočíváš. Je to pocit, že „nemůžeš vypnout hlavu“. </a:t>
            </a:r>
            <a:r>
              <a:rPr lang="cs-CZ" sz="1600" dirty="0"/>
              <a:t>Nemyslet vůbec na </a:t>
            </a:r>
            <a:r>
              <a:rPr lang="cs-CZ" sz="1600"/>
              <a:t>nic dokáží </a:t>
            </a:r>
            <a:r>
              <a:rPr lang="cs-CZ" sz="1600" dirty="0"/>
              <a:t>možná </a:t>
            </a:r>
            <a:r>
              <a:rPr lang="cs-CZ" sz="1600"/>
              <a:t>tibetští mnichové, ale pro obyčejného člověka je to velmi náročné. Dobrá zpráva je, že to není potřeba. Není třeba se myšlenek úplně zbavit. Stačí, když si budeš všímat, že tě napadají, ale nebudeš je </a:t>
            </a:r>
            <a:r>
              <a:rPr lang="cs-CZ" sz="1600" dirty="0"/>
              <a:t>dál </a:t>
            </a:r>
            <a:r>
              <a:rPr lang="cs-CZ" sz="1600"/>
              <a:t>rozvíjet. </a:t>
            </a:r>
          </a:p>
          <a:p>
            <a:pPr marL="0" indent="0">
              <a:buNone/>
            </a:pPr>
            <a:r>
              <a:rPr lang="cs-CZ" sz="1600"/>
              <a:t>Technika všímavosti ti pomůže zaujmout roli nehodnotícího pozorovatele. Myšlenky budou stále v tvé hlavě, ale nebudou tě tolik obtěžovat a chytat tě do </a:t>
            </a:r>
            <a:r>
              <a:rPr lang="cs-CZ" sz="1600" dirty="0"/>
              <a:t>pasti</a:t>
            </a:r>
            <a:r>
              <a:rPr lang="cs-CZ" sz="1600"/>
              <a:t> „co kdyby“.</a:t>
            </a:r>
          </a:p>
          <a:p>
            <a:pPr marL="0" indent="0">
              <a:buNone/>
            </a:pPr>
            <a:endParaRPr lang="cs-CZ" sz="1600" b="1"/>
          </a:p>
          <a:p>
            <a:pPr marL="0" indent="0">
              <a:buNone/>
            </a:pPr>
            <a:r>
              <a:rPr lang="cs-CZ" sz="1600" b="1"/>
              <a:t>Cvičení všímavosti vyzkoušej, když nemůžeš usnout, protože ti hlavou víří myšlenky a obavy.</a:t>
            </a:r>
          </a:p>
          <a:p>
            <a:endParaRPr lang="cs-CZ"/>
          </a:p>
        </p:txBody>
      </p:sp>
      <p:sp>
        <p:nvSpPr>
          <p:cNvPr id="4" name="TextovéPole 3">
            <a:extLst>
              <a:ext uri="{FF2B5EF4-FFF2-40B4-BE49-F238E27FC236}">
                <a16:creationId xmlns:a16="http://schemas.microsoft.com/office/drawing/2014/main" id="{446665F3-C8B4-41BF-AE32-6FC3B6969EAE}"/>
              </a:ext>
            </a:extLst>
          </p:cNvPr>
          <p:cNvSpPr txBox="1"/>
          <p:nvPr/>
        </p:nvSpPr>
        <p:spPr>
          <a:xfrm>
            <a:off x="6010031" y="1849072"/>
            <a:ext cx="5220677" cy="3693319"/>
          </a:xfrm>
          <a:prstGeom prst="rect">
            <a:avLst/>
          </a:prstGeom>
          <a:noFill/>
        </p:spPr>
        <p:txBody>
          <a:bodyPr wrap="square" lIns="91440" tIns="45720" rIns="91440" bIns="45720" rtlCol="0" anchor="t">
            <a:spAutoFit/>
          </a:bodyPr>
          <a:lstStyle/>
          <a:p>
            <a:r>
              <a:rPr lang="cs-CZ" u="sng"/>
              <a:t>Instrukce:</a:t>
            </a:r>
          </a:p>
          <a:p>
            <a:endParaRPr lang="cs-CZ" u="sng"/>
          </a:p>
          <a:p>
            <a:pPr marL="342900" indent="-342900">
              <a:buFont typeface="+mj-lt"/>
              <a:buAutoNum type="arabicPeriod"/>
            </a:pPr>
            <a:r>
              <a:rPr lang="cs-CZ"/>
              <a:t>Několikrát se nadechni a vydechni nosem.</a:t>
            </a:r>
            <a:endParaRPr lang="cs-CZ">
              <a:cs typeface="Calibri"/>
            </a:endParaRPr>
          </a:p>
          <a:p>
            <a:pPr marL="342900" indent="-342900">
              <a:buFont typeface="+mj-lt"/>
              <a:buAutoNum type="arabicPeriod"/>
            </a:pPr>
            <a:r>
              <a:rPr lang="cs-CZ"/>
              <a:t>Zaujmi roli zvědavého pozorovatele.</a:t>
            </a:r>
            <a:endParaRPr lang="cs-CZ">
              <a:cs typeface="Calibri"/>
            </a:endParaRPr>
          </a:p>
          <a:p>
            <a:pPr marL="342900" indent="-342900">
              <a:buFont typeface="+mj-lt"/>
              <a:buAutoNum type="arabicPeriod"/>
            </a:pPr>
            <a:r>
              <a:rPr lang="cs-CZ"/>
              <a:t>Představ si svou mysl jako modré nebe a myšlenky, které do ní přichází jako mraky.</a:t>
            </a:r>
            <a:endParaRPr lang="cs-CZ">
              <a:cs typeface="Calibri"/>
            </a:endParaRPr>
          </a:p>
          <a:p>
            <a:pPr marL="342900" indent="-342900">
              <a:buFont typeface="+mj-lt"/>
              <a:buAutoNum type="arabicPeriod"/>
            </a:pPr>
            <a:r>
              <a:rPr lang="cs-CZ"/>
              <a:t>Všimni si, že tě myšlenka napadla, ale nerozvíjej </a:t>
            </a:r>
            <a:r>
              <a:rPr lang="cs-CZ" dirty="0"/>
              <a:t>ji</a:t>
            </a:r>
            <a:r>
              <a:rPr lang="cs-CZ"/>
              <a:t>.</a:t>
            </a:r>
            <a:endParaRPr lang="cs-CZ">
              <a:cs typeface="Calibri"/>
            </a:endParaRPr>
          </a:p>
          <a:p>
            <a:pPr marL="342900" indent="-342900">
              <a:buFont typeface="+mj-lt"/>
              <a:buAutoNum type="arabicPeriod"/>
            </a:pPr>
            <a:r>
              <a:rPr lang="cs-CZ"/>
              <a:t>Představ si, že tahle myšlenka dál pluje nebem jako mrak.</a:t>
            </a:r>
            <a:endParaRPr lang="cs-CZ">
              <a:cs typeface="Calibri"/>
            </a:endParaRPr>
          </a:p>
          <a:p>
            <a:pPr marL="342900" indent="-342900">
              <a:buFont typeface="+mj-lt"/>
              <a:buAutoNum type="arabicPeriod"/>
            </a:pPr>
            <a:r>
              <a:rPr lang="cs-CZ"/>
              <a:t>Všimni si další přicházející myšlenky a pokračuj stejně.</a:t>
            </a:r>
            <a:endParaRPr lang="cs-CZ">
              <a:cs typeface="Calibri" panose="020F0502020204030204"/>
            </a:endParaRPr>
          </a:p>
          <a:p>
            <a:pPr marL="342900" indent="-342900">
              <a:buFont typeface="+mj-lt"/>
              <a:buAutoNum type="arabicPeriod"/>
            </a:pPr>
            <a:r>
              <a:rPr lang="cs-CZ"/>
              <a:t>Když u nějaké myšlenky zůstaneš déle, zaměř svou pozornost zpět na dech.</a:t>
            </a:r>
            <a:endParaRPr lang="cs-CZ">
              <a:cs typeface="Calibri" panose="020F0502020204030204"/>
            </a:endParaRPr>
          </a:p>
        </p:txBody>
      </p:sp>
    </p:spTree>
    <p:extLst>
      <p:ext uri="{BB962C8B-B14F-4D97-AF65-F5344CB8AC3E}">
        <p14:creationId xmlns:p14="http://schemas.microsoft.com/office/powerpoint/2010/main" val="181510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97D6C0-CBCD-46EA-80A8-8DF72A14A2F4}"/>
              </a:ext>
            </a:extLst>
          </p:cNvPr>
          <p:cNvSpPr>
            <a:spLocks noGrp="1"/>
          </p:cNvSpPr>
          <p:nvPr>
            <p:ph type="ctrTitle"/>
          </p:nvPr>
        </p:nvSpPr>
        <p:spPr/>
        <p:txBody>
          <a:bodyPr/>
          <a:lstStyle/>
          <a:p>
            <a:r>
              <a:rPr lang="cs-CZ" dirty="0"/>
              <a:t>Tvůj krizový plán</a:t>
            </a:r>
          </a:p>
        </p:txBody>
      </p:sp>
    </p:spTree>
    <p:extLst>
      <p:ext uri="{BB962C8B-B14F-4D97-AF65-F5344CB8AC3E}">
        <p14:creationId xmlns:p14="http://schemas.microsoft.com/office/powerpoint/2010/main" val="696141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9568DF-4D5F-404F-BEF1-0F7EAFDE1A66}"/>
              </a:ext>
            </a:extLst>
          </p:cNvPr>
          <p:cNvSpPr>
            <a:spLocks noGrp="1"/>
          </p:cNvSpPr>
          <p:nvPr>
            <p:ph type="title"/>
          </p:nvPr>
        </p:nvSpPr>
        <p:spPr/>
        <p:txBody>
          <a:bodyPr/>
          <a:lstStyle/>
          <a:p>
            <a:r>
              <a:rPr lang="cs-CZ"/>
              <a:t>Připrav se, než půjde do tuhého</a:t>
            </a:r>
            <a:r>
              <a:rPr lang="cs-CZ" dirty="0"/>
              <a:t>.</a:t>
            </a:r>
            <a:endParaRPr lang="cs-CZ"/>
          </a:p>
        </p:txBody>
      </p:sp>
      <p:sp>
        <p:nvSpPr>
          <p:cNvPr id="3" name="Zástupný symbol pro obsah 2">
            <a:extLst>
              <a:ext uri="{FF2B5EF4-FFF2-40B4-BE49-F238E27FC236}">
                <a16:creationId xmlns:a16="http://schemas.microsoft.com/office/drawing/2014/main" id="{0D195478-A06D-4E76-B9EB-AACB4EA0EC80}"/>
              </a:ext>
            </a:extLst>
          </p:cNvPr>
          <p:cNvSpPr>
            <a:spLocks noGrp="1"/>
          </p:cNvSpPr>
          <p:nvPr>
            <p:ph idx="1"/>
          </p:nvPr>
        </p:nvSpPr>
        <p:spPr>
          <a:xfrm>
            <a:off x="838200" y="1825625"/>
            <a:ext cx="10515600" cy="3186642"/>
          </a:xfrm>
        </p:spPr>
        <p:txBody>
          <a:bodyPr vert="horz" lIns="91440" tIns="45720" rIns="91440" bIns="45720" rtlCol="0" anchor="t">
            <a:normAutofit/>
          </a:bodyPr>
          <a:lstStyle/>
          <a:p>
            <a:r>
              <a:rPr lang="cs-CZ" sz="2000" dirty="0"/>
              <a:t>Menší či větší krize zákonitě přijdou. Připrav se na ně předem, ať tě tolik nezaskočí.</a:t>
            </a:r>
          </a:p>
          <a:p>
            <a:r>
              <a:rPr lang="cs-CZ" sz="2000" dirty="0"/>
              <a:t>Vytiskni a vyplň si svůj vlastní </a:t>
            </a:r>
            <a:r>
              <a:rPr lang="cs-CZ" sz="2000" dirty="0">
                <a:hlinkClick r:id="rId2"/>
              </a:rPr>
              <a:t>krizový plán</a:t>
            </a:r>
            <a:r>
              <a:rPr lang="cs-CZ" sz="2000" dirty="0"/>
              <a:t>.</a:t>
            </a:r>
            <a:endParaRPr lang="cs-CZ" sz="2000" dirty="0">
              <a:cs typeface="Calibri"/>
            </a:endParaRPr>
          </a:p>
          <a:p>
            <a:r>
              <a:rPr lang="cs-CZ" sz="2000" dirty="0"/>
              <a:t>Dej si ho někam, kde ho budeš mít po ruce (do diáře, peněženky…).</a:t>
            </a:r>
            <a:endParaRPr lang="cs-CZ" sz="2000" dirty="0">
              <a:cs typeface="Calibri"/>
            </a:endParaRPr>
          </a:p>
          <a:p>
            <a:r>
              <a:rPr lang="cs-CZ" sz="2000" dirty="0"/>
              <a:t>Po odeznění náročné situace nebo jednou za čas ho aktualizuj.</a:t>
            </a:r>
          </a:p>
        </p:txBody>
      </p:sp>
      <p:pic>
        <p:nvPicPr>
          <p:cNvPr id="5" name="Obrázek 4">
            <a:extLst>
              <a:ext uri="{FF2B5EF4-FFF2-40B4-BE49-F238E27FC236}">
                <a16:creationId xmlns:a16="http://schemas.microsoft.com/office/drawing/2014/main" id="{137C7B84-38DA-4611-B2C2-85101EBDA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690" y="3668468"/>
            <a:ext cx="1756089" cy="2480825"/>
          </a:xfrm>
          <a:prstGeom prst="rect">
            <a:avLst/>
          </a:prstGeom>
        </p:spPr>
      </p:pic>
      <p:sp>
        <p:nvSpPr>
          <p:cNvPr id="6" name="TextovéPole 5">
            <a:extLst>
              <a:ext uri="{FF2B5EF4-FFF2-40B4-BE49-F238E27FC236}">
                <a16:creationId xmlns:a16="http://schemas.microsoft.com/office/drawing/2014/main" id="{1193BB94-F484-45D1-9E11-7793253DD513}"/>
              </a:ext>
            </a:extLst>
          </p:cNvPr>
          <p:cNvSpPr txBox="1"/>
          <p:nvPr/>
        </p:nvSpPr>
        <p:spPr>
          <a:xfrm>
            <a:off x="5378823" y="6492875"/>
            <a:ext cx="2786184" cy="276999"/>
          </a:xfrm>
          <a:prstGeom prst="rect">
            <a:avLst/>
          </a:prstGeom>
          <a:noFill/>
        </p:spPr>
        <p:txBody>
          <a:bodyPr wrap="square" rtlCol="0">
            <a:spAutoFit/>
          </a:bodyPr>
          <a:lstStyle/>
          <a:p>
            <a:r>
              <a:rPr lang="cs-CZ" sz="1200"/>
              <a:t>Zdroj: Nevypusť duši</a:t>
            </a:r>
          </a:p>
        </p:txBody>
      </p:sp>
    </p:spTree>
    <p:extLst>
      <p:ext uri="{BB962C8B-B14F-4D97-AF65-F5344CB8AC3E}">
        <p14:creationId xmlns:p14="http://schemas.microsoft.com/office/powerpoint/2010/main" val="1812268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83B0BC-F2C7-460B-BAA0-D1BB2780E730}"/>
              </a:ext>
            </a:extLst>
          </p:cNvPr>
          <p:cNvSpPr>
            <a:spLocks noGrp="1"/>
          </p:cNvSpPr>
          <p:nvPr>
            <p:ph type="ctrTitle"/>
          </p:nvPr>
        </p:nvSpPr>
        <p:spPr/>
        <p:txBody>
          <a:bodyPr/>
          <a:lstStyle/>
          <a:p>
            <a:r>
              <a:rPr lang="cs-CZ" dirty="0" err="1"/>
              <a:t>Appky</a:t>
            </a:r>
            <a:r>
              <a:rPr lang="cs-CZ" dirty="0"/>
              <a:t>, které pomáhají</a:t>
            </a:r>
          </a:p>
        </p:txBody>
      </p:sp>
    </p:spTree>
    <p:extLst>
      <p:ext uri="{BB962C8B-B14F-4D97-AF65-F5344CB8AC3E}">
        <p14:creationId xmlns:p14="http://schemas.microsoft.com/office/powerpoint/2010/main" val="3046854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83C52B-F41E-4A3B-A17A-D1BE3F96B1E6}"/>
              </a:ext>
            </a:extLst>
          </p:cNvPr>
          <p:cNvSpPr>
            <a:spLocks noGrp="1"/>
          </p:cNvSpPr>
          <p:nvPr>
            <p:ph type="title"/>
          </p:nvPr>
        </p:nvSpPr>
        <p:spPr/>
        <p:txBody>
          <a:bodyPr>
            <a:normAutofit/>
          </a:bodyPr>
          <a:lstStyle/>
          <a:p>
            <a:r>
              <a:rPr lang="cs-CZ"/>
              <a:t>Tipy na </a:t>
            </a:r>
            <a:r>
              <a:rPr lang="cs-CZ" err="1"/>
              <a:t>appky</a:t>
            </a:r>
            <a:endParaRPr lang="cs-CZ"/>
          </a:p>
        </p:txBody>
      </p:sp>
      <p:sp>
        <p:nvSpPr>
          <p:cNvPr id="3" name="Zástupný symbol pro obsah 2">
            <a:extLst>
              <a:ext uri="{FF2B5EF4-FFF2-40B4-BE49-F238E27FC236}">
                <a16:creationId xmlns:a16="http://schemas.microsoft.com/office/drawing/2014/main" id="{10376915-97FD-4799-944A-14C6E752F724}"/>
              </a:ext>
            </a:extLst>
          </p:cNvPr>
          <p:cNvSpPr>
            <a:spLocks noGrp="1"/>
          </p:cNvSpPr>
          <p:nvPr>
            <p:ph idx="1"/>
          </p:nvPr>
        </p:nvSpPr>
        <p:spPr>
          <a:xfrm>
            <a:off x="838200" y="1825625"/>
            <a:ext cx="10515600" cy="4351338"/>
          </a:xfrm>
        </p:spPr>
        <p:txBody>
          <a:bodyPr vert="horz" lIns="91440" tIns="45720" rIns="91440" bIns="45720" rtlCol="0" anchor="t">
            <a:normAutofit lnSpcReduction="10000"/>
          </a:bodyPr>
          <a:lstStyle/>
          <a:p>
            <a:pPr marL="0" indent="0" fontAlgn="base">
              <a:buNone/>
            </a:pPr>
            <a:r>
              <a:rPr lang="cs-CZ" b="1" dirty="0"/>
              <a:t>Psychická pomoc v krizi:</a:t>
            </a:r>
            <a:r>
              <a:rPr lang="cs-CZ" dirty="0"/>
              <a:t> Nepanikař</a:t>
            </a:r>
          </a:p>
          <a:p>
            <a:pPr marL="0" indent="0" fontAlgn="base">
              <a:buNone/>
            </a:pPr>
            <a:r>
              <a:rPr lang="cs-CZ" b="1" dirty="0"/>
              <a:t>Všímavost a relaxace v </a:t>
            </a:r>
            <a:r>
              <a:rPr lang="cs-CZ" b="1" dirty="0" err="1"/>
              <a:t>čj</a:t>
            </a:r>
            <a:r>
              <a:rPr lang="cs-CZ" b="1" dirty="0"/>
              <a:t>:</a:t>
            </a:r>
            <a:r>
              <a:rPr lang="cs-CZ" dirty="0"/>
              <a:t> </a:t>
            </a:r>
            <a:r>
              <a:rPr lang="cs-CZ" dirty="0" err="1"/>
              <a:t>Calmio</a:t>
            </a:r>
            <a:endParaRPr lang="cs-CZ" dirty="0"/>
          </a:p>
          <a:p>
            <a:pPr marL="0" indent="0" fontAlgn="base">
              <a:buNone/>
            </a:pPr>
            <a:r>
              <a:rPr lang="cs-CZ" b="1" dirty="0"/>
              <a:t>Všímavost a relaxace v aj:</a:t>
            </a:r>
            <a:r>
              <a:rPr lang="cs-CZ" dirty="0"/>
              <a:t> </a:t>
            </a:r>
            <a:r>
              <a:rPr lang="cs-CZ" dirty="0" err="1"/>
              <a:t>Headspace</a:t>
            </a:r>
            <a:r>
              <a:rPr lang="cs-CZ" dirty="0"/>
              <a:t>, </a:t>
            </a:r>
            <a:r>
              <a:rPr lang="cs-CZ" dirty="0" err="1"/>
              <a:t>Simple</a:t>
            </a:r>
            <a:r>
              <a:rPr lang="cs-CZ" dirty="0"/>
              <a:t> Habit, </a:t>
            </a:r>
            <a:r>
              <a:rPr lang="cs-CZ" dirty="0" err="1"/>
              <a:t>Calm</a:t>
            </a:r>
            <a:endParaRPr lang="cs-CZ" dirty="0"/>
          </a:p>
          <a:p>
            <a:pPr marL="0" indent="0" fontAlgn="base">
              <a:buNone/>
            </a:pPr>
            <a:r>
              <a:rPr lang="cs-CZ" b="1" dirty="0"/>
              <a:t>Zdravé návyky:</a:t>
            </a:r>
            <a:r>
              <a:rPr lang="cs-CZ" dirty="0"/>
              <a:t> </a:t>
            </a:r>
            <a:r>
              <a:rPr lang="cs-CZ" dirty="0" err="1"/>
              <a:t>Daylio</a:t>
            </a:r>
            <a:r>
              <a:rPr lang="cs-CZ" dirty="0"/>
              <a:t> deník, Vos </a:t>
            </a:r>
            <a:r>
              <a:rPr lang="cs-CZ" dirty="0" err="1"/>
              <a:t>health</a:t>
            </a:r>
            <a:r>
              <a:rPr lang="cs-CZ" dirty="0"/>
              <a:t>, </a:t>
            </a:r>
            <a:r>
              <a:rPr lang="cs-CZ" dirty="0" err="1"/>
              <a:t>Habitica</a:t>
            </a:r>
            <a:r>
              <a:rPr lang="cs-CZ" dirty="0"/>
              <a:t>, </a:t>
            </a:r>
            <a:r>
              <a:rPr lang="cs-CZ" dirty="0" err="1">
                <a:ea typeface="+mn-lt"/>
                <a:cs typeface="+mn-lt"/>
              </a:rPr>
              <a:t>Avocation</a:t>
            </a:r>
            <a:endParaRPr lang="cs-CZ" dirty="0">
              <a:ea typeface="+mn-lt"/>
              <a:cs typeface="+mn-lt"/>
            </a:endParaRPr>
          </a:p>
          <a:p>
            <a:pPr marL="0" indent="0" fontAlgn="base">
              <a:buNone/>
            </a:pPr>
            <a:r>
              <a:rPr lang="cs-CZ" b="1" dirty="0"/>
              <a:t>Regulace času stráveného online:</a:t>
            </a:r>
            <a:r>
              <a:rPr lang="cs-CZ" dirty="0"/>
              <a:t> </a:t>
            </a:r>
            <a:r>
              <a:rPr lang="cs-CZ" dirty="0" err="1"/>
              <a:t>Freedom</a:t>
            </a:r>
            <a:endParaRPr lang="cs-CZ" dirty="0" err="1">
              <a:cs typeface="Calibri"/>
            </a:endParaRPr>
          </a:p>
          <a:p>
            <a:pPr>
              <a:buNone/>
            </a:pPr>
            <a:r>
              <a:rPr lang="cs-CZ" b="1" dirty="0">
                <a:ea typeface="+mn-lt"/>
                <a:cs typeface="+mn-lt"/>
              </a:rPr>
              <a:t>Zvládání prokrastinace: </a:t>
            </a:r>
            <a:r>
              <a:rPr lang="cs-CZ" dirty="0" err="1">
                <a:ea typeface="+mn-lt"/>
                <a:cs typeface="+mn-lt"/>
              </a:rPr>
              <a:t>Forest</a:t>
            </a:r>
            <a:r>
              <a:rPr lang="cs-CZ" dirty="0">
                <a:ea typeface="+mn-lt"/>
                <a:cs typeface="+mn-lt"/>
              </a:rPr>
              <a:t>, </a:t>
            </a:r>
            <a:r>
              <a:rPr lang="cs-CZ" dirty="0" err="1">
                <a:ea typeface="+mn-lt"/>
                <a:cs typeface="+mn-lt"/>
              </a:rPr>
              <a:t>Pomodoro</a:t>
            </a:r>
            <a:r>
              <a:rPr lang="cs-CZ" dirty="0">
                <a:ea typeface="+mn-lt"/>
                <a:cs typeface="+mn-lt"/>
              </a:rPr>
              <a:t>, Study </a:t>
            </a:r>
            <a:r>
              <a:rPr lang="cs-CZ" dirty="0" err="1">
                <a:ea typeface="+mn-lt"/>
                <a:cs typeface="+mn-lt"/>
              </a:rPr>
              <a:t>bunny</a:t>
            </a:r>
            <a:r>
              <a:rPr lang="cs-CZ" dirty="0">
                <a:ea typeface="+mn-lt"/>
                <a:cs typeface="+mn-lt"/>
              </a:rPr>
              <a:t>, </a:t>
            </a:r>
            <a:r>
              <a:rPr lang="cs-CZ" dirty="0" err="1">
                <a:ea typeface="+mn-lt"/>
                <a:cs typeface="+mn-lt"/>
              </a:rPr>
              <a:t>Stay</a:t>
            </a:r>
            <a:r>
              <a:rPr lang="cs-CZ" dirty="0">
                <a:ea typeface="+mn-lt"/>
                <a:cs typeface="+mn-lt"/>
              </a:rPr>
              <a:t> </a:t>
            </a:r>
            <a:r>
              <a:rPr lang="cs-CZ" dirty="0" err="1">
                <a:ea typeface="+mn-lt"/>
                <a:cs typeface="+mn-lt"/>
              </a:rPr>
              <a:t>focused</a:t>
            </a:r>
          </a:p>
          <a:p>
            <a:pPr marL="0" indent="0">
              <a:buNone/>
            </a:pPr>
            <a:endParaRPr lang="cs-CZ" dirty="0">
              <a:cs typeface="Calibri"/>
            </a:endParaRPr>
          </a:p>
          <a:p>
            <a:pPr marL="0" indent="0">
              <a:buNone/>
            </a:pPr>
            <a:br>
              <a:rPr lang="cs-CZ" dirty="0"/>
            </a:br>
            <a:endParaRPr lang="cs-CZ"/>
          </a:p>
        </p:txBody>
      </p:sp>
      <p:pic>
        <p:nvPicPr>
          <p:cNvPr id="1041" name="Picture 17" descr="https://lh3.googleusercontent.com/aQNPuA6SImPqD6luOH8pG-cQPDHlLNee8fZ9X-AIu1F4Qfs7NX6LHvWNz2Q4HmmxLYp4_JCUivgb5sHsFsAm-kEk5Wt7QzZqiiS3B9zR0OfgFzxv8tiUj3wDcnS54l3Q5TOLaq1NPP4">
            <a:extLst>
              <a:ext uri="{FF2B5EF4-FFF2-40B4-BE49-F238E27FC236}">
                <a16:creationId xmlns:a16="http://schemas.microsoft.com/office/drawing/2014/main" id="{B2B99329-3DBF-42A2-ADC3-32ECDD3E7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332" y="1690688"/>
            <a:ext cx="432654" cy="43265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s://lh6.googleusercontent.com/mJt7ECuz2ysvJmRvsBEvm6kA5FVuHbDJZy-hVxkyWFyaiPFVIoqnZ77PS8_yuyQOo39ww_6esRWXNNzvx0afoSvvl6kT-cYTTfOUccxWCy8lGNodaf-4BB7grNYKKa1mCWYXV4sbqA8">
            <a:extLst>
              <a:ext uri="{FF2B5EF4-FFF2-40B4-BE49-F238E27FC236}">
                <a16:creationId xmlns:a16="http://schemas.microsoft.com/office/drawing/2014/main" id="{7EB2953E-C155-47B1-B758-C212BE207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911" y="2293817"/>
            <a:ext cx="432653" cy="432653"/>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s://lh3.googleusercontent.com/_JFmC47_M6FOAvJeOCEtEWqj2FTXZALbgXJjS66GbtSJKxzIUbRGPR4jgqc6lpcW3WS4PO7g2Joessb34QvjMG-08nbQM1VTs4RtzaUGYV4FTDOGPEZqI5qkgYO4TP3g1tc3xkN8udA">
            <a:extLst>
              <a:ext uri="{FF2B5EF4-FFF2-40B4-BE49-F238E27FC236}">
                <a16:creationId xmlns:a16="http://schemas.microsoft.com/office/drawing/2014/main" id="{E780686B-2D63-4BBB-A240-4E4EB9C3A8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2462" y="2724761"/>
            <a:ext cx="430730" cy="432653"/>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s://lh4.googleusercontent.com/H0DkzaPRUk5A2TUZljtrY-zVeBj0pLKh3aPK_M1_-RnDBcSwKCa598QkEmZCl7F-yq1R8o3uXFST6PXrK1Ksq-o_hugm5O56xqTVqt_bjpjn3TN20XgFGlNCGRti3O2YQ1nDyFzjtjg">
            <a:extLst>
              <a:ext uri="{FF2B5EF4-FFF2-40B4-BE49-F238E27FC236}">
                <a16:creationId xmlns:a16="http://schemas.microsoft.com/office/drawing/2014/main" id="{BD4DFB14-3B28-406B-8F13-02AE0E9DC9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037" y="2724761"/>
            <a:ext cx="432653" cy="432653"/>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https://lh5.googleusercontent.com/dux3jBh9SlDNkAbiNohuFLN3hKUaEcti_sW8hhqXVin7kQ6HnnOiK5JqFP3lFZS16hbNtk-7vKGpbfva3p0r0Keqei_P-KdKsYawHet-OoyNoGFaQpsPdeJ3Y1CxGodq0Ui9l8ju8es">
            <a:extLst>
              <a:ext uri="{FF2B5EF4-FFF2-40B4-BE49-F238E27FC236}">
                <a16:creationId xmlns:a16="http://schemas.microsoft.com/office/drawing/2014/main" id="{743F52D0-ABB9-434E-9C44-2A15C50C31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5578" y="2690995"/>
            <a:ext cx="466420" cy="46642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https://lh6.googleusercontent.com/NcDzCQEVcR1DP3Y8_uVQuM20itudGjEAj_p8NgQxV-lAMJfMZvV8D1T4PI0l3_aq_u3AGx6dwrOBcPPyyXcaJb4PNhZT4bw_s384HpxZDqygqDsfb-9V9VpaibjAHdK2DAvGJRtAt1A">
            <a:extLst>
              <a:ext uri="{FF2B5EF4-FFF2-40B4-BE49-F238E27FC236}">
                <a16:creationId xmlns:a16="http://schemas.microsoft.com/office/drawing/2014/main" id="{C3AB07E4-74C0-480E-A74A-B33996A4B2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9517" y="4656014"/>
            <a:ext cx="391043" cy="414855"/>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https://lh4.googleusercontent.com/7wx_W9jTK68Ng8NjKpvMQg9LIVLcsbSgOe2ZdFEhhhlD4-gMlR_QABLud4jA5TdkW8e9591BN7tH5eFnZn3e9DLX3pq2CuzvNuRqjjdOYl4W6I_9rJH64WqOT4TteVtLdtdj2HAUE7k">
            <a:extLst>
              <a:ext uri="{FF2B5EF4-FFF2-40B4-BE49-F238E27FC236}">
                <a16:creationId xmlns:a16="http://schemas.microsoft.com/office/drawing/2014/main" id="{019228FE-6E49-48EF-84CB-7CD973DCE5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19948" y="4612179"/>
            <a:ext cx="494444" cy="494444"/>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https://lh4.googleusercontent.com/tqDl7C3EJ1mV-tgicbRvCQon1XR4lmVmA3Yk-0hnnl8_M1MlWljGkP3sukgRFnegqI1SbnWbT16IkrvbddrepppW2S3fSf_MHnukYSK7bzNzhoy1FXD_VAgZo57HhNhEeSsQyfycOqY">
            <a:extLst>
              <a:ext uri="{FF2B5EF4-FFF2-40B4-BE49-F238E27FC236}">
                <a16:creationId xmlns:a16="http://schemas.microsoft.com/office/drawing/2014/main" id="{51E3B71D-61BA-4622-923D-87885FCCB8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46904" y="3233677"/>
            <a:ext cx="466420" cy="46642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https://lh3.googleusercontent.com/4qn6WysQFVaXu8bcuqZ_I6FhAfVKfId7_vN6PVgsr1EBzqTyGFcSmu_DuzGuEybW0-xLE_308cLX6Ay0hL3Raf-j2DDj-Rszt0uyDE5ZRm1vhJFb0HqW6CBCYd6ebiJVNVNBwWy71zM">
            <a:extLst>
              <a:ext uri="{FF2B5EF4-FFF2-40B4-BE49-F238E27FC236}">
                <a16:creationId xmlns:a16="http://schemas.microsoft.com/office/drawing/2014/main" id="{49902DD9-5BB5-45B3-B4EB-57184F84B7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4731" y="3279043"/>
            <a:ext cx="416047" cy="416047"/>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https://lh5.googleusercontent.com/rIEpOyz3Z374CBjf-oh-k9-b1fi7LDztxvW4AaWGAph1EeuOt2sIhmYXgSXJYD9j1k38-RCJBONXSb_qSyIhqb2PLpIBDBvOyglMxtaJztslVtF0A2awNQGnyrrbuVS3clRzziEpZqE">
            <a:extLst>
              <a:ext uri="{FF2B5EF4-FFF2-40B4-BE49-F238E27FC236}">
                <a16:creationId xmlns:a16="http://schemas.microsoft.com/office/drawing/2014/main" id="{D9531D64-9239-4599-AB52-BCE5C2A398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38770" y="3284720"/>
            <a:ext cx="370683" cy="370683"/>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https://lh6.googleusercontent.com/SICsOqxG4N_DFxk8uXzxXujeiRpf4NbCEnhjv1TeGexkvJ_HxFDM5QK5hGcZ5sq_J8M1PHCokcyou-Qg64pKR3YZQBlxJTDO1nQgfwuo3H7cNRu1MfN2eXWc0p_NwvUEjUgUHvEHvJY">
            <a:extLst>
              <a:ext uri="{FF2B5EF4-FFF2-40B4-BE49-F238E27FC236}">
                <a16:creationId xmlns:a16="http://schemas.microsoft.com/office/drawing/2014/main" id="{61BDECBB-7940-44B9-AD60-BACBD55530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95047" y="3735584"/>
            <a:ext cx="416047" cy="416047"/>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4">
            <a:extLst>
              <a:ext uri="{FF2B5EF4-FFF2-40B4-BE49-F238E27FC236}">
                <a16:creationId xmlns:a16="http://schemas.microsoft.com/office/drawing/2014/main" id="{16264B06-A56F-5E31-D77C-5712CAF5579C}"/>
              </a:ext>
            </a:extLst>
          </p:cNvPr>
          <p:cNvPicPr>
            <a:picLocks noChangeAspect="1"/>
          </p:cNvPicPr>
          <p:nvPr/>
        </p:nvPicPr>
        <p:blipFill>
          <a:blip r:embed="rId13"/>
          <a:stretch>
            <a:fillRect/>
          </a:stretch>
        </p:blipFill>
        <p:spPr>
          <a:xfrm>
            <a:off x="10283825" y="3238500"/>
            <a:ext cx="466725" cy="466725"/>
          </a:xfrm>
          <a:prstGeom prst="rect">
            <a:avLst/>
          </a:prstGeom>
        </p:spPr>
      </p:pic>
      <p:pic>
        <p:nvPicPr>
          <p:cNvPr id="5" name="Obrázek 5" descr="Obsah obrázku obloha, nůž, zbraň&#10;&#10;Popis se vygeneroval automaticky.">
            <a:extLst>
              <a:ext uri="{FF2B5EF4-FFF2-40B4-BE49-F238E27FC236}">
                <a16:creationId xmlns:a16="http://schemas.microsoft.com/office/drawing/2014/main" id="{D4D5EA6D-74E9-A488-660C-C4F493FD13FE}"/>
              </a:ext>
            </a:extLst>
          </p:cNvPr>
          <p:cNvPicPr>
            <a:picLocks noChangeAspect="1"/>
          </p:cNvPicPr>
          <p:nvPr/>
        </p:nvPicPr>
        <p:blipFill>
          <a:blip r:embed="rId14"/>
          <a:stretch>
            <a:fillRect/>
          </a:stretch>
        </p:blipFill>
        <p:spPr>
          <a:xfrm>
            <a:off x="9939338" y="4654550"/>
            <a:ext cx="447675" cy="409575"/>
          </a:xfrm>
          <a:prstGeom prst="rect">
            <a:avLst/>
          </a:prstGeom>
        </p:spPr>
      </p:pic>
      <p:pic>
        <p:nvPicPr>
          <p:cNvPr id="6" name="Obrázek 6" descr="Obsah obrázku klipart&#10;&#10;Popis se vygeneroval automaticky.">
            <a:extLst>
              <a:ext uri="{FF2B5EF4-FFF2-40B4-BE49-F238E27FC236}">
                <a16:creationId xmlns:a16="http://schemas.microsoft.com/office/drawing/2014/main" id="{76CED457-4331-6508-9B63-A08EF9D3707A}"/>
              </a:ext>
            </a:extLst>
          </p:cNvPr>
          <p:cNvPicPr>
            <a:picLocks noChangeAspect="1"/>
          </p:cNvPicPr>
          <p:nvPr/>
        </p:nvPicPr>
        <p:blipFill>
          <a:blip r:embed="rId15"/>
          <a:stretch>
            <a:fillRect/>
          </a:stretch>
        </p:blipFill>
        <p:spPr>
          <a:xfrm>
            <a:off x="10606088" y="4613275"/>
            <a:ext cx="457200" cy="457200"/>
          </a:xfrm>
          <a:prstGeom prst="rect">
            <a:avLst/>
          </a:prstGeom>
        </p:spPr>
      </p:pic>
    </p:spTree>
    <p:extLst>
      <p:ext uri="{BB962C8B-B14F-4D97-AF65-F5344CB8AC3E}">
        <p14:creationId xmlns:p14="http://schemas.microsoft.com/office/powerpoint/2010/main" val="422462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E97F5EB-8E6F-4482-BBFF-C0AF0E11B02B}"/>
              </a:ext>
            </a:extLst>
          </p:cNvPr>
          <p:cNvSpPr>
            <a:spLocks noGrp="1"/>
          </p:cNvSpPr>
          <p:nvPr>
            <p:ph idx="1"/>
          </p:nvPr>
        </p:nvSpPr>
        <p:spPr>
          <a:xfrm>
            <a:off x="838200" y="831273"/>
            <a:ext cx="10515600" cy="5345690"/>
          </a:xfrm>
        </p:spPr>
        <p:txBody>
          <a:bodyPr vert="horz" lIns="91440" tIns="45720" rIns="91440" bIns="45720" rtlCol="0" anchor="t">
            <a:normAutofit/>
          </a:bodyPr>
          <a:lstStyle/>
          <a:p>
            <a:pPr marL="0" indent="0">
              <a:buNone/>
            </a:pPr>
            <a:r>
              <a:rPr lang="cs-CZ" dirty="0"/>
              <a:t>Jak si studenti představují studium?</a:t>
            </a:r>
          </a:p>
          <a:p>
            <a:pPr marL="0" indent="0">
              <a:buNone/>
            </a:pPr>
            <a:endParaRPr lang="cs-CZ" dirty="0"/>
          </a:p>
        </p:txBody>
      </p:sp>
      <p:pic>
        <p:nvPicPr>
          <p:cNvPr id="6" name="Obrázek 5">
            <a:extLst>
              <a:ext uri="{FF2B5EF4-FFF2-40B4-BE49-F238E27FC236}">
                <a16:creationId xmlns:a16="http://schemas.microsoft.com/office/drawing/2014/main" id="{7335853D-76F0-4C57-B165-B7E2DDA7E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193" y="2180870"/>
            <a:ext cx="5885007" cy="4174719"/>
          </a:xfrm>
          <a:prstGeom prst="rect">
            <a:avLst/>
          </a:prstGeom>
        </p:spPr>
      </p:pic>
      <p:pic>
        <p:nvPicPr>
          <p:cNvPr id="8" name="Obrázek 7">
            <a:extLst>
              <a:ext uri="{FF2B5EF4-FFF2-40B4-BE49-F238E27FC236}">
                <a16:creationId xmlns:a16="http://schemas.microsoft.com/office/drawing/2014/main" id="{CD06D618-915D-4415-8EA0-19D766A20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582" y="1429182"/>
            <a:ext cx="4190611" cy="2972745"/>
          </a:xfrm>
          <a:prstGeom prst="rect">
            <a:avLst/>
          </a:prstGeom>
        </p:spPr>
      </p:pic>
      <p:sp>
        <p:nvSpPr>
          <p:cNvPr id="9" name="TextovéPole 8">
            <a:extLst>
              <a:ext uri="{FF2B5EF4-FFF2-40B4-BE49-F238E27FC236}">
                <a16:creationId xmlns:a16="http://schemas.microsoft.com/office/drawing/2014/main" id="{3E12391A-BAEA-4FC0-ACF4-D43B22814AB1}"/>
              </a:ext>
            </a:extLst>
          </p:cNvPr>
          <p:cNvSpPr txBox="1"/>
          <p:nvPr/>
        </p:nvSpPr>
        <p:spPr>
          <a:xfrm>
            <a:off x="838200" y="5076726"/>
            <a:ext cx="4522513" cy="954107"/>
          </a:xfrm>
          <a:prstGeom prst="rect">
            <a:avLst/>
          </a:prstGeom>
          <a:noFill/>
        </p:spPr>
        <p:txBody>
          <a:bodyPr wrap="square" rtlCol="0">
            <a:spAutoFit/>
          </a:bodyPr>
          <a:lstStyle/>
          <a:p>
            <a:r>
              <a:rPr lang="cs-CZ" sz="2800" dirty="0"/>
              <a:t>Jak to často může vypadat?</a:t>
            </a:r>
          </a:p>
          <a:p>
            <a:endParaRPr lang="cs-CZ" sz="2800" dirty="0"/>
          </a:p>
        </p:txBody>
      </p:sp>
      <p:sp>
        <p:nvSpPr>
          <p:cNvPr id="14" name="Šipka: zahnutá doleva 13">
            <a:extLst>
              <a:ext uri="{FF2B5EF4-FFF2-40B4-BE49-F238E27FC236}">
                <a16:creationId xmlns:a16="http://schemas.microsoft.com/office/drawing/2014/main" id="{A8E5D3AC-C000-4224-86F1-8722FA899481}"/>
              </a:ext>
            </a:extLst>
          </p:cNvPr>
          <p:cNvSpPr/>
          <p:nvPr/>
        </p:nvSpPr>
        <p:spPr>
          <a:xfrm>
            <a:off x="6191562" y="1091834"/>
            <a:ext cx="676814" cy="12264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 name="Šipka: zahnutá nahoru 15">
            <a:extLst>
              <a:ext uri="{FF2B5EF4-FFF2-40B4-BE49-F238E27FC236}">
                <a16:creationId xmlns:a16="http://schemas.microsoft.com/office/drawing/2014/main" id="{607932EE-F894-4BCC-A380-BA8F6ABC2B99}"/>
              </a:ext>
            </a:extLst>
          </p:cNvPr>
          <p:cNvSpPr/>
          <p:nvPr/>
        </p:nvSpPr>
        <p:spPr>
          <a:xfrm>
            <a:off x="4713743" y="5852207"/>
            <a:ext cx="1760947" cy="503382"/>
          </a:xfrm>
          <a:prstGeom prst="curvedUpArrow">
            <a:avLst>
              <a:gd name="adj1" fmla="val 25000"/>
              <a:gd name="adj2" fmla="val 50000"/>
              <a:gd name="adj3" fmla="val 268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517757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6DB420-392E-4D9E-81CB-2F667A9E5CE7}"/>
              </a:ext>
            </a:extLst>
          </p:cNvPr>
          <p:cNvSpPr>
            <a:spLocks noGrp="1"/>
          </p:cNvSpPr>
          <p:nvPr>
            <p:ph type="ctrTitle"/>
          </p:nvPr>
        </p:nvSpPr>
        <p:spPr/>
        <p:txBody>
          <a:bodyPr/>
          <a:lstStyle/>
          <a:p>
            <a:r>
              <a:rPr lang="pt-BR" dirty="0"/>
              <a:t>Jak poznáš, že se s tebou něco děje?</a:t>
            </a:r>
            <a:endParaRPr lang="cs-CZ" dirty="0"/>
          </a:p>
        </p:txBody>
      </p:sp>
    </p:spTree>
    <p:extLst>
      <p:ext uri="{BB962C8B-B14F-4D97-AF65-F5344CB8AC3E}">
        <p14:creationId xmlns:p14="http://schemas.microsoft.com/office/powerpoint/2010/main" val="151557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65B2640-F798-444E-8C21-28DEF9F86610}"/>
              </a:ext>
            </a:extLst>
          </p:cNvPr>
          <p:cNvSpPr>
            <a:spLocks noGrp="1"/>
          </p:cNvSpPr>
          <p:nvPr>
            <p:ph idx="1"/>
          </p:nvPr>
        </p:nvSpPr>
        <p:spPr>
          <a:xfrm>
            <a:off x="1009650" y="1003829"/>
            <a:ext cx="10515600" cy="4850342"/>
          </a:xfrm>
        </p:spPr>
        <p:txBody>
          <a:bodyPr vert="horz" lIns="91440" tIns="45720" rIns="91440" bIns="45720" rtlCol="0" anchor="t">
            <a:normAutofit fontScale="77500" lnSpcReduction="20000"/>
          </a:bodyPr>
          <a:lstStyle/>
          <a:p>
            <a:pPr fontAlgn="base"/>
            <a:r>
              <a:rPr lang="cs-CZ" dirty="0"/>
              <a:t>Prvním krokem je rozpoznat příznaky spojené s duševní nepohodou. Jejich včasné řešení může zabránit rozvoji závažnějších potíží.</a:t>
            </a:r>
          </a:p>
          <a:p>
            <a:pPr marL="0" indent="0">
              <a:buNone/>
            </a:pPr>
            <a:br>
              <a:rPr lang="cs-CZ" dirty="0"/>
            </a:br>
            <a:r>
              <a:rPr lang="cs-CZ" b="1" dirty="0"/>
              <a:t>Co poukazuje na poruchy duševního zdraví? </a:t>
            </a:r>
            <a:endParaRPr lang="cs-CZ" dirty="0"/>
          </a:p>
          <a:p>
            <a:pPr fontAlgn="base"/>
            <a:r>
              <a:rPr lang="cs-CZ" dirty="0"/>
              <a:t>Dlouhodobá nadměrná únava</a:t>
            </a:r>
            <a:endParaRPr lang="cs-CZ" dirty="0">
              <a:cs typeface="Calibri"/>
            </a:endParaRPr>
          </a:p>
          <a:p>
            <a:pPr fontAlgn="base"/>
            <a:r>
              <a:rPr lang="cs-CZ" dirty="0"/>
              <a:t>Potíže se spánkem</a:t>
            </a:r>
            <a:endParaRPr lang="cs-CZ" dirty="0">
              <a:cs typeface="Calibri"/>
            </a:endParaRPr>
          </a:p>
          <a:p>
            <a:pPr fontAlgn="base"/>
            <a:r>
              <a:rPr lang="cs-CZ" dirty="0"/>
              <a:t>Ztráta radosti a smyslu</a:t>
            </a:r>
            <a:endParaRPr lang="cs-CZ" dirty="0">
              <a:cs typeface="Calibri"/>
            </a:endParaRPr>
          </a:p>
          <a:p>
            <a:pPr fontAlgn="base"/>
            <a:r>
              <a:rPr lang="cs-CZ" dirty="0"/>
              <a:t>Časté pocity beznaděje, osamělosti, smutku</a:t>
            </a:r>
            <a:endParaRPr lang="cs-CZ" dirty="0">
              <a:cs typeface="Calibri"/>
            </a:endParaRPr>
          </a:p>
          <a:p>
            <a:pPr fontAlgn="base"/>
            <a:r>
              <a:rPr lang="cs-CZ" dirty="0"/>
              <a:t>Potíže myslet na něco jiného než na vlastní obavy</a:t>
            </a:r>
            <a:endParaRPr lang="cs-CZ" dirty="0">
              <a:cs typeface="Calibri"/>
            </a:endParaRPr>
          </a:p>
          <a:p>
            <a:pPr fontAlgn="base"/>
            <a:r>
              <a:rPr lang="cs-CZ" dirty="0"/>
              <a:t>Časté pocity úzkosti, strachu, napětí</a:t>
            </a:r>
            <a:endParaRPr lang="cs-CZ" dirty="0">
              <a:cs typeface="Calibri"/>
            </a:endParaRPr>
          </a:p>
          <a:p>
            <a:pPr fontAlgn="base"/>
            <a:r>
              <a:rPr lang="cs-CZ" dirty="0"/>
              <a:t>Výrazné potíže se soustředěním, zapamatováním, rozhodováním</a:t>
            </a:r>
            <a:endParaRPr lang="cs-CZ" dirty="0">
              <a:cs typeface="Calibri"/>
            </a:endParaRPr>
          </a:p>
          <a:p>
            <a:pPr fontAlgn="base"/>
            <a:r>
              <a:rPr lang="cs-CZ" dirty="0"/>
              <a:t>Zneužívání návykových látek</a:t>
            </a:r>
            <a:endParaRPr lang="cs-CZ" dirty="0">
              <a:cs typeface="Calibri"/>
            </a:endParaRPr>
          </a:p>
          <a:p>
            <a:pPr fontAlgn="base"/>
            <a:r>
              <a:rPr lang="cs-CZ" dirty="0"/>
              <a:t>Sebepoškozování, myšlenky na smrt</a:t>
            </a:r>
            <a:endParaRPr lang="cs-CZ" dirty="0">
              <a:cs typeface="Calibri"/>
            </a:endParaRPr>
          </a:p>
          <a:p>
            <a:pPr fontAlgn="base"/>
            <a:r>
              <a:rPr lang="cs-CZ" dirty="0"/>
              <a:t>další příznaky najdeš </a:t>
            </a:r>
            <a:r>
              <a:rPr lang="cs-CZ" u="sng" dirty="0">
                <a:hlinkClick r:id="rId2"/>
              </a:rPr>
              <a:t>tady</a:t>
            </a:r>
            <a:endParaRPr lang="cs-CZ" dirty="0">
              <a:cs typeface="Calibri"/>
            </a:endParaRPr>
          </a:p>
          <a:p>
            <a:pPr marL="0" indent="0">
              <a:buNone/>
            </a:pPr>
            <a:endParaRPr lang="cs-CZ" dirty="0"/>
          </a:p>
        </p:txBody>
      </p:sp>
    </p:spTree>
    <p:extLst>
      <p:ext uri="{BB962C8B-B14F-4D97-AF65-F5344CB8AC3E}">
        <p14:creationId xmlns:p14="http://schemas.microsoft.com/office/powerpoint/2010/main" val="218104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87441210-303D-46E3-9143-B3AE48F670FD}"/>
              </a:ext>
            </a:extLst>
          </p:cNvPr>
          <p:cNvSpPr>
            <a:spLocks noGrp="1"/>
          </p:cNvSpPr>
          <p:nvPr>
            <p:ph idx="1"/>
          </p:nvPr>
        </p:nvSpPr>
        <p:spPr>
          <a:xfrm>
            <a:off x="838200" y="1039446"/>
            <a:ext cx="10515600" cy="5137517"/>
          </a:xfrm>
        </p:spPr>
        <p:txBody>
          <a:bodyPr>
            <a:normAutofit fontScale="85000" lnSpcReduction="20000"/>
          </a:bodyPr>
          <a:lstStyle/>
          <a:p>
            <a:pPr fontAlgn="base"/>
            <a:r>
              <a:rPr lang="cs-CZ" dirty="0"/>
              <a:t>Pokud pociťuješ některé z uvedených příznaku </a:t>
            </a:r>
            <a:r>
              <a:rPr lang="cs-CZ" b="1" dirty="0"/>
              <a:t>mírně, </a:t>
            </a:r>
            <a:r>
              <a:rPr lang="cs-CZ" dirty="0"/>
              <a:t>věnuj větší pozornost péči o své celkové zdraví a životní spokojenost. </a:t>
            </a:r>
            <a:r>
              <a:rPr lang="cs-CZ" b="1" dirty="0"/>
              <a:t>Vyzkoušej některá doporučení a tipy z manuálu</a:t>
            </a:r>
            <a:r>
              <a:rPr lang="cs-CZ" dirty="0"/>
              <a:t>.</a:t>
            </a:r>
          </a:p>
          <a:p>
            <a:pPr marL="0" indent="0" fontAlgn="base">
              <a:buNone/>
            </a:pPr>
            <a:endParaRPr lang="cs-CZ" dirty="0"/>
          </a:p>
          <a:p>
            <a:pPr fontAlgn="base"/>
            <a:r>
              <a:rPr lang="cs-CZ" dirty="0"/>
              <a:t>Pokud pociťuješ tyto příznaky po </a:t>
            </a:r>
            <a:r>
              <a:rPr lang="cs-CZ" b="1" dirty="0"/>
              <a:t>delší dobu</a:t>
            </a:r>
            <a:r>
              <a:rPr lang="cs-CZ" dirty="0"/>
              <a:t>, jsou-li závažné nebo zdrcující, nebo se objevují myšlenky na smrt, je třeba okamžitě vyhledat </a:t>
            </a:r>
            <a:r>
              <a:rPr lang="cs-CZ" b="1" dirty="0"/>
              <a:t>odbornou pomoc</a:t>
            </a:r>
            <a:r>
              <a:rPr lang="cs-CZ" dirty="0"/>
              <a:t>.</a:t>
            </a:r>
          </a:p>
          <a:p>
            <a:pPr marL="0" indent="0" fontAlgn="base">
              <a:buNone/>
            </a:pPr>
            <a:endParaRPr lang="cs-CZ" dirty="0"/>
          </a:p>
          <a:p>
            <a:pPr fontAlgn="base"/>
            <a:r>
              <a:rPr lang="cs-CZ" dirty="0"/>
              <a:t>Existují různé způsoby léčby od psychoterapie, po léky, až ke změně životního stylu. Ať už si vybereš cokoliv, první krok je obrátit se na odborníka. </a:t>
            </a:r>
          </a:p>
          <a:p>
            <a:pPr marL="0" indent="0" fontAlgn="base">
              <a:buNone/>
            </a:pPr>
            <a:endParaRPr lang="cs-CZ" dirty="0"/>
          </a:p>
          <a:p>
            <a:pPr marL="0" indent="0" fontAlgn="base">
              <a:buNone/>
            </a:pPr>
            <a:r>
              <a:rPr lang="cs-CZ" dirty="0"/>
              <a:t>Zažívat některé z příznaků na předchozí straně je v některých situacích běžné. Je jasné, že před zkouškou můžeš být nervózní a v napětí a zažívat pocity smutku a marnosti, když se ti zkouška nepovede. </a:t>
            </a:r>
            <a:r>
              <a:rPr lang="cs-CZ" b="1" dirty="0"/>
              <a:t>To je normální. </a:t>
            </a:r>
          </a:p>
          <a:p>
            <a:pPr marL="0" indent="0">
              <a:buNone/>
            </a:pPr>
            <a:r>
              <a:rPr lang="cs-CZ" dirty="0"/>
              <a:t>Normální není mít takovou úzkost, že několik dní před zkouškou zvracíš, s vypětím sil dojdeš do školy, ale máš takový strach, že nevezmeš za kliku a radši odejdeš.</a:t>
            </a:r>
            <a:br>
              <a:rPr lang="cs-CZ" dirty="0"/>
            </a:br>
            <a:endParaRPr lang="cs-CZ" dirty="0"/>
          </a:p>
        </p:txBody>
      </p:sp>
    </p:spTree>
    <p:extLst>
      <p:ext uri="{BB962C8B-B14F-4D97-AF65-F5344CB8AC3E}">
        <p14:creationId xmlns:p14="http://schemas.microsoft.com/office/powerpoint/2010/main" val="3510498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E7445A-5205-4870-B271-F8BAEF316CDB}"/>
              </a:ext>
            </a:extLst>
          </p:cNvPr>
          <p:cNvSpPr>
            <a:spLocks noGrp="1"/>
          </p:cNvSpPr>
          <p:nvPr>
            <p:ph type="ctrTitle"/>
          </p:nvPr>
        </p:nvSpPr>
        <p:spPr/>
        <p:txBody>
          <a:bodyPr/>
          <a:lstStyle/>
          <a:p>
            <a:r>
              <a:rPr lang="cs-CZ" dirty="0"/>
              <a:t>KAM SE OBRÁTIT PRO POMOC</a:t>
            </a:r>
          </a:p>
        </p:txBody>
      </p:sp>
    </p:spTree>
    <p:extLst>
      <p:ext uri="{BB962C8B-B14F-4D97-AF65-F5344CB8AC3E}">
        <p14:creationId xmlns:p14="http://schemas.microsoft.com/office/powerpoint/2010/main" val="2481902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DB66221-1C90-47F8-A2A4-CAC248E5EC9E}"/>
              </a:ext>
            </a:extLst>
          </p:cNvPr>
          <p:cNvSpPr>
            <a:spLocks noGrp="1"/>
          </p:cNvSpPr>
          <p:nvPr>
            <p:ph idx="1"/>
          </p:nvPr>
        </p:nvSpPr>
        <p:spPr>
          <a:xfrm>
            <a:off x="838200" y="1204913"/>
            <a:ext cx="10515600" cy="4802187"/>
          </a:xfrm>
        </p:spPr>
        <p:txBody>
          <a:bodyPr vert="horz" lIns="91440" tIns="45720" rIns="91440" bIns="45720" rtlCol="0" anchor="t">
            <a:normAutofit fontScale="55000" lnSpcReduction="20000"/>
          </a:bodyPr>
          <a:lstStyle/>
          <a:p>
            <a:pPr marL="0" indent="0">
              <a:buNone/>
            </a:pPr>
            <a:r>
              <a:rPr lang="cs-CZ" b="1" dirty="0"/>
              <a:t>Linka první psychické pomoci</a:t>
            </a:r>
            <a:endParaRPr lang="cs-CZ" dirty="0"/>
          </a:p>
          <a:p>
            <a:pPr marL="0" indent="0">
              <a:buNone/>
            </a:pPr>
            <a:r>
              <a:rPr lang="cs-CZ" dirty="0"/>
              <a:t>Když nevíš kudy kam a je toho na tebe moc, zavolej na krizovou linku nebo využij chat.</a:t>
            </a:r>
            <a:endParaRPr lang="cs-CZ" dirty="0">
              <a:cs typeface="Calibri"/>
            </a:endParaRPr>
          </a:p>
          <a:p>
            <a:pPr marL="0" indent="0">
              <a:buNone/>
            </a:pPr>
            <a:r>
              <a:rPr lang="cs-CZ" dirty="0"/>
              <a:t>Tel.: </a:t>
            </a:r>
            <a:r>
              <a:rPr lang="cs-CZ" b="1" dirty="0"/>
              <a:t>116 123, NONSTOP a zdarma.</a:t>
            </a:r>
            <a:endParaRPr lang="cs-CZ" b="1" dirty="0">
              <a:cs typeface="Calibri"/>
            </a:endParaRPr>
          </a:p>
          <a:p>
            <a:pPr marL="0" indent="0">
              <a:buNone/>
            </a:pPr>
            <a:br>
              <a:rPr lang="cs-CZ" dirty="0">
                <a:solidFill>
                  <a:schemeClr val="accent1"/>
                </a:solidFill>
                <a:hlinkClick r:id="rId2"/>
              </a:rPr>
            </a:br>
            <a:r>
              <a:rPr lang="cs-CZ" b="1" u="sng" dirty="0">
                <a:solidFill>
                  <a:schemeClr val="accent1"/>
                </a:solidFill>
                <a:hlinkClick r:id="rId2"/>
              </a:rPr>
              <a:t>Centrum krizové intervence Spirála</a:t>
            </a:r>
            <a:endParaRPr lang="cs-CZ" u="sng" dirty="0">
              <a:solidFill>
                <a:schemeClr val="accent1"/>
              </a:solidFill>
            </a:endParaRPr>
          </a:p>
          <a:p>
            <a:pPr marL="0" indent="0">
              <a:buNone/>
            </a:pPr>
            <a:r>
              <a:rPr lang="cs-CZ" dirty="0"/>
              <a:t>Pokud zažíváš akutní psychickou krizi, můžeš využít telefonické či on-line služby, nebo osobně dojít do krizového centra. Na místě jsou přítomni zkušení pracovníci s vysokoškolským vzděláním sociálního nebo humanitního směru, kteří mají odborné vzdělání v krizové intervenci. </a:t>
            </a:r>
            <a:endParaRPr lang="cs-CZ" b="1" dirty="0">
              <a:solidFill>
                <a:schemeClr val="accent1"/>
              </a:solidFill>
            </a:endParaRPr>
          </a:p>
          <a:p>
            <a:pPr marL="0" indent="0">
              <a:buNone/>
            </a:pPr>
            <a:br>
              <a:rPr lang="cs-CZ" dirty="0"/>
            </a:br>
            <a:r>
              <a:rPr lang="cs-CZ" b="1" u="sng" dirty="0">
                <a:solidFill>
                  <a:schemeClr val="accent1"/>
                </a:solidFill>
                <a:hlinkClick r:id="rId3"/>
              </a:rPr>
              <a:t>Psychologická poradna na UJEP</a:t>
            </a:r>
            <a:endParaRPr lang="cs-CZ" dirty="0">
              <a:solidFill>
                <a:schemeClr val="accent1"/>
              </a:solidFill>
            </a:endParaRPr>
          </a:p>
          <a:p>
            <a:pPr marL="0" indent="0">
              <a:spcBef>
                <a:spcPts val="0"/>
              </a:spcBef>
              <a:buNone/>
            </a:pPr>
            <a:r>
              <a:rPr lang="cs-CZ" dirty="0"/>
              <a:t>V poradně získáš krátkodobou podporu v náročných situacích, týkající se osobního života, mezilidských vztahů, tvého vnitřního prožívání nebo studia. Obrať se na nás, když se potřebuješ zorientovat ve své situaci nebo se ti děje něco, s čím potřebuješ pomoct, ale nevíš, kam se obrátit.</a:t>
            </a:r>
            <a:endParaRPr lang="cs-CZ" dirty="0">
              <a:cs typeface="Calibri"/>
            </a:endParaRPr>
          </a:p>
          <a:p>
            <a:pPr marL="0" indent="0">
              <a:spcBef>
                <a:spcPts val="0"/>
              </a:spcBef>
              <a:buNone/>
            </a:pPr>
            <a:r>
              <a:rPr lang="cs-CZ" dirty="0"/>
              <a:t>Pro všechny studenty UJEP je služba </a:t>
            </a:r>
            <a:r>
              <a:rPr lang="cs-CZ" i="1" dirty="0"/>
              <a:t>zdarma</a:t>
            </a:r>
            <a:r>
              <a:rPr lang="cs-CZ" dirty="0"/>
              <a:t>. V nabídce jsou také další služby jako speciálně pedagogické poradenství, právní poradna.</a:t>
            </a:r>
            <a:endParaRPr lang="cs-CZ" b="1" dirty="0">
              <a:solidFill>
                <a:schemeClr val="accent1"/>
              </a:solidFill>
              <a:cs typeface="Calibri"/>
            </a:endParaRPr>
          </a:p>
          <a:p>
            <a:pPr marL="0" indent="0">
              <a:buNone/>
            </a:pPr>
            <a:br>
              <a:rPr lang="cs-CZ" dirty="0"/>
            </a:br>
            <a:r>
              <a:rPr lang="cs-CZ" b="1" u="sng" dirty="0">
                <a:solidFill>
                  <a:schemeClr val="accent1"/>
                </a:solidFill>
                <a:hlinkClick r:id="rId4"/>
              </a:rPr>
              <a:t>Univerzitní centrum podpory pro studenty se specifickými potřebami</a:t>
            </a:r>
            <a:endParaRPr lang="cs-CZ" b="1" u="sng" dirty="0">
              <a:solidFill>
                <a:schemeClr val="accent1"/>
              </a:solidFill>
            </a:endParaRPr>
          </a:p>
          <a:p>
            <a:pPr marL="0" indent="0">
              <a:buNone/>
            </a:pPr>
            <a:r>
              <a:rPr lang="cs-CZ" dirty="0"/>
              <a:t>Služba je poskytována studentům s diagnostikovaným chronickým onemocněním, somatickým nebo duševním. Spadají sem, mimo jiné, poruchy učení, autismus nebo ADHD. Pokud se tě to týká, můžeš získat podporu ve studiu šitou na míru tvým potřebám.</a:t>
            </a:r>
            <a:endParaRPr lang="cs-CZ" dirty="0">
              <a:cs typeface="Calibri"/>
            </a:endParaRPr>
          </a:p>
          <a:p>
            <a:pPr marL="0" indent="0">
              <a:buNone/>
            </a:pPr>
            <a:endParaRPr lang="cs-CZ" dirty="0"/>
          </a:p>
        </p:txBody>
      </p:sp>
    </p:spTree>
    <p:extLst>
      <p:ext uri="{BB962C8B-B14F-4D97-AF65-F5344CB8AC3E}">
        <p14:creationId xmlns:p14="http://schemas.microsoft.com/office/powerpoint/2010/main" val="2716040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6A16C49E-C9BB-4059-814E-1F2F259F03D0}"/>
              </a:ext>
            </a:extLst>
          </p:cNvPr>
          <p:cNvSpPr>
            <a:spLocks noGrp="1"/>
          </p:cNvSpPr>
          <p:nvPr>
            <p:ph idx="1"/>
          </p:nvPr>
        </p:nvSpPr>
        <p:spPr>
          <a:xfrm>
            <a:off x="768131" y="675761"/>
            <a:ext cx="10515600" cy="5728926"/>
          </a:xfrm>
        </p:spPr>
        <p:txBody>
          <a:bodyPr vert="horz" lIns="91440" tIns="45720" rIns="91440" bIns="45720" rtlCol="0" anchor="t">
            <a:normAutofit fontScale="62500" lnSpcReduction="20000"/>
          </a:bodyPr>
          <a:lstStyle/>
          <a:p>
            <a:pPr marL="0" indent="0">
              <a:buNone/>
            </a:pPr>
            <a:r>
              <a:rPr lang="cs-CZ" b="1" dirty="0"/>
              <a:t>Praktický lékař</a:t>
            </a:r>
            <a:endParaRPr lang="cs-CZ" dirty="0"/>
          </a:p>
          <a:p>
            <a:pPr marL="0" indent="0">
              <a:buNone/>
            </a:pPr>
            <a:r>
              <a:rPr lang="cs-CZ" dirty="0"/>
              <a:t>Pokud se necítíš psychicky dobře, ale nevíš jak to uchopit, můžeš zvolit i návštěvu praktického lékaře. Ten udělá základní zhodnocení tvých potíží a nasměruje tě na další odborníky.</a:t>
            </a:r>
            <a:endParaRPr lang="cs-CZ" dirty="0">
              <a:cs typeface="Calibri"/>
            </a:endParaRPr>
          </a:p>
          <a:p>
            <a:pPr marL="0" indent="0">
              <a:buNone/>
            </a:pPr>
            <a:endParaRPr lang="cs-CZ" dirty="0"/>
          </a:p>
          <a:p>
            <a:pPr marL="0" indent="0">
              <a:buNone/>
            </a:pPr>
            <a:br>
              <a:rPr lang="cs-CZ" dirty="0"/>
            </a:br>
            <a:r>
              <a:rPr lang="cs-CZ" b="1" dirty="0"/>
              <a:t>Psychoterapie</a:t>
            </a:r>
            <a:endParaRPr lang="cs-CZ" dirty="0"/>
          </a:p>
          <a:p>
            <a:pPr marL="0" indent="0">
              <a:buNone/>
            </a:pPr>
            <a:r>
              <a:rPr lang="cs-CZ" dirty="0"/>
              <a:t>Psychoterapie je dlouhodobější forma podpory v řádu měsíců až let. Pomůže ti řešit vztahové problémy, zpracovat nevyřešené situace z minulosti, které tě trápí, zbavit se obtěžujících strachů nebo návyků, více si porozumět. Služby některých psychoterapeutů hradí pojišťovna. Ti mívají ale v současné době přeplněnou kapacitu. Psychoterapie funguje i na přímou platbu, některé </a:t>
            </a:r>
            <a:r>
              <a:rPr lang="cs-CZ" dirty="0">
                <a:hlinkClick r:id="rId2"/>
              </a:rPr>
              <a:t>pojišťovny</a:t>
            </a:r>
            <a:r>
              <a:rPr lang="cs-CZ" dirty="0"/>
              <a:t> na ni alespoň částečně přispívají. Informuj se o možnostech financování a vyhledání odborníka u své pojišťovny, třeba skrz </a:t>
            </a:r>
            <a:r>
              <a:rPr lang="cs-CZ" dirty="0">
                <a:hlinkClick r:id="rId3"/>
              </a:rPr>
              <a:t>atlas smluvních odborníků</a:t>
            </a:r>
            <a:r>
              <a:rPr lang="cs-CZ" dirty="0"/>
              <a:t>. Můžeš se taky zeptat na doporučení tvých kamarádů a rodiny nebo najdi někoho ve tvém </a:t>
            </a:r>
            <a:r>
              <a:rPr lang="cs-CZ" u="sng" dirty="0">
                <a:hlinkClick r:id="rId4"/>
              </a:rPr>
              <a:t>okolí</a:t>
            </a:r>
            <a:r>
              <a:rPr lang="cs-CZ" dirty="0"/>
              <a:t>.</a:t>
            </a:r>
            <a:endParaRPr lang="cs-CZ" dirty="0">
              <a:cs typeface="Calibri"/>
            </a:endParaRPr>
          </a:p>
          <a:p>
            <a:pPr marL="0" indent="0">
              <a:buNone/>
            </a:pPr>
            <a:endParaRPr lang="cs-CZ" dirty="0"/>
          </a:p>
          <a:p>
            <a:pPr marL="0" indent="0">
              <a:buNone/>
            </a:pPr>
            <a:br>
              <a:rPr lang="cs-CZ" dirty="0"/>
            </a:br>
            <a:r>
              <a:rPr lang="cs-CZ" b="1" dirty="0"/>
              <a:t>Psychiatr</a:t>
            </a:r>
            <a:endParaRPr lang="cs-CZ" dirty="0"/>
          </a:p>
          <a:p>
            <a:pPr marL="0" indent="0">
              <a:buNone/>
            </a:pPr>
            <a:r>
              <a:rPr lang="cs-CZ" dirty="0"/>
              <a:t>Jako lékař může psychiatr předepisovat léky. Obrátit se na něj můžeš buď na doporučení jiného odborníka nebo pokud máš akutní a závažné potíže na psychické úrovni (pocit, že život nedává smysl, myšlenky na sebevraždu…) nebo na fyzické úrovni (problémy se spánkem, neustálá únava..). Také při potížích, které znemožňují normální fungování, když slyšíš či vidíš něco, co ostatní ne, nebo pokud ohrožuješ sebe nebo své okolí. Psychiatrická péče je v rámci zdravotního pojištění poskytována </a:t>
            </a:r>
            <a:r>
              <a:rPr lang="cs-CZ" i="1" dirty="0"/>
              <a:t>zdarma</a:t>
            </a:r>
            <a:r>
              <a:rPr lang="cs-CZ" dirty="0"/>
              <a:t>. Najít psychiatra můžeš v </a:t>
            </a:r>
            <a:r>
              <a:rPr lang="cs-CZ" dirty="0">
                <a:hlinkClick r:id="rId5"/>
              </a:rPr>
              <a:t>atlasu lékařů</a:t>
            </a:r>
            <a:r>
              <a:rPr lang="cs-CZ" dirty="0"/>
              <a:t> tvé pojišťovny.</a:t>
            </a:r>
            <a:endParaRPr lang="cs-CZ" dirty="0">
              <a:cs typeface="Calibri"/>
            </a:endParaRPr>
          </a:p>
          <a:p>
            <a:pPr marL="0" indent="0">
              <a:buNone/>
            </a:pPr>
            <a:br>
              <a:rPr lang="cs-CZ" dirty="0"/>
            </a:br>
            <a:br>
              <a:rPr lang="cs-CZ" dirty="0">
                <a:highlight>
                  <a:srgbClr val="FFFF00"/>
                </a:highlight>
              </a:rPr>
            </a:br>
            <a:endParaRPr lang="cs-CZ" dirty="0">
              <a:highlight>
                <a:srgbClr val="FFFF00"/>
              </a:highlight>
              <a:cs typeface="Calibri"/>
            </a:endParaRPr>
          </a:p>
        </p:txBody>
      </p:sp>
    </p:spTree>
    <p:extLst>
      <p:ext uri="{BB962C8B-B14F-4D97-AF65-F5344CB8AC3E}">
        <p14:creationId xmlns:p14="http://schemas.microsoft.com/office/powerpoint/2010/main" val="4078745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FD2710-0E4A-4D58-A864-CF814F0D7FAC}"/>
              </a:ext>
            </a:extLst>
          </p:cNvPr>
          <p:cNvSpPr>
            <a:spLocks noGrp="1"/>
          </p:cNvSpPr>
          <p:nvPr>
            <p:ph type="title"/>
          </p:nvPr>
        </p:nvSpPr>
        <p:spPr>
          <a:xfrm>
            <a:off x="838200" y="1184885"/>
            <a:ext cx="10515600" cy="4488229"/>
          </a:xfrm>
        </p:spPr>
        <p:txBody>
          <a:bodyPr>
            <a:normAutofit/>
          </a:bodyPr>
          <a:lstStyle/>
          <a:p>
            <a:pPr algn="ctr"/>
            <a:r>
              <a:rPr lang="cs-CZ" sz="3200" dirty="0"/>
              <a:t>Tento manuál tě vybavil základními znalostmi a dovednostmi, aby se ti studovalo co nejlépe.</a:t>
            </a:r>
            <a:br>
              <a:rPr lang="cs-CZ" sz="3200" dirty="0"/>
            </a:br>
            <a:br>
              <a:rPr lang="cs-CZ" sz="3200" dirty="0"/>
            </a:br>
            <a:r>
              <a:rPr lang="cs-CZ" sz="3200" dirty="0"/>
              <a:t>Nezapomeň, že </a:t>
            </a:r>
            <a:r>
              <a:rPr lang="cs-CZ" sz="3200" b="1" dirty="0"/>
              <a:t>(duševní) zdraví je důležitější než studium</a:t>
            </a:r>
            <a:r>
              <a:rPr lang="cs-CZ" sz="3200" dirty="0"/>
              <a:t>.</a:t>
            </a:r>
          </a:p>
        </p:txBody>
      </p:sp>
    </p:spTree>
    <p:extLst>
      <p:ext uri="{BB962C8B-B14F-4D97-AF65-F5344CB8AC3E}">
        <p14:creationId xmlns:p14="http://schemas.microsoft.com/office/powerpoint/2010/main" val="1804580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15C691-781E-4B36-9352-4F1FCF81F87E}"/>
              </a:ext>
            </a:extLst>
          </p:cNvPr>
          <p:cNvSpPr>
            <a:spLocks noGrp="1"/>
          </p:cNvSpPr>
          <p:nvPr>
            <p:ph type="title"/>
          </p:nvPr>
        </p:nvSpPr>
        <p:spPr/>
        <p:txBody>
          <a:bodyPr/>
          <a:lstStyle/>
          <a:p>
            <a:r>
              <a:rPr lang="cs-CZ" dirty="0"/>
              <a:t>Zdroje</a:t>
            </a:r>
            <a:br>
              <a:rPr lang="cs-CZ" dirty="0"/>
            </a:br>
            <a:endParaRPr lang="cs-CZ" dirty="0"/>
          </a:p>
        </p:txBody>
      </p:sp>
      <p:sp>
        <p:nvSpPr>
          <p:cNvPr id="3" name="Zástupný symbol pro obsah 2">
            <a:extLst>
              <a:ext uri="{FF2B5EF4-FFF2-40B4-BE49-F238E27FC236}">
                <a16:creationId xmlns:a16="http://schemas.microsoft.com/office/drawing/2014/main" id="{4AF18044-19B7-4905-A393-2A151CB22AC6}"/>
              </a:ext>
            </a:extLst>
          </p:cNvPr>
          <p:cNvSpPr>
            <a:spLocks noGrp="1"/>
          </p:cNvSpPr>
          <p:nvPr>
            <p:ph idx="1"/>
          </p:nvPr>
        </p:nvSpPr>
        <p:spPr/>
        <p:txBody>
          <a:bodyPr>
            <a:normAutofit fontScale="70000" lnSpcReduction="20000"/>
          </a:bodyPr>
          <a:lstStyle/>
          <a:p>
            <a:r>
              <a:rPr lang="cs-CZ" dirty="0" err="1"/>
              <a:t>Dekker</a:t>
            </a:r>
            <a:r>
              <a:rPr lang="cs-CZ" dirty="0"/>
              <a:t> I, De </a:t>
            </a:r>
            <a:r>
              <a:rPr lang="cs-CZ" dirty="0" err="1"/>
              <a:t>Jong</a:t>
            </a:r>
            <a:r>
              <a:rPr lang="cs-CZ" dirty="0"/>
              <a:t> EM, </a:t>
            </a:r>
            <a:r>
              <a:rPr lang="cs-CZ" dirty="0" err="1"/>
              <a:t>Schippers</a:t>
            </a:r>
            <a:r>
              <a:rPr lang="cs-CZ" dirty="0"/>
              <a:t> MC, De </a:t>
            </a:r>
            <a:r>
              <a:rPr lang="cs-CZ" dirty="0" err="1"/>
              <a:t>Bruijn-Smolders</a:t>
            </a:r>
            <a:r>
              <a:rPr lang="cs-CZ" dirty="0"/>
              <a:t> M, </a:t>
            </a:r>
            <a:r>
              <a:rPr lang="cs-CZ" dirty="0" err="1"/>
              <a:t>Alexiou</a:t>
            </a:r>
            <a:r>
              <a:rPr lang="cs-CZ" dirty="0"/>
              <a:t> A, </a:t>
            </a:r>
            <a:r>
              <a:rPr lang="cs-CZ" dirty="0" err="1"/>
              <a:t>Giesbers</a:t>
            </a:r>
            <a:r>
              <a:rPr lang="cs-CZ" dirty="0"/>
              <a:t> B. </a:t>
            </a:r>
            <a:r>
              <a:rPr lang="cs-CZ" dirty="0" err="1"/>
              <a:t>Optimizing</a:t>
            </a:r>
            <a:r>
              <a:rPr lang="cs-CZ" dirty="0"/>
              <a:t> </a:t>
            </a:r>
            <a:r>
              <a:rPr lang="cs-CZ" dirty="0" err="1"/>
              <a:t>Students</a:t>
            </a:r>
            <a:r>
              <a:rPr lang="cs-CZ" dirty="0"/>
              <a:t>' </a:t>
            </a:r>
            <a:r>
              <a:rPr lang="cs-CZ" dirty="0" err="1"/>
              <a:t>Mental</a:t>
            </a:r>
            <a:r>
              <a:rPr lang="cs-CZ" dirty="0"/>
              <a:t> </a:t>
            </a:r>
            <a:r>
              <a:rPr lang="cs-CZ" dirty="0" err="1"/>
              <a:t>Health</a:t>
            </a:r>
            <a:r>
              <a:rPr lang="cs-CZ" dirty="0"/>
              <a:t> and </a:t>
            </a:r>
            <a:r>
              <a:rPr lang="cs-CZ" dirty="0" err="1"/>
              <a:t>Academic</a:t>
            </a:r>
            <a:r>
              <a:rPr lang="cs-CZ" dirty="0"/>
              <a:t> Performance: AI-</a:t>
            </a:r>
            <a:r>
              <a:rPr lang="cs-CZ" dirty="0" err="1"/>
              <a:t>Enhanced</a:t>
            </a:r>
            <a:r>
              <a:rPr lang="cs-CZ" dirty="0"/>
              <a:t> </a:t>
            </a:r>
            <a:r>
              <a:rPr lang="cs-CZ" dirty="0" err="1"/>
              <a:t>Life</a:t>
            </a:r>
            <a:r>
              <a:rPr lang="cs-CZ" dirty="0"/>
              <a:t> </a:t>
            </a:r>
            <a:r>
              <a:rPr lang="cs-CZ" dirty="0" err="1"/>
              <a:t>Crafting</a:t>
            </a:r>
            <a:r>
              <a:rPr lang="cs-CZ" dirty="0"/>
              <a:t>. Front </a:t>
            </a:r>
            <a:r>
              <a:rPr lang="cs-CZ" dirty="0" err="1"/>
              <a:t>Psychol</a:t>
            </a:r>
            <a:r>
              <a:rPr lang="cs-CZ" dirty="0"/>
              <a:t>. 2020 Jun 3;11:1063. </a:t>
            </a:r>
            <a:r>
              <a:rPr lang="cs-CZ" dirty="0" err="1"/>
              <a:t>doi</a:t>
            </a:r>
            <a:r>
              <a:rPr lang="cs-CZ" dirty="0"/>
              <a:t>: 10.3389/fpsyg.2020.01063. PMID: 32581935; PMCID: PMC7286028.</a:t>
            </a:r>
          </a:p>
          <a:p>
            <a:r>
              <a:rPr lang="cs-CZ" dirty="0">
                <a:hlinkClick r:id="rId2"/>
              </a:rPr>
              <a:t>https://rdvs.cz/category/68</a:t>
            </a:r>
            <a:endParaRPr lang="cs-CZ" dirty="0"/>
          </a:p>
          <a:p>
            <a:r>
              <a:rPr lang="cs-CZ" dirty="0">
                <a:hlinkClick r:id="rId3"/>
              </a:rPr>
              <a:t>https://www.vyspise.cz/article/cz/spankova-deprivace</a:t>
            </a:r>
            <a:endParaRPr lang="cs-CZ" dirty="0"/>
          </a:p>
          <a:p>
            <a:r>
              <a:rPr lang="cs-CZ" dirty="0">
                <a:hlinkClick r:id="rId4"/>
              </a:rPr>
              <a:t>https://www.headspace.com/sleep/how-to-sleep-better</a:t>
            </a:r>
            <a:endParaRPr lang="cs-CZ" dirty="0"/>
          </a:p>
          <a:p>
            <a:r>
              <a:rPr lang="cs-CZ" dirty="0">
                <a:hlinkClick r:id="rId5"/>
              </a:rPr>
              <a:t>https://www.aetna.com/</a:t>
            </a:r>
            <a:r>
              <a:rPr lang="cs-CZ" dirty="0" err="1">
                <a:hlinkClick r:id="rId5"/>
              </a:rPr>
              <a:t>health-guide</a:t>
            </a:r>
            <a:r>
              <a:rPr lang="cs-CZ" dirty="0">
                <a:hlinkClick r:id="rId5"/>
              </a:rPr>
              <a:t>/food-affects-mental-health.html#:~:text=When%20you%20stick%20to%20a,symptoms%20of%20depression%20and%20anxiety</a:t>
            </a:r>
            <a:r>
              <a:rPr lang="cs-CZ" dirty="0"/>
              <a:t>.</a:t>
            </a:r>
          </a:p>
          <a:p>
            <a:r>
              <a:rPr lang="cs-CZ" dirty="0">
                <a:hlinkClick r:id="rId6"/>
              </a:rPr>
              <a:t>https://www.mentalhealth.org.uk/publications/how-to-using-exercise</a:t>
            </a:r>
            <a:endParaRPr lang="cs-CZ" dirty="0"/>
          </a:p>
          <a:p>
            <a:r>
              <a:rPr lang="cs-CZ" dirty="0">
                <a:hlinkClick r:id="rId7"/>
              </a:rPr>
              <a:t>https://rdvs.cz/article/123</a:t>
            </a:r>
            <a:endParaRPr lang="cs-CZ" dirty="0"/>
          </a:p>
          <a:p>
            <a:r>
              <a:rPr lang="cs-CZ" dirty="0">
                <a:hlinkClick r:id="rId8"/>
              </a:rPr>
              <a:t>https://www.mojemedicina.cz/pruvodce-pacienta/zivotni-styl/sport-a-pohyb/telo-a-psychika-jak-se-ovlivnuji.html</a:t>
            </a:r>
            <a:endParaRPr lang="cs-CZ" dirty="0"/>
          </a:p>
          <a:p>
            <a:r>
              <a:rPr lang="cs-CZ" dirty="0">
                <a:hlinkClick r:id="rId9"/>
              </a:rPr>
              <a:t>https://www.who.int/news-room/fact-sheets/detail/physical-activity</a:t>
            </a:r>
            <a:endParaRPr lang="cs-CZ" dirty="0"/>
          </a:p>
          <a:p>
            <a:endParaRPr lang="cs-CZ" dirty="0"/>
          </a:p>
          <a:p>
            <a:endParaRPr lang="cs-CZ" dirty="0"/>
          </a:p>
        </p:txBody>
      </p:sp>
    </p:spTree>
    <p:extLst>
      <p:ext uri="{BB962C8B-B14F-4D97-AF65-F5344CB8AC3E}">
        <p14:creationId xmlns:p14="http://schemas.microsoft.com/office/powerpoint/2010/main" val="736584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84298596-9A89-4D84-A08A-62F731F602AB}"/>
              </a:ext>
            </a:extLst>
          </p:cNvPr>
          <p:cNvSpPr>
            <a:spLocks noGrp="1"/>
          </p:cNvSpPr>
          <p:nvPr>
            <p:ph idx="1"/>
          </p:nvPr>
        </p:nvSpPr>
        <p:spPr>
          <a:xfrm>
            <a:off x="838200" y="643467"/>
            <a:ext cx="10515600" cy="5533496"/>
          </a:xfrm>
        </p:spPr>
        <p:txBody>
          <a:bodyPr vert="horz" lIns="91440" tIns="45720" rIns="91440" bIns="45720" rtlCol="0" anchor="t">
            <a:normAutofit fontScale="55000" lnSpcReduction="20000"/>
          </a:bodyPr>
          <a:lstStyle/>
          <a:p>
            <a:r>
              <a:rPr lang="cs-CZ" dirty="0">
                <a:hlinkClick r:id="rId2"/>
              </a:rPr>
              <a:t>https://aktin.cz/energy-drinky-kdy-pomahaji-kdy-skodi-a-kolik-jich-maximalne-muzete-vypit</a:t>
            </a:r>
            <a:endParaRPr lang="cs-CZ" dirty="0"/>
          </a:p>
          <a:p>
            <a:r>
              <a:rPr lang="cs-CZ" dirty="0">
                <a:hlinkClick r:id="rId3"/>
              </a:rPr>
              <a:t>https://www.vyzivovyinstitut.cz/a/energy-drinky-ruku-na-srdce-pijete-je</a:t>
            </a:r>
            <a:endParaRPr lang="cs-CZ" dirty="0"/>
          </a:p>
          <a:p>
            <a:r>
              <a:rPr lang="cs-CZ" dirty="0">
                <a:hlinkClick r:id="rId4"/>
              </a:rPr>
              <a:t>https://mindfulnessnow.org.uk/about-mindfulness/</a:t>
            </a:r>
            <a:endParaRPr lang="cs-CZ" dirty="0"/>
          </a:p>
          <a:p>
            <a:r>
              <a:rPr lang="cs-CZ" dirty="0">
                <a:hlinkClick r:id="rId5"/>
              </a:rPr>
              <a:t>https://praveted.info/co_je_mindfulness</a:t>
            </a:r>
            <a:endParaRPr lang="cs-CZ" dirty="0"/>
          </a:p>
          <a:p>
            <a:r>
              <a:rPr lang="cs-CZ" dirty="0">
                <a:hlinkClick r:id="rId6"/>
              </a:rPr>
              <a:t>https://www.self-care.cz/kde-zacit/</a:t>
            </a:r>
            <a:endParaRPr lang="cs-CZ" dirty="0"/>
          </a:p>
          <a:p>
            <a:r>
              <a:rPr lang="cs-CZ" dirty="0">
                <a:hlinkClick r:id="rId7"/>
              </a:rPr>
              <a:t>https://institutactplus.cz/</a:t>
            </a:r>
            <a:endParaRPr lang="cs-CZ" dirty="0"/>
          </a:p>
          <a:p>
            <a:r>
              <a:rPr lang="cs-CZ" dirty="0">
                <a:hlinkClick r:id="rId8"/>
              </a:rPr>
              <a:t>http://ccare.stanford.edu/uncategorized/connectedness-health-the-science-of-social-connection-infographic/</a:t>
            </a:r>
            <a:endParaRPr lang="cs-CZ" dirty="0"/>
          </a:p>
          <a:p>
            <a:r>
              <a:rPr lang="cs-CZ" dirty="0">
                <a:hlinkClick r:id="rId9"/>
              </a:rPr>
              <a:t>https://www.opatruj.se/</a:t>
            </a:r>
            <a:endParaRPr lang="cs-CZ" dirty="0"/>
          </a:p>
          <a:p>
            <a:r>
              <a:rPr lang="cs-CZ" dirty="0">
                <a:hlinkClick r:id="rId10"/>
              </a:rPr>
              <a:t>https://www.opatruj.se/prvni-pomoc/jak-si-mohu-pomoci</a:t>
            </a:r>
            <a:endParaRPr lang="cs-CZ" dirty="0"/>
          </a:p>
          <a:p>
            <a:r>
              <a:rPr lang="cs-CZ" dirty="0">
                <a:hlinkClick r:id="rId11"/>
              </a:rPr>
              <a:t>https://www.opatruj.se/dusevni-zdravi/priznaky</a:t>
            </a:r>
            <a:endParaRPr lang="cs-CZ" dirty="0"/>
          </a:p>
          <a:p>
            <a:r>
              <a:rPr lang="cs-CZ" dirty="0">
                <a:hlinkClick r:id="rId12"/>
              </a:rPr>
              <a:t>http://www.drogovaporadna.cz/stimulacni-drogy.html</a:t>
            </a:r>
            <a:endParaRPr lang="cs-CZ" dirty="0">
              <a:cs typeface="Calibri" panose="020F0502020204030204"/>
            </a:endParaRPr>
          </a:p>
          <a:p>
            <a:r>
              <a:rPr lang="cs-CZ" dirty="0">
                <a:ea typeface="+mn-lt"/>
                <a:cs typeface="+mn-lt"/>
                <a:hlinkClick r:id="rId13"/>
              </a:rPr>
              <a:t>https://www.hsph.harvard.edu/nutritionsource/healthy-eating-plate/</a:t>
            </a:r>
            <a:endParaRPr lang="cs-CZ" dirty="0">
              <a:ea typeface="+mn-lt"/>
              <a:cs typeface="+mn-lt"/>
            </a:endParaRPr>
          </a:p>
          <a:p>
            <a:r>
              <a:rPr lang="cs-CZ" dirty="0">
                <a:cs typeface="Calibri"/>
                <a:hlinkClick r:id="rId14"/>
              </a:rPr>
              <a:t>https://chciodvykat.cz/clanky/binge-drinking-vite-co-to-je-a-u-koho-se-nejvice-objevuje/</a:t>
            </a:r>
            <a:endParaRPr lang="cs-CZ" dirty="0">
              <a:cs typeface="Calibri"/>
            </a:endParaRPr>
          </a:p>
          <a:p>
            <a:r>
              <a:rPr lang="cs-CZ" dirty="0">
                <a:cs typeface="Calibri"/>
                <a:hlinkClick r:id="rId15"/>
              </a:rPr>
              <a:t>https://video.aktualne.cz/dvtv/nikotinove-sacky-cili-na-deti-vychovavame-si-novou-zavislou/r~2c3e27daf20811ec8980ac1f6b220ee8/</a:t>
            </a:r>
            <a:endParaRPr lang="cs-CZ" dirty="0">
              <a:cs typeface="Calibri"/>
            </a:endParaRPr>
          </a:p>
          <a:p>
            <a:r>
              <a:rPr lang="cs-CZ" dirty="0">
                <a:cs typeface="Calibri"/>
                <a:hlinkClick r:id="rId16"/>
              </a:rPr>
              <a:t>https://chciodvykat.cz/clanky/ostatni/pit-nebo-nepit-a-co-a-kolik/</a:t>
            </a:r>
            <a:endParaRPr lang="cs-CZ" dirty="0">
              <a:cs typeface="Calibri"/>
            </a:endParaRPr>
          </a:p>
          <a:p>
            <a:r>
              <a:rPr lang="cs-CZ" dirty="0">
                <a:cs typeface="Calibri"/>
                <a:hlinkClick r:id="rId17"/>
              </a:rPr>
              <a:t>https://www.mentem.cz/blog/kognitivni-omyly/</a:t>
            </a:r>
            <a:endParaRPr lang="cs-CZ" dirty="0">
              <a:cs typeface="Calibri"/>
            </a:endParaRPr>
          </a:p>
          <a:p>
            <a:r>
              <a:rPr lang="cs-CZ" dirty="0">
                <a:cs typeface="Calibri"/>
                <a:hlinkClick r:id="rId18"/>
              </a:rPr>
              <a:t>https://psychwire.com/harris/resources</a:t>
            </a:r>
            <a:endParaRPr lang="cs-CZ" dirty="0">
              <a:cs typeface="Calibri"/>
            </a:endParaRPr>
          </a:p>
          <a:p>
            <a:endParaRPr lang="cs-CZ" dirty="0">
              <a:cs typeface="Calibri"/>
            </a:endParaRPr>
          </a:p>
          <a:p>
            <a:endParaRPr lang="cs-CZ" dirty="0">
              <a:cs typeface="Calibri"/>
            </a:endParaRPr>
          </a:p>
          <a:p>
            <a:endParaRPr lang="cs-CZ" dirty="0">
              <a:ea typeface="+mn-lt"/>
              <a:cs typeface="+mn-lt"/>
            </a:endParaRPr>
          </a:p>
          <a:p>
            <a:endParaRPr lang="cs-CZ" dirty="0"/>
          </a:p>
          <a:p>
            <a:endParaRPr lang="cs-CZ" dirty="0"/>
          </a:p>
          <a:p>
            <a:endParaRPr lang="cs-CZ" dirty="0"/>
          </a:p>
          <a:p>
            <a:endParaRPr lang="cs-CZ" dirty="0">
              <a:cs typeface="Calibri" panose="020F0502020204030204"/>
            </a:endParaRPr>
          </a:p>
        </p:txBody>
      </p:sp>
    </p:spTree>
    <p:extLst>
      <p:ext uri="{BB962C8B-B14F-4D97-AF65-F5344CB8AC3E}">
        <p14:creationId xmlns:p14="http://schemas.microsoft.com/office/powerpoint/2010/main" val="1416371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5528D91F-05CA-43EB-93C3-A31E90DEEA9A}"/>
              </a:ext>
            </a:extLst>
          </p:cNvPr>
          <p:cNvSpPr>
            <a:spLocks noGrp="1"/>
          </p:cNvSpPr>
          <p:nvPr>
            <p:ph idx="1"/>
          </p:nvPr>
        </p:nvSpPr>
        <p:spPr>
          <a:xfrm>
            <a:off x="838200" y="883090"/>
            <a:ext cx="10515600" cy="4351338"/>
          </a:xfrm>
        </p:spPr>
        <p:txBody>
          <a:bodyPr/>
          <a:lstStyle/>
          <a:p>
            <a:r>
              <a:rPr lang="cs-CZ" sz="2000" dirty="0"/>
              <a:t>Adaptováno z dokumentu </a:t>
            </a:r>
            <a:r>
              <a:rPr lang="cs-CZ" sz="2000" i="1" dirty="0"/>
              <a:t>Manuál duševního zdraví vysokoškoláka. </a:t>
            </a:r>
            <a:r>
              <a:rPr lang="cs-CZ" sz="2000" i="1" dirty="0" err="1"/>
              <a:t>Vavřichová</a:t>
            </a:r>
            <a:r>
              <a:rPr lang="cs-CZ" sz="2000" i="1" dirty="0"/>
              <a:t>, Barbora. Středisko pro podporu studentů se specifickými potřebami ELSA ČVUT. </a:t>
            </a:r>
            <a:r>
              <a:rPr lang="cs-CZ" sz="2000" dirty="0"/>
              <a:t>©2022  [20.11.2022]. Dostupné z: </a:t>
            </a:r>
            <a:r>
              <a:rPr lang="cs-CZ" sz="2000" dirty="0">
                <a:hlinkClick r:id="rId2"/>
              </a:rPr>
              <a:t>https://www.elsa.cvut.cz/student/manual-dusevniho-zdravi/</a:t>
            </a:r>
            <a:endParaRPr lang="cs-CZ" sz="2000" dirty="0"/>
          </a:p>
          <a:p>
            <a:endParaRPr lang="cs-CZ" dirty="0"/>
          </a:p>
        </p:txBody>
      </p:sp>
    </p:spTree>
    <p:extLst>
      <p:ext uri="{BB962C8B-B14F-4D97-AF65-F5344CB8AC3E}">
        <p14:creationId xmlns:p14="http://schemas.microsoft.com/office/powerpoint/2010/main" val="112203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D489F0-A8BB-4D38-A64D-84AFDF17C39B}"/>
              </a:ext>
            </a:extLst>
          </p:cNvPr>
          <p:cNvSpPr>
            <a:spLocks noGrp="1"/>
          </p:cNvSpPr>
          <p:nvPr>
            <p:ph type="title"/>
          </p:nvPr>
        </p:nvSpPr>
        <p:spPr/>
        <p:txBody>
          <a:bodyPr/>
          <a:lstStyle/>
          <a:p>
            <a:r>
              <a:rPr lang="cs-CZ"/>
              <a:t>KLÍČ K ÚSPĚŠNÉMU STUDIU</a:t>
            </a:r>
          </a:p>
        </p:txBody>
      </p:sp>
      <p:sp>
        <p:nvSpPr>
          <p:cNvPr id="3" name="Zástupný symbol pro obsah 2">
            <a:extLst>
              <a:ext uri="{FF2B5EF4-FFF2-40B4-BE49-F238E27FC236}">
                <a16:creationId xmlns:a16="http://schemas.microsoft.com/office/drawing/2014/main" id="{761D4230-ED80-4642-A41A-311E556F31BF}"/>
              </a:ext>
            </a:extLst>
          </p:cNvPr>
          <p:cNvSpPr>
            <a:spLocks noGrp="1"/>
          </p:cNvSpPr>
          <p:nvPr>
            <p:ph idx="1"/>
          </p:nvPr>
        </p:nvSpPr>
        <p:spPr/>
        <p:txBody>
          <a:bodyPr vert="horz" lIns="91440" tIns="45720" rIns="91440" bIns="45720" rtlCol="0" anchor="t">
            <a:normAutofit lnSpcReduction="10000"/>
          </a:bodyPr>
          <a:lstStyle/>
          <a:p>
            <a:r>
              <a:rPr lang="cs-CZ" dirty="0"/>
              <a:t>Studium na VŠ je třeba věnovat mnoho času, energie a úsilí. Z dlouhodobého hlediska to může být velmi vyčerpávající a negativně se odrážet na tvém duševním zdraví a životní spokojenosti.</a:t>
            </a:r>
          </a:p>
          <a:p>
            <a:r>
              <a:rPr lang="cs-CZ" dirty="0"/>
              <a:t>Duševní zdraví a studijní úspěchy jsou velmi úzce propojené. </a:t>
            </a:r>
          </a:p>
          <a:p>
            <a:r>
              <a:rPr lang="cs-CZ" dirty="0"/>
              <a:t>1 ze 3 studentů zažije během studia psychické potíže. </a:t>
            </a:r>
          </a:p>
          <a:p>
            <a:r>
              <a:rPr lang="cs-CZ" dirty="0"/>
              <a:t>1 ze 3 studentů skončí se studiem před dosažením titulu. U studentů s duševními problémy je dvakrát větší pravděpodobnost, že studium nedokončí.</a:t>
            </a:r>
          </a:p>
          <a:p>
            <a:r>
              <a:rPr lang="cs-CZ" dirty="0"/>
              <a:t>Klíčem k úspěšnému studiu je </a:t>
            </a:r>
            <a:r>
              <a:rPr lang="cs-CZ" b="1" dirty="0"/>
              <a:t>aktivní přístup k vlastnímu duševnímu zdraví</a:t>
            </a:r>
            <a:r>
              <a:rPr lang="cs-CZ" dirty="0"/>
              <a:t>. Často i malé změny mají velký dopad.</a:t>
            </a:r>
          </a:p>
        </p:txBody>
      </p:sp>
    </p:spTree>
    <p:extLst>
      <p:ext uri="{BB962C8B-B14F-4D97-AF65-F5344CB8AC3E}">
        <p14:creationId xmlns:p14="http://schemas.microsoft.com/office/powerpoint/2010/main" val="4222527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F44DB5-798A-473E-82E5-ABCCB849C5E7}"/>
              </a:ext>
            </a:extLst>
          </p:cNvPr>
          <p:cNvSpPr>
            <a:spLocks noGrp="1"/>
          </p:cNvSpPr>
          <p:nvPr>
            <p:ph type="title"/>
          </p:nvPr>
        </p:nvSpPr>
        <p:spPr/>
        <p:txBody>
          <a:bodyPr>
            <a:noAutofit/>
          </a:bodyPr>
          <a:lstStyle/>
          <a:p>
            <a:r>
              <a:rPr lang="cs-CZ" sz="2800" dirty="0"/>
              <a:t>Studijní výkon jde ruku v ruce s duševním zdravím. Ke zvýšení šancí na úspěšné studium dodržuj zásady zdravého životního stylu.</a:t>
            </a:r>
          </a:p>
        </p:txBody>
      </p:sp>
      <p:sp>
        <p:nvSpPr>
          <p:cNvPr id="3" name="Zástupný symbol pro obsah 2">
            <a:extLst>
              <a:ext uri="{FF2B5EF4-FFF2-40B4-BE49-F238E27FC236}">
                <a16:creationId xmlns:a16="http://schemas.microsoft.com/office/drawing/2014/main" id="{B95D65DF-751A-4110-9C34-F4C6EB287436}"/>
              </a:ext>
            </a:extLst>
          </p:cNvPr>
          <p:cNvSpPr>
            <a:spLocks noGrp="1"/>
          </p:cNvSpPr>
          <p:nvPr>
            <p:ph idx="1"/>
          </p:nvPr>
        </p:nvSpPr>
        <p:spPr/>
        <p:txBody>
          <a:bodyPr>
            <a:normAutofit fontScale="92500" lnSpcReduction="10000"/>
          </a:bodyPr>
          <a:lstStyle/>
          <a:p>
            <a:r>
              <a:rPr lang="cs-CZ" dirty="0"/>
              <a:t>Tvé duševní zdraví se bude v průběhu studia proměňovat, na což mají vliv situace v rodině, ve vztazích, v práci, ve škole i ve společnosti.</a:t>
            </a:r>
          </a:p>
          <a:p>
            <a:endParaRPr lang="cs-CZ" dirty="0"/>
          </a:p>
          <a:p>
            <a:r>
              <a:rPr lang="cs-CZ" dirty="0"/>
              <a:t>Pro zvýšení vlastní odolnosti a lepší zvládání náročných situací je dobré věnovat pozornost třem oblastem, které utváří tvou životní pohodu. </a:t>
            </a:r>
          </a:p>
          <a:p>
            <a:pPr marL="0" indent="0">
              <a:buNone/>
            </a:pPr>
            <a:endParaRPr lang="cs-CZ" dirty="0"/>
          </a:p>
          <a:p>
            <a:r>
              <a:rPr lang="cs-CZ" dirty="0"/>
              <a:t>Fyzická oblast (spánek, odpočinek, pohyb, strava)</a:t>
            </a:r>
          </a:p>
          <a:p>
            <a:r>
              <a:rPr lang="cs-CZ" dirty="0"/>
              <a:t>Psychická oblast (emoce, myšlenky, </a:t>
            </a:r>
            <a:r>
              <a:rPr lang="cs-CZ" dirty="0" err="1"/>
              <a:t>mindfulness</a:t>
            </a:r>
            <a:r>
              <a:rPr lang="cs-CZ" dirty="0"/>
              <a:t>)</a:t>
            </a:r>
          </a:p>
          <a:p>
            <a:r>
              <a:rPr lang="cs-CZ" dirty="0"/>
              <a:t>Sociální oblast (navazování nových vztahů, posilování existujících vztahů, být přínosem pro druhé)</a:t>
            </a:r>
          </a:p>
        </p:txBody>
      </p:sp>
    </p:spTree>
    <p:extLst>
      <p:ext uri="{BB962C8B-B14F-4D97-AF65-F5344CB8AC3E}">
        <p14:creationId xmlns:p14="http://schemas.microsoft.com/office/powerpoint/2010/main" val="56878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619FF5-D4B4-4171-AE26-06D689392CBA}"/>
              </a:ext>
            </a:extLst>
          </p:cNvPr>
          <p:cNvSpPr>
            <a:spLocks noGrp="1"/>
          </p:cNvSpPr>
          <p:nvPr>
            <p:ph type="ctrTitle"/>
          </p:nvPr>
        </p:nvSpPr>
        <p:spPr/>
        <p:txBody>
          <a:bodyPr/>
          <a:lstStyle/>
          <a:p>
            <a:r>
              <a:rPr lang="cs-CZ" dirty="0"/>
              <a:t>PREVENCE</a:t>
            </a:r>
          </a:p>
        </p:txBody>
      </p:sp>
    </p:spTree>
    <p:extLst>
      <p:ext uri="{BB962C8B-B14F-4D97-AF65-F5344CB8AC3E}">
        <p14:creationId xmlns:p14="http://schemas.microsoft.com/office/powerpoint/2010/main" val="419764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5E01D6-D708-4F62-812E-1AD2DE2B23A6}"/>
              </a:ext>
            </a:extLst>
          </p:cNvPr>
          <p:cNvSpPr>
            <a:spLocks noGrp="1"/>
          </p:cNvSpPr>
          <p:nvPr>
            <p:ph type="ctrTitle"/>
          </p:nvPr>
        </p:nvSpPr>
        <p:spPr/>
        <p:txBody>
          <a:bodyPr/>
          <a:lstStyle/>
          <a:p>
            <a:r>
              <a:rPr lang="cs-CZ" dirty="0"/>
              <a:t>Jak se starat o tělo</a:t>
            </a:r>
          </a:p>
        </p:txBody>
      </p:sp>
    </p:spTree>
    <p:extLst>
      <p:ext uri="{BB962C8B-B14F-4D97-AF65-F5344CB8AC3E}">
        <p14:creationId xmlns:p14="http://schemas.microsoft.com/office/powerpoint/2010/main" val="407666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BC4075-C3BD-49A8-B04B-D92DF194ABD6}"/>
              </a:ext>
            </a:extLst>
          </p:cNvPr>
          <p:cNvSpPr>
            <a:spLocks noGrp="1"/>
          </p:cNvSpPr>
          <p:nvPr>
            <p:ph type="title"/>
          </p:nvPr>
        </p:nvSpPr>
        <p:spPr>
          <a:xfrm>
            <a:off x="838200" y="365126"/>
            <a:ext cx="10515600" cy="45719"/>
          </a:xfrm>
        </p:spPr>
        <p:txBody>
          <a:bodyPr>
            <a:normAutofit fontScale="90000"/>
          </a:bodyPr>
          <a:lstStyle/>
          <a:p>
            <a:r>
              <a:rPr lang="cs-CZ"/>
              <a:t>SPÁNEK</a:t>
            </a:r>
          </a:p>
        </p:txBody>
      </p:sp>
      <p:sp>
        <p:nvSpPr>
          <p:cNvPr id="6" name="Zástupný symbol pro obsah 2">
            <a:extLst>
              <a:ext uri="{FF2B5EF4-FFF2-40B4-BE49-F238E27FC236}">
                <a16:creationId xmlns:a16="http://schemas.microsoft.com/office/drawing/2014/main" id="{E2368D1D-EB15-4495-BE20-5818F53FF1C4}"/>
              </a:ext>
            </a:extLst>
          </p:cNvPr>
          <p:cNvSpPr>
            <a:spLocks noGrp="1"/>
          </p:cNvSpPr>
          <p:nvPr>
            <p:ph idx="1"/>
          </p:nvPr>
        </p:nvSpPr>
        <p:spPr>
          <a:xfrm>
            <a:off x="838200" y="1043275"/>
            <a:ext cx="10515600" cy="5449599"/>
          </a:xfrm>
        </p:spPr>
        <p:txBody>
          <a:bodyPr vert="horz" lIns="91440" tIns="45720" rIns="91440" bIns="45720" rtlCol="0" anchor="t">
            <a:normAutofit fontScale="32500" lnSpcReduction="20000"/>
          </a:bodyPr>
          <a:lstStyle/>
          <a:p>
            <a:r>
              <a:rPr lang="cs-CZ" dirty="0"/>
              <a:t>Během kvalitního spánku se tvé tělo a mentální funkce regenerují a informace se ukládají do dlouhodobé paměti. Nedostatek kvalitního spánku negativně ovlivňuje tvoje soustředění, paměť a náladu. Pokud se celý den učíš, ale v noci spíš přerušovaně pár hodin, do dlouhodobé paměti se uloží jen malá část poznatků. </a:t>
            </a:r>
            <a:endParaRPr lang="cs-CZ" dirty="0">
              <a:cs typeface="Calibri"/>
            </a:endParaRPr>
          </a:p>
          <a:p>
            <a:r>
              <a:rPr lang="cs-CZ" dirty="0"/>
              <a:t>Až 60 % vysokoškoláků trpí nízkou kvalitou spánku </a:t>
            </a:r>
            <a:r>
              <a:rPr lang="cs-CZ" dirty="0">
                <a:sym typeface="Wingdings" panose="05000000000000000000" pitchFamily="2" charset="2"/>
              </a:rPr>
              <a:t> </a:t>
            </a:r>
            <a:r>
              <a:rPr lang="cs-CZ" b="1" dirty="0"/>
              <a:t>nízká kvalita spánku přímo souvisí s horšími studijními výsledky.</a:t>
            </a:r>
            <a:endParaRPr lang="cs-CZ" b="1" dirty="0">
              <a:cs typeface="Calibri"/>
            </a:endParaRPr>
          </a:p>
          <a:p>
            <a:r>
              <a:rPr lang="cs-CZ" dirty="0"/>
              <a:t>Neexistuje ideální doba spánku, každý potřebuje jinak dlouho, aby se cítil odpočatý. Ale 90 % dospělých spí 6-9 hodin. </a:t>
            </a:r>
            <a:endParaRPr lang="cs-CZ" dirty="0">
              <a:cs typeface="Calibri"/>
            </a:endParaRPr>
          </a:p>
          <a:p>
            <a:r>
              <a:rPr lang="cs-CZ" dirty="0"/>
              <a:t>Dlouhodobý spánkový deficit sice souvisí s horšími studijními výsledky, ale významný vztah mezi jednou špatnou nocí a výkonem u zkoušky není prokázaný!</a:t>
            </a:r>
            <a:r>
              <a:rPr lang="cs-CZ" b="1" dirty="0"/>
              <a:t> I když se jednu noc před zkouškou špatně vyspíš, neznamená to, že určitě neuspěješ. V případě, že se však budeš dlouhodobě vystavovat nedostatku spánku, bude to mít negativní vliv na tvé tělesné i duševní zdraví.</a:t>
            </a:r>
            <a:endParaRPr lang="cs-CZ" b="1" dirty="0">
              <a:cs typeface="Calibri"/>
            </a:endParaRPr>
          </a:p>
          <a:p>
            <a:r>
              <a:rPr lang="cs-CZ" dirty="0">
                <a:hlinkClick r:id="rId2"/>
              </a:rPr>
              <a:t>Spočítej si svůj spánkový deficit</a:t>
            </a:r>
            <a:endParaRPr lang="cs-CZ" dirty="0">
              <a:cs typeface="Calibri"/>
            </a:endParaRPr>
          </a:p>
          <a:p>
            <a:endParaRPr lang="cs-CZ" b="1" dirty="0"/>
          </a:p>
          <a:p>
            <a:pPr marL="0" indent="0">
              <a:buNone/>
            </a:pPr>
            <a:r>
              <a:rPr lang="cs-CZ" b="1" dirty="0"/>
              <a:t>Tipy</a:t>
            </a:r>
            <a:endParaRPr lang="cs-CZ" b="1" dirty="0">
              <a:cs typeface="Calibri"/>
            </a:endParaRPr>
          </a:p>
          <a:p>
            <a:r>
              <a:rPr lang="cs-CZ" dirty="0"/>
              <a:t>Vytvoř si pravidelný spánkový režim. Choď spát a vstávej ve stejný čas, nehledě na to, jestli se cítíš unaveně. Nastav si budík i na čas, kdy jít spát. Třeba u IPhonů si ho můžeš nastavit v </a:t>
            </a:r>
            <a:r>
              <a:rPr lang="cs-CZ" dirty="0" err="1"/>
              <a:t>appce</a:t>
            </a:r>
            <a:r>
              <a:rPr lang="cs-CZ" dirty="0"/>
              <a:t> „zdraví.“</a:t>
            </a:r>
            <a:endParaRPr lang="cs-CZ" dirty="0">
              <a:cs typeface="Calibri"/>
            </a:endParaRPr>
          </a:p>
          <a:p>
            <a:r>
              <a:rPr lang="cs-CZ" dirty="0"/>
              <a:t>Vyhni se odpoledním šlofíkům. Po 15. hodině už si nechoď zdřímnout, bude se ti večer špatně usínat. Při velké únavě si na 10 minut lehni, ale snaž se neusnout.</a:t>
            </a:r>
            <a:endParaRPr lang="cs-CZ" dirty="0">
              <a:cs typeface="Calibri"/>
            </a:endParaRPr>
          </a:p>
          <a:p>
            <a:r>
              <a:rPr lang="cs-CZ" dirty="0"/>
              <a:t>Používej postel jen ke spánku a sexu. Tělo si zafixuje, že když jsi v posteli, může si odpočinout a naladí se na to.</a:t>
            </a:r>
            <a:endParaRPr lang="cs-CZ" dirty="0">
              <a:cs typeface="Calibri"/>
            </a:endParaRPr>
          </a:p>
          <a:p>
            <a:r>
              <a:rPr lang="cs-CZ" dirty="0"/>
              <a:t>Nezůstávej v posteli, když nemůžeš dlouho spát. Když neusneš po 30 minutách, přesuň se na gauč nebo židli a dělej klidnou aktivitu (např. čtení, poslech hudby). Až se budeš cítit unaveně, vrať se zpět do postele.</a:t>
            </a:r>
            <a:endParaRPr lang="cs-CZ" dirty="0">
              <a:cs typeface="Calibri"/>
            </a:endParaRPr>
          </a:p>
          <a:p>
            <a:r>
              <a:rPr lang="cs-CZ" dirty="0"/>
              <a:t>Sepiš si myšlenky na papír. Pokud nemůžeš spát, protože ti hlavou víří (úzkostné) myšlenky, napiš je na papír a ten pak odlož. Zapsání pomáhá myšlenky lépe uchopit a zbavuje obav, že zítra na něco zapomeneš.</a:t>
            </a:r>
            <a:endParaRPr lang="cs-CZ" dirty="0">
              <a:cs typeface="Calibri"/>
            </a:endParaRPr>
          </a:p>
          <a:p>
            <a:r>
              <a:rPr lang="cs-CZ" dirty="0"/>
              <a:t>Vyhni se kofeinu, nikotinu a alkoholu (alespoň ve zkouškovém). Tyto látky tě okrádají o hluboké fáze spánku, při kterých mozek ukládá informace a regeneruje schopnost soustředění.</a:t>
            </a:r>
            <a:endParaRPr lang="cs-CZ" dirty="0">
              <a:cs typeface="Calibri"/>
            </a:endParaRPr>
          </a:p>
          <a:p>
            <a:r>
              <a:rPr lang="cs-CZ" dirty="0"/>
              <a:t>Vyzkoušej techniku </a:t>
            </a:r>
            <a:r>
              <a:rPr lang="cs-CZ" dirty="0">
                <a:hlinkClick r:id="rId3"/>
              </a:rPr>
              <a:t>body </a:t>
            </a:r>
            <a:r>
              <a:rPr lang="cs-CZ" dirty="0" err="1">
                <a:hlinkClick r:id="rId3"/>
              </a:rPr>
              <a:t>scan</a:t>
            </a:r>
            <a:r>
              <a:rPr lang="cs-CZ" dirty="0"/>
              <a:t>. Zklidni své tělo a připrav se na pozvolné usínání. </a:t>
            </a:r>
          </a:p>
          <a:p>
            <a:r>
              <a:rPr lang="cs-CZ" dirty="0"/>
              <a:t>Nainstaluj si do PC a mobilu </a:t>
            </a:r>
            <a:r>
              <a:rPr lang="cs-CZ" dirty="0">
                <a:hlinkClick r:id="rId4"/>
              </a:rPr>
              <a:t>filtr modrého světla</a:t>
            </a:r>
            <a:r>
              <a:rPr lang="cs-CZ" dirty="0"/>
              <a:t>, které pocitově snižuje potřebu spánku.</a:t>
            </a:r>
            <a:endParaRPr lang="cs-CZ" dirty="0">
              <a:cs typeface="Calibri"/>
            </a:endParaRPr>
          </a:p>
          <a:p>
            <a:endParaRPr lang="cs-CZ" dirty="0"/>
          </a:p>
          <a:p>
            <a:pPr marL="0" indent="0">
              <a:buNone/>
            </a:pPr>
            <a:r>
              <a:rPr lang="cs-CZ" b="1" dirty="0"/>
              <a:t>Zajímá tě víc?</a:t>
            </a:r>
            <a:endParaRPr lang="cs-CZ" b="1" dirty="0">
              <a:cs typeface="Calibri"/>
            </a:endParaRPr>
          </a:p>
          <a:p>
            <a:r>
              <a:rPr lang="cs-CZ" dirty="0"/>
              <a:t>Zjisti více o zásadách kvalitního spánku a dalších oblastech duševního zdraví na webu </a:t>
            </a:r>
            <a:r>
              <a:rPr lang="cs-CZ" dirty="0">
                <a:hlinkClick r:id="rId5"/>
              </a:rPr>
              <a:t>Opatruj se</a:t>
            </a:r>
            <a:endParaRPr lang="cs-CZ" dirty="0"/>
          </a:p>
          <a:p>
            <a:r>
              <a:rPr lang="cs-CZ" dirty="0">
                <a:cs typeface="Calibri"/>
              </a:rPr>
              <a:t>Informuj se, </a:t>
            </a:r>
            <a:r>
              <a:rPr lang="cs-CZ" dirty="0">
                <a:cs typeface="Calibri"/>
                <a:hlinkClick r:id="rId6"/>
              </a:rPr>
              <a:t>proč ti škodí modré světlo </a:t>
            </a:r>
            <a:r>
              <a:rPr lang="cs-CZ" dirty="0">
                <a:cs typeface="Calibri"/>
              </a:rPr>
              <a:t>a jak jeho dopady na spánek zmírnit.</a:t>
            </a:r>
          </a:p>
          <a:p>
            <a:r>
              <a:rPr lang="cs-CZ" dirty="0"/>
              <a:t>Přečti si knihu </a:t>
            </a:r>
            <a:r>
              <a:rPr lang="cs-CZ" i="1" dirty="0"/>
              <a:t>Proč spíme</a:t>
            </a:r>
            <a:r>
              <a:rPr lang="cs-CZ" dirty="0"/>
              <a:t>, jejímž autorem je Matthew </a:t>
            </a:r>
            <a:r>
              <a:rPr lang="cs-CZ" dirty="0" err="1"/>
              <a:t>Walker</a:t>
            </a:r>
            <a:r>
              <a:rPr lang="cs-CZ" i="1" dirty="0"/>
              <a:t>.</a:t>
            </a:r>
            <a:endParaRPr lang="cs-CZ" dirty="0">
              <a:cs typeface="Calibri"/>
            </a:endParaRPr>
          </a:p>
          <a:p>
            <a:pPr marL="0" indent="0">
              <a:buNone/>
            </a:pPr>
            <a:endParaRPr lang="cs-CZ" dirty="0"/>
          </a:p>
        </p:txBody>
      </p:sp>
    </p:spTree>
    <p:extLst>
      <p:ext uri="{BB962C8B-B14F-4D97-AF65-F5344CB8AC3E}">
        <p14:creationId xmlns:p14="http://schemas.microsoft.com/office/powerpoint/2010/main" val="396653622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6CB4FAC45702A45B4FACFE55AA316F4" ma:contentTypeVersion="9" ma:contentTypeDescription="Vytvoří nový dokument" ma:contentTypeScope="" ma:versionID="d88b66310fa5d3a52be28288a5b20116">
  <xsd:schema xmlns:xsd="http://www.w3.org/2001/XMLSchema" xmlns:xs="http://www.w3.org/2001/XMLSchema" xmlns:p="http://schemas.microsoft.com/office/2006/metadata/properties" xmlns:ns2="8cd82270-ecbf-4543-976b-f3b684b63029" xmlns:ns3="eb4e6dcc-0a8d-42e0-90cd-f0df9b7beb0c" targetNamespace="http://schemas.microsoft.com/office/2006/metadata/properties" ma:root="true" ma:fieldsID="d141f9d13cbd30f92109e878169a4135" ns2:_="" ns3:_="">
    <xsd:import namespace="8cd82270-ecbf-4543-976b-f3b684b63029"/>
    <xsd:import namespace="eb4e6dcc-0a8d-42e0-90cd-f0df9b7beb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d82270-ecbf-4543-976b-f3b684b630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Značky obrázků" ma:readOnly="false" ma:fieldId="{5cf76f15-5ced-4ddc-b409-7134ff3c332f}" ma:taxonomyMulti="true" ma:sspId="66d2233e-f51f-4a80-9a78-f59575beef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4e6dcc-0a8d-42e0-90cd-f0df9b7beb0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7389bfd-4a87-49d3-a285-4c4ecf5f255b}" ma:internalName="TaxCatchAll" ma:showField="CatchAllData" ma:web="eb4e6dcc-0a8d-42e0-90cd-f0df9b7beb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cd82270-ecbf-4543-976b-f3b684b63029">
      <Terms xmlns="http://schemas.microsoft.com/office/infopath/2007/PartnerControls"/>
    </lcf76f155ced4ddcb4097134ff3c332f>
    <TaxCatchAll xmlns="eb4e6dcc-0a8d-42e0-90cd-f0df9b7beb0c" xsi:nil="true"/>
  </documentManagement>
</p:properties>
</file>

<file path=customXml/itemProps1.xml><?xml version="1.0" encoding="utf-8"?>
<ds:datastoreItem xmlns:ds="http://schemas.openxmlformats.org/officeDocument/2006/customXml" ds:itemID="{E87C1E58-BCC4-4162-ABD0-F1E078C59A21}">
  <ds:schemaRefs>
    <ds:schemaRef ds:uri="http://schemas.microsoft.com/sharepoint/v3/contenttype/forms"/>
  </ds:schemaRefs>
</ds:datastoreItem>
</file>

<file path=customXml/itemProps2.xml><?xml version="1.0" encoding="utf-8"?>
<ds:datastoreItem xmlns:ds="http://schemas.openxmlformats.org/officeDocument/2006/customXml" ds:itemID="{9EA86A77-7599-441B-ACF0-49DF247B2B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d82270-ecbf-4543-976b-f3b684b63029"/>
    <ds:schemaRef ds:uri="eb4e6dcc-0a8d-42e0-90cd-f0df9b7be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E94244-A579-4956-B8C9-EEA6CF235E6B}">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8cd82270-ecbf-4543-976b-f3b684b63029"/>
    <ds:schemaRef ds:uri="http://purl.org/dc/terms/"/>
    <ds:schemaRef ds:uri="eb4e6dcc-0a8d-42e0-90cd-f0df9b7beb0c"/>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585</TotalTime>
  <Words>7349</Words>
  <Application>Microsoft Office PowerPoint</Application>
  <PresentationFormat>Širokoúhlá obrazovka</PresentationFormat>
  <Paragraphs>441</Paragraphs>
  <Slides>49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49</vt:i4>
      </vt:variant>
    </vt:vector>
  </HeadingPairs>
  <TitlesOfParts>
    <vt:vector size="54" baseType="lpstr">
      <vt:lpstr>Arial</vt:lpstr>
      <vt:lpstr>Calibri</vt:lpstr>
      <vt:lpstr>Calibri Light</vt:lpstr>
      <vt:lpstr>Wingdings</vt:lpstr>
      <vt:lpstr>Motiv Office</vt:lpstr>
      <vt:lpstr>Manuál duševního zdraví pro studenty  UJEP</vt:lpstr>
      <vt:lpstr>Obsah</vt:lpstr>
      <vt:lpstr>Jak souvisí duševní zdraví se studijní úspěšností?</vt:lpstr>
      <vt:lpstr>Prezentace aplikace PowerPoint</vt:lpstr>
      <vt:lpstr>KLÍČ K ÚSPĚŠNÉMU STUDIU</vt:lpstr>
      <vt:lpstr>Studijní výkon jde ruku v ruce s duševním zdravím. Ke zvýšení šancí na úspěšné studium dodržuj zásady zdravého životního stylu.</vt:lpstr>
      <vt:lpstr>PREVENCE</vt:lpstr>
      <vt:lpstr>Jak se starat o tělo</vt:lpstr>
      <vt:lpstr>SPÁNEK</vt:lpstr>
      <vt:lpstr>ODPOČINEK</vt:lpstr>
      <vt:lpstr>POHYB</vt:lpstr>
      <vt:lpstr>STRAVA</vt:lpstr>
      <vt:lpstr>Co ještě může pomoct/uškodit</vt:lpstr>
      <vt:lpstr>Prezentace aplikace PowerPoint</vt:lpstr>
      <vt:lpstr>Jak se starat o psychiku</vt:lpstr>
      <vt:lpstr>EMOCE</vt:lpstr>
      <vt:lpstr>MYŠLENKY</vt:lpstr>
      <vt:lpstr>MINDFULNESS (všímavost)</vt:lpstr>
      <vt:lpstr>Dýchání do trojúhelníku</vt:lpstr>
      <vt:lpstr>Jak se starat o vztahy</vt:lpstr>
      <vt:lpstr>NAVAZOVÁNÍ NOVÝCH VZTAHŮ</vt:lpstr>
      <vt:lpstr>POSILOVÁNÍ EXISTUJÍCÍCH VZTAHŮ</vt:lpstr>
      <vt:lpstr>BÝT PŘÍNOSEM PRO DRUHÉ</vt:lpstr>
      <vt:lpstr>S laskavostí nejdál dojdeš</vt:lpstr>
      <vt:lpstr>Ve všem, co děláš, nezapomínej na laskavost k sobě.</vt:lpstr>
      <vt:lpstr>Tvůj well-being plán</vt:lpstr>
      <vt:lpstr>Co si počít s touhle spoustou informací?</vt:lpstr>
      <vt:lpstr>KRIZE</vt:lpstr>
      <vt:lpstr>I když se budeš snažit sebevíc, stejně přijde něco, co tě vykolejí.</vt:lpstr>
      <vt:lpstr>Techniky pro lepší zvládání těžkých situací</vt:lpstr>
      <vt:lpstr>Metoda 5-4-3-2-1</vt:lpstr>
      <vt:lpstr>Zbavení se napětí v těle</vt:lpstr>
      <vt:lpstr>Tři scénáře proti úzkosti</vt:lpstr>
      <vt:lpstr>Motýlí dotek</vt:lpstr>
      <vt:lpstr>Pozorování myšlenek jako mraků na obloze</vt:lpstr>
      <vt:lpstr>Tvůj krizový plán</vt:lpstr>
      <vt:lpstr>Připrav se, než půjde do tuhého.</vt:lpstr>
      <vt:lpstr>Appky, které pomáhají</vt:lpstr>
      <vt:lpstr>Tipy na appky</vt:lpstr>
      <vt:lpstr>Jak poznáš, že se s tebou něco děje?</vt:lpstr>
      <vt:lpstr>Prezentace aplikace PowerPoint</vt:lpstr>
      <vt:lpstr>Prezentace aplikace PowerPoint</vt:lpstr>
      <vt:lpstr>KAM SE OBRÁTIT PRO POMOC</vt:lpstr>
      <vt:lpstr>Prezentace aplikace PowerPoint</vt:lpstr>
      <vt:lpstr>Prezentace aplikace PowerPoint</vt:lpstr>
      <vt:lpstr>Tento manuál tě vybavil základními znalostmi a dovednostmi, aby se ti studovalo co nejlépe.  Nezapomeň, že (duševní) zdraví je důležitější než studium.</vt:lpstr>
      <vt:lpstr>Zdroje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Manuál duševního zdraví pro studenty ČVUT</dc:title>
  <dc:creator>Vavrichova, Barbora</dc:creator>
  <cp:lastModifiedBy>wedlichovai</cp:lastModifiedBy>
  <cp:revision>125</cp:revision>
  <dcterms:created xsi:type="dcterms:W3CDTF">2022-06-06T14:20:21Z</dcterms:created>
  <dcterms:modified xsi:type="dcterms:W3CDTF">2023-02-18T15:58:57Z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0x01010026CB4FAC45702A45B4FACFE55AA316F4</vt:lpwstr>
  </property>
  <property fmtid="{D5CDD505-2E9C-101B-9397-08002B2CF9AE}" pid="3" name="MediaServiceImageTags">
    <vt:lpwstr/>
  </property>
</Properties>
</file>