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7" roundtripDataSignature="AMtx7miobPa77RLqhr/LMOjKfZgvoc54z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EA3C924-8EF6-41A2-81EF-52EC11803588}">
  <a:tblStyle styleId="{7EA3C924-8EF6-41A2-81EF-52EC11803588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 b="off" i="off"/>
      <a:tcStyle>
        <a:tcBdr/>
        <a:fill>
          <a:solidFill>
            <a:srgbClr val="CDD4EA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DD4EA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1" d="100"/>
          <a:sy n="151" d="100"/>
        </p:scale>
        <p:origin x="5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customschemas.google.com/relationships/presentationmetadata" Target="metadata"/><Relationship Id="rId2" Type="http://schemas.openxmlformats.org/officeDocument/2006/relationships/slide" Target="slides/slide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0" name="Google Shape;9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4" name="Google Shape;15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1" name="Google Shape;16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f89ab07e21_0_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2" name="Google Shape;102;g3f89ab07e21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4" name="Google Shape;11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0" name="Google Shape;12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6" name="Google Shape;12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2" name="Google Shape;13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1" name="Google Shape;14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7" name="Google Shape;14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ázek s titulkem" type="picTx">
  <p:cSld name="PICTURE_WITH_CAPTION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2" name="Google Shape;72;p2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3" name="Google Shape;73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svislý text" type="vertTx">
  <p:cSld name="VERTICAL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vislý nadpis a text" type="vertTitleAndTx">
  <p:cSld name="VERTICAL_TITLE_AND_VERTICAL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obsah">
  <p:cSld name="Nadpis a obsah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Úvodní snímek" type="title">
  <p:cSld name="TITL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8" name="Google Shape;28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áhlaví oddílu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va obsahy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ovnání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1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1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enom nadpis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ázdný" type="blank">
  <p:cSld name="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sah s titulkem" type="objTx">
  <p:cSld name="OBJECT_WITH_CAPTIO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5" name="Google Shape;65;p2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6" name="Google Shape;66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f.ujep.cz/kontakt/14750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pf.ujep.cz/kontakt/dana-novotna-2/" TargetMode="External"/><Relationship Id="rId4" Type="http://schemas.openxmlformats.org/officeDocument/2006/relationships/hyperlink" Target="mailto:karel.nepras@ujep.cz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jana.spinarova@ujep.cz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pf.ujep.cz/kontakt/ladislav-zilcher/" TargetMode="External"/><Relationship Id="rId4" Type="http://schemas.openxmlformats.org/officeDocument/2006/relationships/hyperlink" Target="https://www.pf.ujep.cz/kontakt/ivana-brtnova-cepickova-2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f.ujep.cz/kontakt/miroslava-janeckova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f.ujep.cz/kontakt/miroslava-janeckova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ujep.cz/cs/poradenske-centrum-ujep" TargetMode="External"/><Relationship Id="rId4" Type="http://schemas.openxmlformats.org/officeDocument/2006/relationships/hyperlink" Target="https://www.ujep.cz/cs/ombudsosoby-ujep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f.ujep.cz/" TargetMode="External"/><Relationship Id="rId3" Type="http://schemas.openxmlformats.org/officeDocument/2006/relationships/hyperlink" Target="https://stag.ujep.cz/" TargetMode="External"/><Relationship Id="rId7" Type="http://schemas.openxmlformats.org/officeDocument/2006/relationships/hyperlink" Target="https://students.ujep.cz/wiki/doku.php?id=start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tudents.ujep.cz/roundcube/" TargetMode="External"/><Relationship Id="rId5" Type="http://schemas.openxmlformats.org/officeDocument/2006/relationships/hyperlink" Target="https://moodle.pf.ujep.cz/pf/index.html" TargetMode="External"/><Relationship Id="rId4" Type="http://schemas.openxmlformats.org/officeDocument/2006/relationships/hyperlink" Target="https://www.ujep.cz/cs/ujepapp" TargetMode="External"/><Relationship Id="rId9" Type="http://schemas.openxmlformats.org/officeDocument/2006/relationships/hyperlink" Target="https://www.pf.ujep.cz/katedra-preprimarniho-primarniho-vzdelavani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f.ujep.cz/povinne-mfa-na-ujep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i.ujep.cz/index.php?title=Kategorie:MFA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s://kas.ujep.cz/" TargetMode="External"/><Relationship Id="rId7" Type="http://schemas.openxmlformats.org/officeDocument/2006/relationships/hyperlink" Target="https://knihovna.ujep.cz/cs/chci-se-registrovat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km.ujep.cz/" TargetMode="External"/><Relationship Id="rId5" Type="http://schemas.openxmlformats.org/officeDocument/2006/relationships/hyperlink" Target="https://skm.ujep.cz/jak-si-objednat-obedy-v-menze/?utm_source=chatgpt.com" TargetMode="External"/><Relationship Id="rId4" Type="http://schemas.openxmlformats.org/officeDocument/2006/relationships/hyperlink" Target="https://menza.ujep.cz/Identity/Account/Login?disableSSO=False&amp;mobile=Fals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7394713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"/>
          <p:cNvSpPr txBox="1"/>
          <p:nvPr/>
        </p:nvSpPr>
        <p:spPr>
          <a:xfrm>
            <a:off x="1075775" y="1615825"/>
            <a:ext cx="10488600" cy="37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9975" rIns="0" bIns="0" anchor="t" anchorCtr="0">
            <a:spAutoFit/>
          </a:bodyPr>
          <a:lstStyle/>
          <a:p>
            <a:pPr marL="10941" marR="4607" lvl="0" indent="576" algn="ctr" rtl="0">
              <a:lnSpc>
                <a:spcPct val="17177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cs-CZ" sz="3400" b="1" i="0" u="none" strike="noStrike" cap="none">
                <a:solidFill>
                  <a:schemeClr val="dk1"/>
                </a:solidFill>
              </a:rPr>
              <a:t>Adaptační dny PF UJEP 2026/2027</a:t>
            </a:r>
            <a:endParaRPr sz="1200" i="0" u="none" strike="noStrike" cap="none">
              <a:solidFill>
                <a:srgbClr val="000000"/>
              </a:solidFill>
            </a:endParaRPr>
          </a:p>
          <a:p>
            <a:pPr marL="12700" marR="12700" lvl="0" indent="0" algn="ctr" rtl="0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-CZ" sz="3900" b="1">
                <a:solidFill>
                  <a:schemeClr val="dk1"/>
                </a:solidFill>
              </a:rPr>
              <a:t>Učitelství pro 1. stupeň ZŠ</a:t>
            </a:r>
            <a:endParaRPr sz="3900" b="1">
              <a:solidFill>
                <a:schemeClr val="dk1"/>
              </a:solidFill>
            </a:endParaRPr>
          </a:p>
          <a:p>
            <a:pPr marL="12700" marR="1270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200" b="1">
              <a:solidFill>
                <a:schemeClr val="dk1"/>
              </a:solidFill>
            </a:endParaRPr>
          </a:p>
          <a:p>
            <a:pPr marL="10941" marR="4607" lvl="0" indent="576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6329"/>
              <a:buFont typeface="Arial"/>
              <a:buNone/>
            </a:pPr>
            <a:r>
              <a:rPr lang="cs-CZ" sz="3900" b="1">
                <a:solidFill>
                  <a:schemeClr val="dk1"/>
                </a:solidFill>
              </a:rPr>
              <a:t>Učitelství pro 1. stupeň ZŠ </a:t>
            </a:r>
            <a:br>
              <a:rPr lang="cs-CZ" sz="3900" b="1">
                <a:solidFill>
                  <a:schemeClr val="dk1"/>
                </a:solidFill>
              </a:rPr>
            </a:br>
            <a:r>
              <a:rPr lang="cs-CZ" sz="3900" b="1">
                <a:solidFill>
                  <a:schemeClr val="dk1"/>
                </a:solidFill>
              </a:rPr>
              <a:t>a speciální pedagogika</a:t>
            </a:r>
            <a:r>
              <a:rPr lang="cs-CZ" sz="3900">
                <a:solidFill>
                  <a:schemeClr val="dk1"/>
                </a:solidFill>
              </a:rPr>
              <a:t> </a:t>
            </a:r>
            <a:endParaRPr sz="3900" b="1">
              <a:solidFill>
                <a:schemeClr val="dk1"/>
              </a:solidFill>
            </a:endParaRPr>
          </a:p>
        </p:txBody>
      </p:sp>
      <p:pic>
        <p:nvPicPr>
          <p:cNvPr id="94" name="Google Shape;94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72519" y="64395"/>
            <a:ext cx="743518" cy="743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0561" y="208084"/>
            <a:ext cx="4364429" cy="61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"/>
          <p:cNvPicPr preferRelativeResize="0"/>
          <p:nvPr/>
        </p:nvPicPr>
        <p:blipFill rotWithShape="1">
          <a:blip r:embed="rId6">
            <a:alphaModFix/>
          </a:blip>
          <a:srcRect l="12173" t="20631" r="9510" b="20631"/>
          <a:stretch/>
        </p:blipFill>
        <p:spPr>
          <a:xfrm>
            <a:off x="9898880" y="4627314"/>
            <a:ext cx="1923605" cy="1867744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"/>
          <p:cNvPicPr preferRelativeResize="0"/>
          <p:nvPr/>
        </p:nvPicPr>
        <p:blipFill rotWithShape="1">
          <a:blip r:embed="rId7">
            <a:alphaModFix/>
          </a:blip>
          <a:srcRect l="33958" t="55775" r="38593" b="38333"/>
          <a:stretch/>
        </p:blipFill>
        <p:spPr>
          <a:xfrm>
            <a:off x="9707218" y="92764"/>
            <a:ext cx="2394214" cy="727319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"/>
          <p:cNvSpPr txBox="1"/>
          <p:nvPr/>
        </p:nvSpPr>
        <p:spPr>
          <a:xfrm>
            <a:off x="369515" y="6033393"/>
            <a:ext cx="245116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cs-CZ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26. srpen 2026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6" name="Picture 2" descr="LOGO_PF_CZ_RGB_standard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9747" y="88942"/>
            <a:ext cx="210502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>
                <a:latin typeface="Arial"/>
                <a:ea typeface="Arial"/>
                <a:cs typeface="Arial"/>
                <a:sym typeface="Arial"/>
              </a:rPr>
              <a:t>Harmonogram akademického roku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7" name="Google Shape;157;p1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38200" y="2143034"/>
            <a:ext cx="6491990" cy="2526522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10"/>
          <p:cNvSpPr txBox="1"/>
          <p:nvPr/>
        </p:nvSpPr>
        <p:spPr>
          <a:xfrm>
            <a:off x="1033701" y="5121900"/>
            <a:ext cx="83961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cs-CZ" sz="32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* Výuka začíná v úterý 29. 9. 2026!!!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>
                <a:latin typeface="Arial"/>
                <a:ea typeface="Arial"/>
                <a:cs typeface="Arial"/>
                <a:sym typeface="Arial"/>
              </a:rPr>
              <a:t>Checklist na nejbližší měsíc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7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588963" lvl="0" indent="-57562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❑"/>
            </a:pPr>
            <a:r>
              <a:rPr lang="cs-CZ">
                <a:latin typeface="Arial"/>
                <a:ea typeface="Arial"/>
                <a:cs typeface="Arial"/>
                <a:sym typeface="Arial"/>
              </a:rPr>
              <a:t>Umím se přihlásit do IS/STAG, UJEPapp, Moodle a e-mailu.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588963" lvl="0" indent="-575628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❑"/>
            </a:pPr>
            <a:r>
              <a:rPr lang="cs-CZ">
                <a:latin typeface="Arial"/>
                <a:ea typeface="Arial"/>
                <a:cs typeface="Arial"/>
                <a:sym typeface="Arial"/>
              </a:rPr>
              <a:t>Mám nastavené MFA (vícefaktorové ověřování).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588963" lvl="0" indent="-575628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❑"/>
            </a:pPr>
            <a:r>
              <a:rPr lang="cs-CZ">
                <a:latin typeface="Arial"/>
                <a:ea typeface="Arial"/>
                <a:cs typeface="Arial"/>
                <a:sym typeface="Arial"/>
              </a:rPr>
              <a:t>Mám zkontrolované zapsané předměty a rozvrh.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588963" lvl="0" indent="-575628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❑"/>
            </a:pPr>
            <a:r>
              <a:rPr lang="cs-CZ">
                <a:latin typeface="Arial"/>
                <a:ea typeface="Arial"/>
                <a:cs typeface="Arial"/>
                <a:sym typeface="Arial"/>
              </a:rPr>
              <a:t>Vím, kde najdu požadavky jednotlivých předmětů.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588963" lvl="0" indent="-575628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❑"/>
            </a:pPr>
            <a:r>
              <a:rPr lang="cs-CZ">
                <a:latin typeface="Arial"/>
                <a:ea typeface="Arial"/>
                <a:cs typeface="Arial"/>
                <a:sym typeface="Arial"/>
              </a:rPr>
              <a:t>Vím, kdo je moje studijní referentka a garant programu.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588963" lvl="0" indent="-575628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❑"/>
            </a:pPr>
            <a:r>
              <a:rPr lang="cs-CZ">
                <a:latin typeface="Arial"/>
                <a:ea typeface="Arial"/>
                <a:cs typeface="Arial"/>
                <a:sym typeface="Arial"/>
              </a:rPr>
              <a:t>Vím, kam se obrátit, když se objeví problém.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588963" lvl="0" indent="-575628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❑"/>
            </a:pPr>
            <a:r>
              <a:rPr lang="cs-CZ">
                <a:latin typeface="Arial"/>
                <a:ea typeface="Arial"/>
                <a:cs typeface="Arial"/>
                <a:sym typeface="Arial"/>
              </a:rPr>
              <a:t>Znám alespoň několik spolužáků jménem.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588963" lvl="0" indent="-575628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❑"/>
            </a:pPr>
            <a:r>
              <a:rPr lang="cs-CZ">
                <a:latin typeface="Arial"/>
                <a:ea typeface="Arial"/>
                <a:cs typeface="Arial"/>
                <a:sym typeface="Arial"/>
              </a:rPr>
              <a:t>Nebojím se zeptat, když něco nevím nebo něčemu nerozumím.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f89ab07e21_0_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>
                <a:latin typeface="Arial"/>
                <a:ea typeface="Arial"/>
                <a:cs typeface="Arial"/>
                <a:sym typeface="Arial"/>
              </a:rPr>
              <a:t>Praktické kontakty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g3f89ab07e21_0_7"/>
          <p:cNvSpPr txBox="1">
            <a:spLocks noGrp="1"/>
          </p:cNvSpPr>
          <p:nvPr>
            <p:ph type="body" idx="1"/>
          </p:nvPr>
        </p:nvSpPr>
        <p:spPr>
          <a:xfrm>
            <a:off x="838200" y="1707963"/>
            <a:ext cx="10515600" cy="50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35"/>
              <a:buNone/>
            </a:pPr>
            <a:r>
              <a:rPr lang="cs-CZ" sz="2240">
                <a:latin typeface="Arial"/>
                <a:ea typeface="Arial"/>
                <a:cs typeface="Arial"/>
                <a:sym typeface="Arial"/>
              </a:rPr>
              <a:t>Kontaktní osoby pro obor Učitelství pro 1. stupeň ZŠ</a:t>
            </a:r>
            <a:endParaRPr sz="224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35"/>
              <a:buNone/>
            </a:pPr>
            <a:r>
              <a:rPr lang="cs-CZ" sz="2240"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cs-CZ" sz="2240" b="1">
                <a:latin typeface="Arial"/>
                <a:ea typeface="Arial"/>
                <a:cs typeface="Arial"/>
                <a:sym typeface="Arial"/>
              </a:rPr>
              <a:t>Veronika Vojáčková (studentka), </a:t>
            </a:r>
            <a:r>
              <a:rPr lang="cs-CZ" sz="2240">
                <a:latin typeface="Arial"/>
                <a:ea typeface="Arial"/>
                <a:cs typeface="Arial"/>
                <a:sym typeface="Arial"/>
              </a:rPr>
              <a:t>veronika.vojackova.03@gmail.com,</a:t>
            </a:r>
            <a:endParaRPr sz="224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35"/>
              <a:buNone/>
            </a:pPr>
            <a:r>
              <a:rPr lang="cs-CZ" sz="2240">
                <a:latin typeface="Arial"/>
                <a:ea typeface="Arial"/>
                <a:cs typeface="Arial"/>
                <a:sym typeface="Arial"/>
              </a:rPr>
              <a:t>  Instagram: </a:t>
            </a:r>
            <a:r>
              <a:rPr lang="cs-CZ" sz="2240" i="1">
                <a:latin typeface="Arial"/>
                <a:ea typeface="Arial"/>
                <a:cs typeface="Arial"/>
                <a:sym typeface="Arial"/>
              </a:rPr>
              <a:t>veronikavoja</a:t>
            </a:r>
            <a:endParaRPr sz="2240" i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35"/>
              <a:buNone/>
            </a:pPr>
            <a:r>
              <a:rPr lang="cs-CZ" sz="2240" b="1">
                <a:latin typeface="Arial"/>
                <a:ea typeface="Arial"/>
                <a:cs typeface="Arial"/>
                <a:sym typeface="Arial"/>
              </a:rPr>
              <a:t>  Karolína Mouchová (studentka)</a:t>
            </a:r>
            <a:endParaRPr sz="224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35"/>
              <a:buNone/>
            </a:pPr>
            <a:r>
              <a:rPr lang="cs-CZ" sz="2240" b="1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cs-CZ" sz="2240" b="1"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/>
              </a:rPr>
              <a:t> </a:t>
            </a:r>
            <a:r>
              <a:rPr lang="cs-CZ" sz="2240" b="1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Mgr. Karel Nepraš, Ph.D.</a:t>
            </a:r>
            <a:r>
              <a:rPr lang="cs-CZ" sz="2240" b="1">
                <a:latin typeface="Arial"/>
                <a:ea typeface="Arial"/>
                <a:cs typeface="Arial"/>
                <a:sym typeface="Arial"/>
              </a:rPr>
              <a:t> (vyučující), </a:t>
            </a:r>
            <a:r>
              <a:rPr lang="cs-CZ" sz="224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karel.nepras@ujep.cz</a:t>
            </a:r>
            <a:endParaRPr sz="224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35"/>
              <a:buNone/>
            </a:pPr>
            <a:endParaRPr sz="114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35"/>
              <a:buNone/>
            </a:pPr>
            <a:r>
              <a:rPr lang="cs-CZ" sz="2240">
                <a:latin typeface="Arial"/>
                <a:ea typeface="Arial"/>
                <a:cs typeface="Arial"/>
                <a:sym typeface="Arial"/>
              </a:rPr>
              <a:t>Kontaktní osoby pro obor Učitelství pro 1. stupeň ZŠ a speciální pedagogika</a:t>
            </a:r>
            <a:endParaRPr sz="224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35"/>
              <a:buNone/>
            </a:pPr>
            <a:r>
              <a:rPr lang="cs-CZ" sz="2240"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cs-CZ" sz="2240" b="1">
                <a:latin typeface="Arial"/>
                <a:ea typeface="Arial"/>
                <a:cs typeface="Arial"/>
                <a:sym typeface="Arial"/>
              </a:rPr>
              <a:t>Michaela Doskočilová (studentka), </a:t>
            </a:r>
            <a:r>
              <a:rPr lang="cs-CZ" sz="2240">
                <a:latin typeface="Arial"/>
                <a:ea typeface="Arial"/>
                <a:cs typeface="Arial"/>
                <a:sym typeface="Arial"/>
              </a:rPr>
              <a:t>miskadosk@seznam.cz</a:t>
            </a:r>
            <a:endParaRPr sz="224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35"/>
              <a:buNone/>
            </a:pPr>
            <a:r>
              <a:rPr lang="cs-CZ" sz="2240">
                <a:latin typeface="Arial"/>
                <a:ea typeface="Arial"/>
                <a:cs typeface="Arial"/>
                <a:sym typeface="Arial"/>
              </a:rPr>
              <a:t>  Instagram: </a:t>
            </a:r>
            <a:r>
              <a:rPr lang="cs-CZ" sz="2240" i="1">
                <a:latin typeface="Arial"/>
                <a:ea typeface="Arial"/>
                <a:cs typeface="Arial"/>
                <a:sym typeface="Arial"/>
              </a:rPr>
              <a:t>doskocilova.michaela</a:t>
            </a:r>
            <a:endParaRPr sz="2240" i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35"/>
              <a:buNone/>
            </a:pPr>
            <a:r>
              <a:rPr lang="cs-CZ" sz="2240" b="1">
                <a:latin typeface="Arial"/>
                <a:ea typeface="Arial"/>
                <a:cs typeface="Arial"/>
                <a:sym typeface="Arial"/>
              </a:rPr>
              <a:t>  Adéla Nováková (studentka)</a:t>
            </a:r>
            <a:endParaRPr sz="224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35"/>
              <a:buNone/>
            </a:pPr>
            <a:r>
              <a:rPr lang="cs-CZ" sz="2240" b="1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cs-CZ" sz="2240" b="1"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5"/>
              </a:rPr>
              <a:t> </a:t>
            </a:r>
            <a:r>
              <a:rPr lang="cs-CZ" sz="2240" b="1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PhDr. Dana Novotná, Ph.D.</a:t>
            </a:r>
            <a:r>
              <a:rPr lang="cs-CZ" sz="2240" b="1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cs-CZ" sz="2240" b="1">
                <a:latin typeface="Arial"/>
                <a:ea typeface="Arial"/>
                <a:cs typeface="Arial"/>
                <a:sym typeface="Arial"/>
              </a:rPr>
              <a:t>(vyučující), </a:t>
            </a:r>
            <a:r>
              <a:rPr lang="cs-CZ" sz="2240">
                <a:latin typeface="Arial"/>
                <a:ea typeface="Arial"/>
                <a:cs typeface="Arial"/>
                <a:sym typeface="Arial"/>
              </a:rPr>
              <a:t>dana.novotna@ujep.cz</a:t>
            </a:r>
            <a:endParaRPr sz="224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80"/>
              <a:buNone/>
            </a:pPr>
            <a:endParaRPr sz="2580" b="1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>
                <a:latin typeface="Arial"/>
                <a:ea typeface="Arial"/>
                <a:cs typeface="Arial"/>
                <a:sym typeface="Arial"/>
              </a:rPr>
              <a:t>Praktické kontakty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12809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cs-CZ" b="1">
                <a:latin typeface="Arial"/>
                <a:ea typeface="Arial"/>
                <a:cs typeface="Arial"/>
                <a:sym typeface="Arial"/>
              </a:rPr>
              <a:t>STUDIJNÍ ODDĚLENÍ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cs-CZ" b="1">
                <a:latin typeface="Arial"/>
                <a:ea typeface="Arial"/>
                <a:cs typeface="Arial"/>
                <a:sym typeface="Arial"/>
              </a:rPr>
              <a:t>Jana Špinarová</a:t>
            </a:r>
            <a:r>
              <a:rPr lang="cs-CZ">
                <a:latin typeface="Arial"/>
                <a:ea typeface="Arial"/>
                <a:cs typeface="Arial"/>
                <a:sym typeface="Arial"/>
              </a:rPr>
              <a:t/>
            </a:r>
            <a:br>
              <a:rPr lang="cs-CZ">
                <a:latin typeface="Arial"/>
                <a:ea typeface="Arial"/>
                <a:cs typeface="Arial"/>
                <a:sym typeface="Arial"/>
              </a:rPr>
            </a:br>
            <a:r>
              <a:rPr lang="cs-CZ">
                <a:latin typeface="Arial"/>
                <a:ea typeface="Arial"/>
                <a:cs typeface="Arial"/>
                <a:sym typeface="Arial"/>
              </a:rPr>
              <a:t>Učitelství pro MŠ, Učitelství pro 1. st ZŠ, Učitelství pro 1. st. ZŠ + SPG, +420 475 283 214, </a:t>
            </a:r>
            <a:r>
              <a:rPr lang="cs-CZ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jana.spinarova@ujep.cz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cs-CZ" b="1">
                <a:latin typeface="Arial"/>
                <a:ea typeface="Arial"/>
                <a:cs typeface="Arial"/>
                <a:sym typeface="Arial"/>
              </a:rPr>
              <a:t>GARANTI OBORŮ</a:t>
            </a:r>
            <a:endParaRPr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-CZ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doc. PaedDr. Ivana Brtnová Čepičková, Ph.D.</a:t>
            </a:r>
            <a:r>
              <a:rPr lang="cs-CZ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cs-CZ">
                <a:latin typeface="Arial"/>
                <a:ea typeface="Arial"/>
                <a:cs typeface="Arial"/>
                <a:sym typeface="Arial"/>
              </a:rPr>
              <a:t>(Učitelství pro 1. st. ZŠ)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cs-CZ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doc. PhDr. Ladislav Zilcher, Ph.D.</a:t>
            </a:r>
            <a:r>
              <a:rPr lang="cs-CZ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cs-CZ">
                <a:latin typeface="Arial"/>
                <a:ea typeface="Arial"/>
                <a:cs typeface="Arial"/>
                <a:sym typeface="Arial"/>
              </a:rPr>
              <a:t>(Učitelství pro 1. st. ZŠ + SPG)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/>
              <a:t>Praktické kontakty</a:t>
            </a:r>
            <a:endParaRPr/>
          </a:p>
        </p:txBody>
      </p:sp>
      <p:sp>
        <p:nvSpPr>
          <p:cNvPr id="117" name="Google Shape;117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cs-CZ" b="1">
                <a:latin typeface="Arial"/>
                <a:ea typeface="Arial"/>
                <a:cs typeface="Arial"/>
                <a:sym typeface="Arial"/>
              </a:rPr>
              <a:t>OBLAST SOCIÁLNÍHO BEZPEČÍ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cs-CZ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PaedDr. Miroslava Janečková, PhD.</a:t>
            </a:r>
            <a:r>
              <a:rPr lang="cs-CZ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/>
            </a:r>
            <a:br>
              <a:rPr lang="cs-CZ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</a:br>
            <a:r>
              <a:rPr lang="cs-CZ" i="1">
                <a:latin typeface="Arial"/>
                <a:ea typeface="Arial"/>
                <a:cs typeface="Arial"/>
                <a:sym typeface="Arial"/>
              </a:rPr>
              <a:t>odborná asistentka, tajemnice (KPR PF), Fakultní koordinátorka rovných příležitostí – kontaktní osoba fakulty pro oblast sociálního bezpečí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i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/>
              <a:t>Na koho se kdy obrátit</a:t>
            </a:r>
            <a:endParaRPr/>
          </a:p>
        </p:txBody>
      </p:sp>
      <p:graphicFrame>
        <p:nvGraphicFramePr>
          <p:cNvPr id="123" name="Google Shape;123;p5"/>
          <p:cNvGraphicFramePr/>
          <p:nvPr/>
        </p:nvGraphicFramePr>
        <p:xfrm>
          <a:off x="838200" y="2146851"/>
          <a:ext cx="3000000" cy="3000000"/>
        </p:xfrm>
        <a:graphic>
          <a:graphicData uri="http://schemas.openxmlformats.org/drawingml/2006/table">
            <a:tbl>
              <a:tblPr firstRow="1">
                <a:noFill/>
                <a:tableStyleId>{7EA3C924-8EF6-41A2-81EF-52EC11803588}</a:tableStyleId>
              </a:tblPr>
              <a:tblGrid>
                <a:gridCol w="4581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33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2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cs-CZ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Situace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cs-CZ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Na koho se obrátit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2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cs-CZ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Zápis, potvrzení, žádost, změna údajů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cs-CZ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studijní referentka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02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cs-CZ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Kapacita předmětu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cs-CZ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tajemník/tajemnice příslušné katedry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02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cs-CZ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Obsah a požadavky předmětu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cs-CZ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vyučující předmětu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02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cs-CZ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Omluva z výuky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cs-CZ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vyučující předmětu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02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cs-CZ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Překryv v rozvrhu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cs-CZ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tajemník/tajemnice příslušné katedry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02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cs-CZ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Dlouhodobější či závažný studijní problém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cs-CZ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garant programu / vedení katedry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02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cs-CZ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Psychická, sociální nebo speciální podpora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cs-CZ" sz="1800" u="sng" strike="noStrike" cap="non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3"/>
                        </a:rPr>
                        <a:t>koordinátorka</a:t>
                      </a:r>
                      <a:r>
                        <a:rPr lang="cs-CZ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cs-CZ" sz="1800" u="sng" strike="noStrike" cap="non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4"/>
                        </a:rPr>
                        <a:t>ombudsosoby</a:t>
                      </a:r>
                      <a:r>
                        <a:rPr lang="cs-CZ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cs-CZ" sz="1800" u="sng" strike="noStrike" cap="non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5"/>
                        </a:rPr>
                        <a:t>Poradenské centrum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>
                <a:latin typeface="Arial"/>
                <a:ea typeface="Arial"/>
                <a:cs typeface="Arial"/>
                <a:sym typeface="Arial"/>
              </a:rPr>
              <a:t>Důležité systémy a webstránky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66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cs-CZ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IS/STAG </a:t>
            </a:r>
            <a:r>
              <a:rPr lang="cs-CZ">
                <a:latin typeface="Arial"/>
                <a:ea typeface="Arial"/>
                <a:cs typeface="Arial"/>
                <a:sym typeface="Arial"/>
              </a:rPr>
              <a:t>(předměty, rozvrh, výsledky, zápisy, žádosti a kontrola studia)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cs-CZ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UJEPapp</a:t>
            </a:r>
            <a:r>
              <a:rPr lang="cs-CZ">
                <a:latin typeface="Arial"/>
                <a:ea typeface="Arial"/>
                <a:cs typeface="Arial"/>
                <a:sym typeface="Arial"/>
              </a:rPr>
              <a:t> (aplikace usnadňující orientaci ve studiu – odkazy, rozvrhy aj.)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cs-CZ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MOODLE</a:t>
            </a:r>
            <a:r>
              <a:rPr lang="cs-CZ">
                <a:latin typeface="Arial"/>
                <a:ea typeface="Arial"/>
                <a:cs typeface="Arial"/>
                <a:sym typeface="Arial"/>
              </a:rPr>
              <a:t> (materiály, úkoly a komunikace v jednotlivých kurzech)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cs-CZ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Studentský email</a:t>
            </a:r>
            <a:r>
              <a:rPr lang="cs-CZ">
                <a:latin typeface="Arial"/>
                <a:ea typeface="Arial"/>
                <a:cs typeface="Arial"/>
                <a:sym typeface="Arial"/>
              </a:rPr>
              <a:t> (oficiální komunikace univerzity, </a:t>
            </a:r>
            <a:r>
              <a:rPr lang="cs-CZ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info zde</a:t>
            </a:r>
            <a:r>
              <a:rPr lang="cs-CZ">
                <a:latin typeface="Arial"/>
                <a:ea typeface="Arial"/>
                <a:cs typeface="Arial"/>
                <a:sym typeface="Arial"/>
              </a:rPr>
              <a:t>)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cs-CZ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8"/>
              </a:rPr>
              <a:t>WEB PF </a:t>
            </a:r>
            <a:r>
              <a:rPr lang="cs-CZ">
                <a:latin typeface="Arial"/>
                <a:ea typeface="Arial"/>
                <a:cs typeface="Arial"/>
                <a:sym typeface="Arial"/>
              </a:rPr>
              <a:t>(harmonogramy, aktuality, kontakty a důležité dokumenty)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cs-CZ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9"/>
              </a:rPr>
              <a:t>WEB KPR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"/>
          <p:cNvSpPr txBox="1">
            <a:spLocks noGrp="1"/>
          </p:cNvSpPr>
          <p:nvPr>
            <p:ph type="body" idx="1"/>
          </p:nvPr>
        </p:nvSpPr>
        <p:spPr>
          <a:xfrm>
            <a:off x="7825842" y="5396466"/>
            <a:ext cx="4267200" cy="536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cs-CZ"/>
              <a:t>Facebook KPR PF UJEP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135" name="Google Shape;135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76836" y="246138"/>
            <a:ext cx="4731893" cy="4466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4979" y="2958124"/>
            <a:ext cx="4478935" cy="3899876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7"/>
          <p:cNvSpPr txBox="1"/>
          <p:nvPr/>
        </p:nvSpPr>
        <p:spPr>
          <a:xfrm>
            <a:off x="1460836" y="2479591"/>
            <a:ext cx="4267200" cy="536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cs-CZ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Instagram @KPRPF_UJEP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8" name="Google Shape;138;p7" descr="Obsah obrázku květina, text, nachový, fialka&#10;&#10;Obsah generovaný pomocí AI může být nesprávný."/>
          <p:cNvPicPr preferRelativeResize="0"/>
          <p:nvPr/>
        </p:nvPicPr>
        <p:blipFill rotWithShape="1">
          <a:blip r:embed="rId5">
            <a:alphaModFix/>
          </a:blip>
          <a:srcRect l="13895" t="20121" r="15369" b="35482"/>
          <a:stretch/>
        </p:blipFill>
        <p:spPr>
          <a:xfrm>
            <a:off x="2001078" y="-15311"/>
            <a:ext cx="2478157" cy="25923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>
                <a:latin typeface="Arial"/>
                <a:ea typeface="Arial"/>
                <a:cs typeface="Arial"/>
                <a:sym typeface="Arial"/>
              </a:rPr>
              <a:t>Vícefaktorové ověřování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cs-CZ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https://www.pf.ujep.cz/povinne-mfa-na-ujep/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cs-CZ">
                <a:latin typeface="Arial"/>
                <a:ea typeface="Arial"/>
                <a:cs typeface="Arial"/>
                <a:sym typeface="Arial"/>
              </a:rPr>
              <a:t>od 15. října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cs-CZ">
                <a:latin typeface="Arial"/>
                <a:ea typeface="Arial"/>
                <a:cs typeface="Arial"/>
                <a:sym typeface="Arial"/>
              </a:rPr>
              <a:t>povinné pro IS/STAG i MOODLE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cs-CZ">
                <a:latin typeface="Arial"/>
                <a:ea typeface="Arial"/>
                <a:cs typeface="Arial"/>
                <a:sym typeface="Arial"/>
              </a:rPr>
              <a:t>Jak na to: </a:t>
            </a:r>
            <a:r>
              <a:rPr lang="cs-CZ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https://ci.ujep.cz/index.php?title=Kategorie:MFA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>
                <a:latin typeface="Arial"/>
                <a:ea typeface="Arial"/>
                <a:cs typeface="Arial"/>
                <a:sym typeface="Arial"/>
              </a:rPr>
              <a:t>Další důležité odkazy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cs-CZ">
                <a:latin typeface="Arial"/>
                <a:ea typeface="Arial"/>
                <a:cs typeface="Arial"/>
                <a:sym typeface="Arial"/>
              </a:rPr>
              <a:t>Průkaz studenta – ISIC: </a:t>
            </a:r>
            <a:r>
              <a:rPr lang="cs-CZ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kancelář KAS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cs-CZ">
                <a:latin typeface="Arial"/>
                <a:ea typeface="Arial"/>
                <a:cs typeface="Arial"/>
                <a:sym typeface="Arial"/>
              </a:rPr>
              <a:t>Menza – </a:t>
            </a:r>
            <a:r>
              <a:rPr lang="cs-CZ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objednávkový</a:t>
            </a:r>
            <a:r>
              <a:rPr lang="cs-CZ">
                <a:latin typeface="Arial"/>
                <a:ea typeface="Arial"/>
                <a:cs typeface="Arial"/>
                <a:sym typeface="Arial"/>
              </a:rPr>
              <a:t> systém + </a:t>
            </a:r>
            <a:r>
              <a:rPr lang="cs-CZ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Jak si objednat obědy v menze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cs-CZ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Koleje a ubytování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cs-CZ">
                <a:latin typeface="Arial"/>
                <a:ea typeface="Arial"/>
                <a:cs typeface="Arial"/>
                <a:sym typeface="Arial"/>
              </a:rPr>
              <a:t>Vědecká </a:t>
            </a:r>
            <a:r>
              <a:rPr lang="cs-CZ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knihovna</a:t>
            </a:r>
            <a:r>
              <a:rPr lang="cs-CZ">
                <a:latin typeface="Arial"/>
                <a:ea typeface="Arial"/>
                <a:cs typeface="Arial"/>
                <a:sym typeface="Arial"/>
              </a:rPr>
              <a:t> UJEP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1" name="Google Shape;151;p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401</Words>
  <Application>Microsoft Office PowerPoint</Application>
  <PresentationFormat>Širokoúhlá obrazovka</PresentationFormat>
  <Paragraphs>86</Paragraphs>
  <Slides>11</Slides>
  <Notes>11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4" baseType="lpstr">
      <vt:lpstr>Arial</vt:lpstr>
      <vt:lpstr>Calibri</vt:lpstr>
      <vt:lpstr>Motiv Office</vt:lpstr>
      <vt:lpstr>Prezentace aplikace PowerPoint</vt:lpstr>
      <vt:lpstr>Praktické kontakty</vt:lpstr>
      <vt:lpstr>Praktické kontakty</vt:lpstr>
      <vt:lpstr>Praktické kontakty</vt:lpstr>
      <vt:lpstr>Na koho se kdy obrátit</vt:lpstr>
      <vt:lpstr>Důležité systémy a webstránky</vt:lpstr>
      <vt:lpstr>Prezentace aplikace PowerPoint</vt:lpstr>
      <vt:lpstr>Vícefaktorové ověřování</vt:lpstr>
      <vt:lpstr>Další důležité odkazy</vt:lpstr>
      <vt:lpstr>Harmonogram akademického roku</vt:lpstr>
      <vt:lpstr>Checklist na nejbližší měsíc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neprask</dc:creator>
  <cp:lastModifiedBy>LankovaB</cp:lastModifiedBy>
  <cp:revision>1</cp:revision>
  <dcterms:created xsi:type="dcterms:W3CDTF">2026-08-24T09:46:15Z</dcterms:created>
  <dcterms:modified xsi:type="dcterms:W3CDTF">2026-08-31T11:07:37Z</dcterms:modified>
</cp:coreProperties>
</file>