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6" r:id="rId3"/>
    <p:sldId id="257" r:id="rId4"/>
    <p:sldId id="289" r:id="rId5"/>
    <p:sldId id="287" r:id="rId6"/>
    <p:sldId id="292" r:id="rId7"/>
    <p:sldId id="336" r:id="rId8"/>
    <p:sldId id="337" r:id="rId9"/>
    <p:sldId id="338" r:id="rId10"/>
    <p:sldId id="339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731"/>
  </p:normalViewPr>
  <p:slideViewPr>
    <p:cSldViewPr snapToGrid="0">
      <p:cViewPr varScale="1">
        <p:scale>
          <a:sx n="141" d="100"/>
          <a:sy n="141" d="100"/>
        </p:scale>
        <p:origin x="13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59E69-30F7-E47F-0EFA-4636A8BC8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CBF1F09-64C3-4E1F-F120-95CAF78C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A713B4-5A98-0866-169F-F798DA36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8F1548-F1E7-F189-BAE5-0D786B32C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39F21A-9176-F77B-1C6A-EA024695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094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B1EE17-5541-9D08-9B09-BA2E4EDF7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9A00243-27CB-E472-BDB8-927DD9B5D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0CFFFA-8345-05CB-3EAE-972234E6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634A8F-720F-D392-B036-DB70FDE3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412B19-BFA1-3509-2E82-1285A156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49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B44285F-33D9-1FD4-BA1A-46893FECB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3D92FB9-457E-F335-2644-FF5BFA4A4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98D78E-0ED6-C4CB-B911-2BFF292E8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9154C2-6347-8DF2-0420-867E3D2D3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914CDD-27D5-D5A8-A30D-0A3696691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33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637276-971C-78B9-B507-61B3B68E7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73F3BC-4241-20CC-9946-ACAB0C3C3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0B914F-694B-0197-C1BE-729497254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5A223A-3419-EAE6-9B2B-5493BA3F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1D6936-BD74-CCC7-35B3-CC710DBF4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22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267789-AC15-1B4C-D064-F567702E7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7282E59-7CDE-9D06-B716-85EA9DBF3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953C93-AC1E-ED12-274D-AB4EFD3BB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0C86A2-505A-32C2-1554-0D236E2F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86331C-B207-1492-B077-A1A803A3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57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9C0B61-AC6D-F9F2-C70F-143FDD154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AB17BC-2731-94F8-4F3E-B955F98B3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E7882FC-2E74-63A9-54D5-FD886CB52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D0ABEE-822B-88F5-5B36-E98BF9DD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DA08C3-2F6C-F883-0E99-2CA4DF1CA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F1574F1-7312-408A-6C46-13633C2D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95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7295C1-0AB4-2EF9-3D94-ADE99D631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56F20A-26AB-CABA-896C-84E26EB9C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80E4605-ADDB-FE12-A946-42B37E612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6D029AC-73BC-5FC2-996E-AA5808BD46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8142E85-2703-BB3C-D418-E5C575C81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41012E4-D46C-1524-3F6A-935AC5464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49FB6C6-224A-36C6-3786-92959597B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F3A24F6-B055-5E53-EC01-518BFFD9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29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DB3EF0-C465-452D-4D43-9365A053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BB73E3E-2CF3-2AE1-6A02-35AECFE8A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56AC608-D875-6F3E-19A0-B67511BB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7454A82-F2C6-BFB9-5444-566683FDA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447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E773BF5-2986-FE52-945B-E801C16A8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40D1568-C286-F7DE-B2E5-55EEB1D1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70E5AB-682B-DB1B-D83C-276129120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02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627FD5-4F5C-B3F5-3990-F3EDAE176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954867-2F8D-EC4F-B06D-C92A3B665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F36EF79-292A-91F5-48D1-59135096E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0BF2C9-A37B-55FC-72E0-5B029A40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D441EC-61DD-056F-D72C-193A2C0D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D75A9D-5588-CDA9-6052-3400F7679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34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20330-7FE5-1706-3D9A-FB89424B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FA8FE8D-3441-C2EB-408B-9B41C47C6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3F3D6D5-2DF4-EEE7-0E09-39159FC3A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BF3684-71E6-F7FD-CDEC-10F38C2B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66188D5-9881-F621-C618-30D69F831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A0DBBF3-11C5-61CD-CFE5-56ABCA82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431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0F8DAC-4D40-C52E-294A-BE0FD264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16ED6E-B892-2D2E-F156-77EA2FFC6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47FEDB-3549-031C-9687-A5CF45945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967D43-C4CA-754B-81FF-3426EDA23735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19B004-15A9-A8D2-A253-3549903AF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76F4F1-65F0-7F04-4C55-94077B78E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50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449AF160-3305-8138-14B1-B7F383F67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53664"/>
            <a:ext cx="9144000" cy="2950671"/>
          </a:xfrm>
        </p:spPr>
        <p:txBody>
          <a:bodyPr>
            <a:normAutofit lnSpcReduction="10000"/>
          </a:bodyPr>
          <a:lstStyle/>
          <a:p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PORTFOLIO Z PEDAGOGICKÉ PRAXE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Studijní program: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Kód předmětu: KVV/7034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Název praxe: Observační pedagogická praxe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Ročník: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Semestr: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893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D65595FE-EE56-05CB-53BB-F6E8705C67FB}"/>
              </a:ext>
            </a:extLst>
          </p:cNvPr>
          <p:cNvSpPr txBox="1">
            <a:spLocks/>
          </p:cNvSpPr>
          <p:nvPr/>
        </p:nvSpPr>
        <p:spPr>
          <a:xfrm>
            <a:off x="1523999" y="2749478"/>
            <a:ext cx="9258677" cy="9203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Stejným způsobem doplňte popis výuky a fotodokumentaci prací a průběhu výuky každé z Vámi navštívených vyučovacích hodin (dohromady min.10 hodin). </a:t>
            </a:r>
          </a:p>
        </p:txBody>
      </p:sp>
    </p:spTree>
    <p:extLst>
      <p:ext uri="{BB962C8B-B14F-4D97-AF65-F5344CB8AC3E}">
        <p14:creationId xmlns:p14="http://schemas.microsoft.com/office/powerpoint/2010/main" val="1832920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109ED8-6FFC-41B8-55E5-516A4FF45E1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C | Další aktivity vykonané v rámci praxe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19AC13-BF60-BDD9-71D5-838B80764D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2420501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6E3D31C3-FA33-6FAD-DB5B-42DDCD5C0683}"/>
              </a:ext>
            </a:extLst>
          </p:cNvPr>
          <p:cNvSpPr txBox="1">
            <a:spLocks/>
          </p:cNvSpPr>
          <p:nvPr/>
        </p:nvSpPr>
        <p:spPr>
          <a:xfrm>
            <a:off x="3547136" y="1825625"/>
            <a:ext cx="7808252" cy="40354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popište, jaké další činnosti jste v rámci praxe vykonávali (myšleno činnosti mimo hospitační činnost).</a:t>
            </a:r>
          </a:p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Jaké konkrétní informace jste se od mentora/mentorky (případně dalších zaměstnanců školy) dozvěděli, jaké prostory školy jste měli možnost navštívit, jaké dokumenty Vám mentor/mentorka ukázal/a apod.</a:t>
            </a:r>
          </a:p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Snímky prezentace si přidávejte dle potřeby. Vždy uveďte datum a čas, kdy byla aktivita vykonána (měla by odpovídat odevzdanému rozvrhu).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16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4229627A-73AA-F9BF-B219-EF9AB902796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234B534D-0DE3-0DC4-B5FD-8BFE8162A38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EDCEA8AD-528B-162B-9D0A-81867BDFE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382383"/>
              </p:ext>
            </p:extLst>
          </p:nvPr>
        </p:nvGraphicFramePr>
        <p:xfrm>
          <a:off x="990600" y="1731901"/>
          <a:ext cx="10267533" cy="185143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75533">
                  <a:extLst>
                    <a:ext uri="{9D8B030D-6E8A-4147-A177-3AD203B41FA5}">
                      <a16:colId xmlns:a16="http://schemas.microsoft.com/office/drawing/2014/main" val="169688517"/>
                    </a:ext>
                  </a:extLst>
                </a:gridCol>
                <a:gridCol w="6984000">
                  <a:extLst>
                    <a:ext uri="{9D8B030D-6E8A-4147-A177-3AD203B41FA5}">
                      <a16:colId xmlns:a16="http://schemas.microsoft.com/office/drawing/2014/main" val="95384026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6984634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00626625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227473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24839778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1776671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035771915"/>
                    </a:ext>
                  </a:extLst>
                </a:gridCol>
              </a:tblGrid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Spolupráce a komunikace s mentorem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094836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Naplnění mých očekávání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9262491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Přínos získaných poznatků a informací 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910975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Přínos hospitační činnosti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091020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Moje vlastní aktivita v rámci praxe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692250"/>
                  </a:ext>
                </a:extLst>
              </a:tr>
            </a:tbl>
          </a:graphicData>
        </a:graphic>
      </p:graphicFrame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06F3F4E1-667A-97B2-8F40-B251359E65C7}"/>
              </a:ext>
            </a:extLst>
          </p:cNvPr>
          <p:cNvSpPr txBox="1">
            <a:spLocks/>
          </p:cNvSpPr>
          <p:nvPr/>
        </p:nvSpPr>
        <p:spPr>
          <a:xfrm>
            <a:off x="990600" y="4001294"/>
            <a:ext cx="10515600" cy="14555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každého dílčího hodnocení na uvedené škále označte svůj výkon (od hodnocení nejlepšího – A, do hodnocení nejhoršího – F).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86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C3FF1-6F2D-E36C-C119-05CDC57E3A2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CE6023-3192-9F6F-19F8-D7046F63129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Jaká byla má očekávání z praxe a jak se lišila od reality?</a:t>
            </a:r>
          </a:p>
        </p:txBody>
      </p:sp>
    </p:spTree>
    <p:extLst>
      <p:ext uri="{BB962C8B-B14F-4D97-AF65-F5344CB8AC3E}">
        <p14:creationId xmlns:p14="http://schemas.microsoft.com/office/powerpoint/2010/main" val="2528325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30BE9-8150-67DA-ECDC-AE9D459F473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FEA4C1-937E-B25F-1281-DEA58319D8F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Okolnosti, které (pozitivně/negativně) ovlivnily mou praxi:</a:t>
            </a:r>
          </a:p>
        </p:txBody>
      </p:sp>
    </p:spTree>
    <p:extLst>
      <p:ext uri="{BB962C8B-B14F-4D97-AF65-F5344CB8AC3E}">
        <p14:creationId xmlns:p14="http://schemas.microsoft.com/office/powerpoint/2010/main" val="35557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522733-E71A-0AC3-5599-C6AD65C1CB4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ECD80E-7A1C-492A-299C-8D965377181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30"/>
              </a:spcBef>
              <a:buNone/>
            </a:pPr>
            <a:r>
              <a:rPr lang="cs-CZ" sz="20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Které získané poznatky hodnotím jako nepřínosnější?</a:t>
            </a:r>
            <a:endParaRPr lang="cs-CZ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852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A2E7C-BADA-24A7-9F54-674E7B5C44E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64E324-E355-DE9C-BD90-554409DF447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Nejsilnější moment z praxe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(situace, která mi určitě utkví v paměti, která mě překvapila nebo ovlivnila, změnila můj názor/myšlení apod.):</a:t>
            </a:r>
          </a:p>
        </p:txBody>
      </p:sp>
    </p:spTree>
    <p:extLst>
      <p:ext uri="{BB962C8B-B14F-4D97-AF65-F5344CB8AC3E}">
        <p14:creationId xmlns:p14="http://schemas.microsoft.com/office/powerpoint/2010/main" val="2812561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2FD0D5-BDA2-9E94-1E8B-577EFF983D9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CE399-F6D8-7E68-CAC6-C2A0FADD36D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jsem díky absolvování praxe zjistil/a, že potřebuji nebo že mě zajímá, v čem se chci dále rozvíjet/vzdělávat: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181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66F3CB-AF9B-77C6-75BD-790EF533DF6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9958BC-7920-A2F5-A474-1F785252230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mi na praxi chybělo a chtěla bych se dozvědět: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275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6D6EFB-B76B-48B4-E976-3E996692675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85BBB0-FAAC-D754-6598-427B5C6966D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očekávám a rád/a bych se dozvěděl/a v rámci dalších praxí: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51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14C9E739-68A7-90D2-A449-D34B3D7DAAD3}"/>
              </a:ext>
            </a:extLst>
          </p:cNvPr>
          <p:cNvSpPr txBox="1">
            <a:spLocks/>
          </p:cNvSpPr>
          <p:nvPr/>
        </p:nvSpPr>
        <p:spPr>
          <a:xfrm>
            <a:off x="6014174" y="1416437"/>
            <a:ext cx="5341214" cy="4444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ZAŘÍZENÍ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Název: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Adresa:</a:t>
            </a:r>
          </a:p>
          <a:p>
            <a:pPr algn="l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CVIČNÝ PRACOVNÍK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Jméno: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Telefon: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</a:p>
        </p:txBody>
      </p:sp>
      <p:sp>
        <p:nvSpPr>
          <p:cNvPr id="8" name="Zástupný text 4">
            <a:extLst>
              <a:ext uri="{FF2B5EF4-FFF2-40B4-BE49-F238E27FC236}">
                <a16:creationId xmlns:a16="http://schemas.microsoft.com/office/drawing/2014/main" id="{324B16AC-C723-5B29-6944-E71843ACE61B}"/>
              </a:ext>
            </a:extLst>
          </p:cNvPr>
          <p:cNvSpPr txBox="1">
            <a:spLocks/>
          </p:cNvSpPr>
          <p:nvPr/>
        </p:nvSpPr>
        <p:spPr>
          <a:xfrm>
            <a:off x="839788" y="1438182"/>
            <a:ext cx="4437957" cy="44446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STUDENT/KA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Jméno: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Osobní číslo: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Telefon: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TERMÍN PRAXE: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486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6E49E5-F05B-1E95-A786-1F5BDF7D1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A | Charakteristika zařízení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F00731-C665-08FA-257B-6042DF0AD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charakteristika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důvody výběru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seznam vyučovaných předmětů, v rámci kterých vykonáváte praxi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Stručně a výstižně představte zařízení, ve kterém konáte praxi.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Uveďte informace, které považujete za důležité.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94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46E3A37D-0EEC-32DE-83B7-A8103F75F8F0}"/>
              </a:ext>
            </a:extLst>
          </p:cNvPr>
          <p:cNvSpPr txBox="1">
            <a:spLocks/>
          </p:cNvSpPr>
          <p:nvPr/>
        </p:nvSpPr>
        <p:spPr>
          <a:xfrm>
            <a:off x="1524000" y="1695634"/>
            <a:ext cx="9144000" cy="10419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B | Hospitační činnost, náslechy</a:t>
            </a: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822520A8-19AB-D1CB-6976-B602566659AF}"/>
              </a:ext>
            </a:extLst>
          </p:cNvPr>
          <p:cNvSpPr txBox="1">
            <a:spLocks/>
          </p:cNvSpPr>
          <p:nvPr/>
        </p:nvSpPr>
        <p:spPr>
          <a:xfrm>
            <a:off x="1524000" y="3251401"/>
            <a:ext cx="9144000" cy="2439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Podrobně popište průběh vyučovacích bloků, v rámci nichž proběhla Vaše hospitační činnost + přiložte kvalitní fotodokumentaci výsledných žákovských prací v případech, kdy byl náslech realizován v rámci výuky VV, ve které probíhala výtvarná činnost. Počet snímků v této části prezentace si upravte dle potřeby.</a:t>
            </a:r>
          </a:p>
        </p:txBody>
      </p:sp>
    </p:spTree>
    <p:extLst>
      <p:ext uri="{BB962C8B-B14F-4D97-AF65-F5344CB8AC3E}">
        <p14:creationId xmlns:p14="http://schemas.microsoft.com/office/powerpoint/2010/main" val="4013447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613877FC-4658-DF45-0F88-9DE6EF1E0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dle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68D6E12B-F49C-9DEB-997F-4722DBC1F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227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6FE85A-EE0B-CB4D-76C6-D81C1029F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4D71FD95-D7F4-508E-0398-275A1F812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Popis průběhu výuky.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Podrobně, krok za krokem popište průběh výukového bloku (včetně časového rozvržení). Zaměřte se na činnosti vykonávané učitelem a žáky, sledujte aktivitu žáků. Popište jednotlivé úkoly a výtvarná zadání, která žáci plní. Charakterizujte výstupy z výuky.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Popište situace, které Vás něčím zaujaly nebo překvapily. Zaznamenejte vše, co považujete za důležité a podnětné pro Vaši další pedagogickou činnost.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prezentace s popisem průběhu výuky si přidávejte dle potřeby.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672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4A98F2-2B98-1FC9-3F7B-55614501917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Fotodokumentace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BBA3FE-CE43-38AF-8266-531F2415E76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Doplňte fotografie z průběhu výuky (možno fotit bez portrétů žáků, nebo rozmazat tváře). 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2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01CBB8-99DC-914D-6656-F0448EFDB3D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Fotodokumentace žákovských prací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567F70-495F-502C-1A32-F50BB5E775F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Doplňte fotografii zachycující celkový pohled na všechny žákovské práce vytvořené v hodině.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Práce zdokumentujte i v případě, že nejsou dokončeny (případně požádejte mentora/mentorku o zaslání fotografií dokončených prací).  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94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7CAD1F-634C-9308-82C7-E45E16DF867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Fotodokumentace žákovských prací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596598-A005-E5A8-CBAD-63AC6F9086B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Doplňte fotografie jednotlivých žákovských prací. Snímky s fotografiemi si přidávejte dle potřeby. 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Práce zdokumentujte i v případě, že nejsou dokončeny (případně požádejte mentora/mentorku o zaslání fotografií dokončených prací).  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81511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692</Words>
  <Application>Microsoft Macintosh PowerPoint</Application>
  <PresentationFormat>Širokoúhlá obrazovka</PresentationFormat>
  <Paragraphs>111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Motiv Office</vt:lpstr>
      <vt:lpstr>Prezentace aplikace PowerPoint</vt:lpstr>
      <vt:lpstr>Prezentace aplikace PowerPoint</vt:lpstr>
      <vt:lpstr>A | Charakteristika zařízení</vt:lpstr>
      <vt:lpstr>Prezentace aplikace PowerPoint</vt:lpstr>
      <vt:lpstr>1 | Téma/název bloku (upravte dle svých potřeb)</vt:lpstr>
      <vt:lpstr>1 | Průběh výuky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Dagmar Myšáková</dc:creator>
  <cp:lastModifiedBy>Dagmar Myšáková</cp:lastModifiedBy>
  <cp:revision>18</cp:revision>
  <dcterms:created xsi:type="dcterms:W3CDTF">2024-09-30T13:40:02Z</dcterms:created>
  <dcterms:modified xsi:type="dcterms:W3CDTF">2025-02-07T12:25:31Z</dcterms:modified>
</cp:coreProperties>
</file>