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1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32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19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7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32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755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599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25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37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8469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84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160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21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92000">
              <a:srgbClr val="FFC000"/>
            </a:gs>
            <a:gs pos="100000">
              <a:srgbClr val="FF0000"/>
            </a:gs>
            <a:gs pos="100000">
              <a:srgbClr val="FF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C4A24-03F3-4949-BB17-738DFAA8572C}" type="datetimeFigureOut">
              <a:rPr lang="cs-CZ" smtClean="0"/>
              <a:t>13.02.2026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48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f.ujep.cz/studium/smernice-a-pokyny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f.ujep.cz/wp-content/uploads/2025/12/s-2019_5f-vedeni-psani-a-odevzdavani-kvalifikacnich-praci.doc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f.ujep.cz/doplnujici-dokumenty/veda/2495-sgs-pravidla-pro-poskytovani-ucelove-podpory-na-specificky-vysokoskolsky-vyzku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f.ujep.cz/14845/prikaz-c-7-2019-mimoradna-grantova-stipendia-pro-studenty-pf-ujep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Ladislav.Blaha@ujep.cz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Informace k výuce – LS 25-26</a:t>
            </a: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1103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Co mít na paměti…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>
                <a:solidFill>
                  <a:srgbClr val="212121"/>
                </a:solidFill>
                <a:latin typeface="aktiv-grotesk"/>
              </a:rPr>
              <a:t>Studijní a zkušební řád UJEP (platnost od 2. 12. 2025; účinnost od 1. 10. 2026)</a:t>
            </a:r>
          </a:p>
          <a:p>
            <a:r>
              <a:rPr lang="cs-CZ" altLang="cs-CZ" dirty="0">
                <a:solidFill>
                  <a:srgbClr val="212121"/>
                </a:solidFill>
                <a:latin typeface="aktiv-grotesk"/>
              </a:rPr>
              <a:t>Studijní a zkušební řád pro studium v bakalářských a magisterských studijních programech UJEP (platnost od 13. 9. 2021; účinnost od 20. 9. 2021)</a:t>
            </a:r>
          </a:p>
          <a:p>
            <a:endParaRPr lang="cs-CZ" altLang="cs-CZ" sz="1400" dirty="0">
              <a:solidFill>
                <a:srgbClr val="212121"/>
              </a:solidFill>
              <a:latin typeface="aktiv-grotesk"/>
            </a:endParaRPr>
          </a:p>
          <a:p>
            <a:r>
              <a:rPr lang="cs-CZ" altLang="cs-CZ" sz="1400" dirty="0">
                <a:solidFill>
                  <a:srgbClr val="212121"/>
                </a:solidFill>
                <a:latin typeface="aktiv-grotesk"/>
              </a:rPr>
              <a:t>Viz Studium - Studijní a zkušební řád pro studium v bakalářských a magisterských studijních programech a další závazné dokumenty UJEP</a:t>
            </a:r>
          </a:p>
          <a:p>
            <a:r>
              <a:rPr lang="cs-CZ" altLang="cs-CZ" sz="1400" dirty="0">
                <a:hlinkClick r:id="rId2"/>
              </a:rPr>
              <a:t>https://www.pf.ujep.cz/studium/smernice-a-pokyny/</a:t>
            </a:r>
            <a:r>
              <a:rPr lang="cs-CZ" altLang="cs-CZ" sz="1400" dirty="0"/>
              <a:t>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Základy metodologie</a:t>
            </a:r>
          </a:p>
        </p:txBody>
      </p:sp>
    </p:spTree>
    <p:extLst>
      <p:ext uri="{BB962C8B-B14F-4D97-AF65-F5344CB8AC3E}">
        <p14:creationId xmlns:p14="http://schemas.microsoft.com/office/powerpoint/2010/main" val="3845971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Co mít na paměti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>
            <a:normAutofit fontScale="92500"/>
          </a:bodyPr>
          <a:lstStyle/>
          <a:p>
            <a:r>
              <a:rPr lang="cs-CZ" altLang="cs-CZ" dirty="0">
                <a:solidFill>
                  <a:srgbClr val="000000"/>
                </a:solidFill>
              </a:rPr>
              <a:t>Novela Směrnice č. 5F/2019 – VEDENÍ, PSANÍ A ODEVZDÁVÁNÍ ZÁVĚREČNÝCH PRACÍ NA PF UJEP</a:t>
            </a:r>
          </a:p>
          <a:p>
            <a:r>
              <a:rPr lang="cs-CZ" altLang="cs-CZ" dirty="0">
                <a:solidFill>
                  <a:srgbClr val="000000"/>
                </a:solidFill>
              </a:rPr>
              <a:t>platnost a účinnost od 1. 11. 2025, platí do odvolání a plně nahrazuje a ruší původní novelu směrnice děkana PF UJEP č. 5E/2019 z 14. 12. 2021.</a:t>
            </a:r>
          </a:p>
          <a:p>
            <a:r>
              <a:rPr lang="it-IT" b="1" u="sng" dirty="0">
                <a:hlinkClick r:id="rId2"/>
              </a:rPr>
              <a:t>Novela Směrnice č. 5F/2019</a:t>
            </a:r>
            <a:r>
              <a:rPr lang="it-IT" b="1" dirty="0"/>
              <a:t> </a:t>
            </a:r>
            <a:endParaRPr lang="cs-CZ" altLang="cs-CZ" dirty="0">
              <a:solidFill>
                <a:srgbClr val="000000"/>
              </a:solidFill>
            </a:endParaRPr>
          </a:p>
          <a:p>
            <a:r>
              <a:rPr lang="cs-CZ" altLang="cs-CZ" dirty="0">
                <a:solidFill>
                  <a:srgbClr val="000000"/>
                </a:solidFill>
              </a:rPr>
              <a:t>Navazuje na Směrnici rektora č. 8/2016 ke zveřejňování závěrečných prací.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Základy metodologie</a:t>
            </a:r>
          </a:p>
        </p:txBody>
      </p:sp>
    </p:spTree>
    <p:extLst>
      <p:ext uri="{BB962C8B-B14F-4D97-AF65-F5344CB8AC3E}">
        <p14:creationId xmlns:p14="http://schemas.microsoft.com/office/powerpoint/2010/main" val="3286131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Dále….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u="sng">
                <a:solidFill>
                  <a:srgbClr val="EB3112"/>
                </a:solidFill>
                <a:latin typeface="Roboto Slab"/>
                <a:hlinkClick r:id="rId2"/>
              </a:rPr>
              <a:t>Pravidla pro poskytování účelové podpory na specifický vysokoškolský výzkum</a:t>
            </a:r>
            <a:endParaRPr lang="cs-CZ" altLang="cs-CZ">
              <a:solidFill>
                <a:srgbClr val="3B3A3A"/>
              </a:solidFill>
              <a:latin typeface="Roboto Slab"/>
            </a:endParaRPr>
          </a:p>
          <a:p>
            <a:r>
              <a:rPr lang="cs-CZ" altLang="cs-CZ" u="sng">
                <a:solidFill>
                  <a:srgbClr val="EB3112"/>
                </a:solidFill>
                <a:latin typeface="Roboto Slab"/>
              </a:rPr>
              <a:t>SMĚRNICE REKTORA č. 5/2018</a:t>
            </a:r>
          </a:p>
          <a:p>
            <a:r>
              <a:rPr lang="cs-CZ" altLang="cs-CZ" u="sng">
                <a:solidFill>
                  <a:srgbClr val="EB3112"/>
                </a:solidFill>
                <a:latin typeface="Roboto Slab"/>
              </a:rPr>
              <a:t>ZÁSADY STUDENTSKÉ GRANTOVÉ SOUTĚŽE</a:t>
            </a:r>
            <a:endParaRPr lang="cs-CZ" altLang="cs-CZ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Základy metodologie</a:t>
            </a:r>
          </a:p>
        </p:txBody>
      </p:sp>
    </p:spTree>
    <p:extLst>
      <p:ext uri="{BB962C8B-B14F-4D97-AF65-F5344CB8AC3E}">
        <p14:creationId xmlns:p14="http://schemas.microsoft.com/office/powerpoint/2010/main" val="3225616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/>
              <a:t>Mimořádná grantová stipendia pro studenty PF UJEP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Soutěž o mimořádná grantová stipendia</a:t>
            </a:r>
          </a:p>
          <a:p>
            <a:r>
              <a:rPr lang="cs-CZ" u="sng" dirty="0">
                <a:hlinkClick r:id="rId2"/>
              </a:rPr>
              <a:t>Příkaz č. 7/2019 – Mimořádná grantová stipendia pro studenty PF UJEP</a:t>
            </a:r>
            <a:br>
              <a:rPr lang="cs-CZ" u="sng" dirty="0">
                <a:hlinkClick r:id="rId2"/>
              </a:rPr>
            </a:br>
            <a:r>
              <a:rPr lang="cs-CZ" dirty="0"/>
              <a:t>Platnost od 15. 10. 2019.</a:t>
            </a:r>
          </a:p>
          <a:p>
            <a:r>
              <a:rPr lang="cs-CZ" altLang="cs-CZ" dirty="0"/>
              <a:t>Návrh projektu tvoří vyplněný online formulář a kopie zadání bakalářské či diplomové práce podepsané vedoucím katedry či vedoucím příslušného typu kvalifikační práce.</a:t>
            </a:r>
          </a:p>
          <a:p>
            <a:endParaRPr lang="cs-CZ" alt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Základy metodologie</a:t>
            </a:r>
          </a:p>
        </p:txBody>
      </p:sp>
    </p:spTree>
    <p:extLst>
      <p:ext uri="{BB962C8B-B14F-4D97-AF65-F5344CB8AC3E}">
        <p14:creationId xmlns:p14="http://schemas.microsoft.com/office/powerpoint/2010/main" val="227273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Dále splňuje…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příslušné normy pro úpravu písemných textů.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Je v souladu s dodržováním zákonných norem, tj. právem a dodržováním etických norem týkajících se nakládání se zdroji a různými prameny, etickým chováním při nakládání        s výzkumnými daty jednotlivců nebo výběrových souborů apod.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Nesmí narušovat práva na ochranu osobnosti a soukromí.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720978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Doporučení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altLang="cs-CZ" dirty="0"/>
              <a:t>Uvažujte o tématu Vaší práce a během ukončení LS 2025-26 téma konzultujte s potenciálním vedoucím práce.</a:t>
            </a:r>
          </a:p>
          <a:p>
            <a:r>
              <a:rPr lang="cs-CZ" altLang="cs-CZ" dirty="0"/>
              <a:t>Zadejte si konzultované téma – podklady pro zadání – podpis Váš a vedoucího práce.</a:t>
            </a:r>
          </a:p>
          <a:p>
            <a:r>
              <a:rPr lang="cs-CZ" altLang="cs-CZ" dirty="0"/>
              <a:t>Musíte získat ZADÁNÍ práce – zde podpis garanta oboru a vedoucího KTVS – </a:t>
            </a:r>
            <a:r>
              <a:rPr lang="cs-CZ" altLang="cs-CZ" b="1" dirty="0"/>
              <a:t>provedeno do konce září 2026!!!</a:t>
            </a:r>
          </a:p>
          <a:p>
            <a:r>
              <a:rPr lang="cs-CZ" altLang="cs-CZ" dirty="0"/>
              <a:t>A směle do toho…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Základy metodologie</a:t>
            </a:r>
          </a:p>
        </p:txBody>
      </p:sp>
    </p:spTree>
    <p:extLst>
      <p:ext uri="{BB962C8B-B14F-4D97-AF65-F5344CB8AC3E}">
        <p14:creationId xmlns:p14="http://schemas.microsoft.com/office/powerpoint/2010/main" val="701419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4213" y="1484313"/>
            <a:ext cx="7772400" cy="1470025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cs-CZ" altLang="cs-CZ" sz="6600" dirty="0"/>
              <a:t>1.</a:t>
            </a:r>
            <a:br>
              <a:rPr lang="cs-CZ" altLang="cs-CZ" sz="6600" dirty="0"/>
            </a:br>
            <a:endParaRPr lang="cs-CZ" altLang="cs-CZ" sz="5400" b="1" i="1" dirty="0"/>
          </a:p>
        </p:txBody>
      </p:sp>
      <p:sp>
        <p:nvSpPr>
          <p:cNvPr id="2051" name="Podnadpis 2"/>
          <p:cNvSpPr>
            <a:spLocks noGrp="1"/>
          </p:cNvSpPr>
          <p:nvPr>
            <p:ph type="subTitle" idx="1"/>
          </p:nvPr>
        </p:nvSpPr>
        <p:spPr>
          <a:xfrm>
            <a:off x="250825" y="4292600"/>
            <a:ext cx="8713788" cy="165735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cs-CZ" altLang="cs-CZ" sz="4400" b="1" i="1">
                <a:solidFill>
                  <a:srgbClr val="C00000"/>
                </a:solidFill>
              </a:rPr>
              <a:t>„DP je prezentací odborně zvládnuté problematiky studenta, který je připraven utkat se s praxí…“ </a:t>
            </a:r>
          </a:p>
          <a:p>
            <a:pPr eaLnBrk="1" hangingPunct="1"/>
            <a:endParaRPr lang="cs-CZ" altLang="cs-CZ" b="1">
              <a:solidFill>
                <a:srgbClr val="C00000"/>
              </a:solidFill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2627313" y="6356350"/>
            <a:ext cx="4176712" cy="365125"/>
          </a:xfrm>
        </p:spPr>
        <p:txBody>
          <a:bodyPr/>
          <a:lstStyle/>
          <a:p>
            <a:pPr>
              <a:defRPr/>
            </a:pPr>
            <a:r>
              <a:rPr lang="cs-CZ" dirty="0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585817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714375" y="304800"/>
            <a:ext cx="7896225" cy="1431925"/>
          </a:xfrm>
        </p:spPr>
        <p:txBody>
          <a:bodyPr/>
          <a:lstStyle/>
          <a:p>
            <a:r>
              <a:rPr lang="cs-CZ" altLang="cs-CZ" b="1" dirty="0"/>
              <a:t>Návrh obsahu hodin – Mgr.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042988" y="1557338"/>
            <a:ext cx="7543800" cy="4167187"/>
          </a:xfrm>
        </p:spPr>
        <p:txBody>
          <a:bodyPr>
            <a:normAutofit fontScale="92500"/>
          </a:bodyPr>
          <a:lstStyle/>
          <a:p>
            <a:r>
              <a:rPr lang="cs-CZ" altLang="cs-CZ" dirty="0"/>
              <a:t>Informační zdroje – použití, kvalita</a:t>
            </a:r>
          </a:p>
          <a:p>
            <a:r>
              <a:rPr lang="cs-CZ" altLang="cs-CZ" dirty="0"/>
              <a:t>Soubory, vazba na výzkumné nástroje</a:t>
            </a:r>
          </a:p>
          <a:p>
            <a:r>
              <a:rPr lang="cs-CZ" altLang="cs-CZ" dirty="0"/>
              <a:t>Problémy použití vybraných metod, hypotézy</a:t>
            </a:r>
          </a:p>
          <a:p>
            <a:r>
              <a:rPr lang="cs-CZ" altLang="cs-CZ" dirty="0"/>
              <a:t>Struktura práce, specifika kapitol</a:t>
            </a:r>
          </a:p>
          <a:p>
            <a:r>
              <a:rPr lang="cs-CZ" altLang="cs-CZ" dirty="0"/>
              <a:t>Etika vědecké práce, citace</a:t>
            </a:r>
          </a:p>
          <a:p>
            <a:r>
              <a:rPr lang="cs-CZ" altLang="cs-CZ" dirty="0"/>
              <a:t>Diskuse nad problémy projektů</a:t>
            </a:r>
          </a:p>
          <a:p>
            <a:r>
              <a:rPr lang="cs-CZ" altLang="cs-CZ" dirty="0"/>
              <a:t>Vyhodnocení dodaných projektů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87474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Termínově…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16. 2. – Bláha – viz </a:t>
            </a:r>
          </a:p>
          <a:p>
            <a:r>
              <a:rPr lang="cs-CZ" dirty="0"/>
              <a:t>23. 2. – Bláha - viz</a:t>
            </a:r>
          </a:p>
          <a:p>
            <a:r>
              <a:rPr lang="cs-CZ" dirty="0"/>
              <a:t>2. 3. Základní a výběrový soubor (rozsah, limity, atd.) - Cihlář</a:t>
            </a:r>
          </a:p>
          <a:p>
            <a:r>
              <a:rPr lang="cs-CZ" dirty="0"/>
              <a:t>9. 3. Druhy statistických znaků, normalita dat – Cihlář</a:t>
            </a:r>
          </a:p>
          <a:p>
            <a:r>
              <a:rPr lang="cs-CZ" dirty="0"/>
              <a:t>16. 3. Závislé a nezávislé výběry – Cihlář</a:t>
            </a:r>
          </a:p>
          <a:p>
            <a:r>
              <a:rPr lang="cs-CZ" dirty="0"/>
              <a:t>23. 3. Metodika zpracování dat - Deskriptivní statistika – Cihlář .</a:t>
            </a:r>
          </a:p>
          <a:p>
            <a:r>
              <a:rPr lang="cs-CZ" dirty="0"/>
              <a:t>30. 3. Matematická statistika (volba statistického testu) – Cihlář</a:t>
            </a:r>
          </a:p>
          <a:p>
            <a:r>
              <a:rPr lang="cs-CZ" dirty="0"/>
              <a:t>Praxe: 7. 4. - 26. 4.</a:t>
            </a:r>
          </a:p>
          <a:p>
            <a:r>
              <a:rPr lang="cs-CZ" dirty="0"/>
              <a:t>27. 4.; 4. 5.; 11. 5. – Bláha - Škály. Rozbory a debata k projektům, etické problémy práce.</a:t>
            </a:r>
          </a:p>
        </p:txBody>
      </p:sp>
    </p:spTree>
    <p:extLst>
      <p:ext uri="{BB962C8B-B14F-4D97-AF65-F5344CB8AC3E}">
        <p14:creationId xmlns:p14="http://schemas.microsoft.com/office/powerpoint/2010/main" val="3658214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/>
              <a:t>Struktura </a:t>
            </a:r>
            <a:r>
              <a:rPr lang="cs-CZ" dirty="0" err="1"/>
              <a:t>DIPLOmové</a:t>
            </a:r>
            <a:r>
              <a:rPr lang="cs-CZ" dirty="0"/>
              <a:t> práce</a:t>
            </a:r>
          </a:p>
        </p:txBody>
      </p:sp>
      <p:sp>
        <p:nvSpPr>
          <p:cNvPr id="4099" name="Podnadpis 2"/>
          <p:cNvSpPr>
            <a:spLocks noGrp="1"/>
          </p:cNvSpPr>
          <p:nvPr>
            <p:ph type="body" idx="1"/>
          </p:nvPr>
        </p:nvSpPr>
        <p:spPr>
          <a:xfrm>
            <a:off x="722313" y="1340769"/>
            <a:ext cx="7772400" cy="3066132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600" b="1" dirty="0">
                <a:solidFill>
                  <a:srgbClr val="C00000"/>
                </a:solidFill>
              </a:rPr>
              <a:t>K projektu kvalifikační práce</a:t>
            </a:r>
          </a:p>
          <a:p>
            <a:pPr eaLnBrk="1" hangingPunct="1"/>
            <a:r>
              <a:rPr lang="cs-CZ" altLang="cs-CZ" sz="3600" dirty="0">
                <a:solidFill>
                  <a:srgbClr val="C00000"/>
                </a:solidFill>
              </a:rPr>
              <a:t>Učitelská studie – do oblasti učitelství</a:t>
            </a:r>
          </a:p>
          <a:p>
            <a:pPr eaLnBrk="1" hangingPunct="1"/>
            <a:r>
              <a:rPr lang="cs-CZ" altLang="cs-CZ" sz="3600" dirty="0">
                <a:solidFill>
                  <a:srgbClr val="C00000"/>
                </a:solidFill>
              </a:rPr>
              <a:t>X </a:t>
            </a:r>
          </a:p>
          <a:p>
            <a:pPr eaLnBrk="1" hangingPunct="1"/>
            <a:r>
              <a:rPr lang="cs-CZ" altLang="cs-CZ" sz="3600" dirty="0">
                <a:solidFill>
                  <a:srgbClr val="C00000"/>
                </a:solidFill>
              </a:rPr>
              <a:t>Sport a zdraví – důraz na </a:t>
            </a:r>
            <a:r>
              <a:rPr lang="cs-CZ" altLang="cs-CZ" sz="3600" dirty="0" err="1">
                <a:solidFill>
                  <a:srgbClr val="C00000"/>
                </a:solidFill>
              </a:rPr>
              <a:t>kinantropologii</a:t>
            </a:r>
            <a:r>
              <a:rPr lang="cs-CZ" altLang="cs-CZ" sz="360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2232856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Pokusím se Vám ukázat cestu…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Jde přes Obsah projektu práce…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1764092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Podmínky k zápočtu – zkoušce - 1</a:t>
            </a:r>
          </a:p>
        </p:txBody>
      </p:sp>
      <p:sp>
        <p:nvSpPr>
          <p:cNvPr id="6147" name="Zástupný symbol pro obsah 5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r>
              <a:rPr lang="cs-CZ" altLang="cs-CZ" b="1" dirty="0"/>
              <a:t>Projekt práce – </a:t>
            </a:r>
            <a:r>
              <a:rPr lang="cs-CZ" altLang="cs-CZ" dirty="0"/>
              <a:t>poslat mailem </a:t>
            </a:r>
            <a:r>
              <a:rPr lang="cs-CZ" altLang="cs-CZ" dirty="0">
                <a:hlinkClick r:id="rId2"/>
              </a:rPr>
              <a:t>Ladislav.Blaha@ujep.cz</a:t>
            </a:r>
            <a:r>
              <a:rPr lang="cs-CZ" altLang="cs-CZ" dirty="0"/>
              <a:t>  do </a:t>
            </a:r>
            <a:r>
              <a:rPr lang="cs-CZ" altLang="cs-CZ" b="1" dirty="0"/>
              <a:t>20. dubna – verzi projektu k debatě na výuce a rozborům.</a:t>
            </a:r>
            <a:r>
              <a:rPr lang="cs-CZ" altLang="cs-CZ" dirty="0"/>
              <a:t> </a:t>
            </a:r>
          </a:p>
          <a:p>
            <a:endParaRPr lang="cs-CZ" altLang="cs-CZ" dirty="0"/>
          </a:p>
          <a:p>
            <a:r>
              <a:rPr lang="cs-CZ" altLang="cs-CZ" dirty="0"/>
              <a:t>Účast na výuce.</a:t>
            </a:r>
          </a:p>
          <a:p>
            <a:r>
              <a:rPr lang="cs-CZ" altLang="cs-CZ" dirty="0"/>
              <a:t>Tyto splněné předpoklady jsou propustkou ke zkoušce… (pro SZ).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1866491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Podmínky k zápočtu – zkoušce - 2</a:t>
            </a:r>
          </a:p>
        </p:txBody>
      </p:sp>
      <p:sp>
        <p:nvSpPr>
          <p:cNvPr id="7171" name="Zástupný symbol pro obsah 5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r>
              <a:rPr lang="cs-CZ" altLang="cs-CZ" b="1" dirty="0"/>
              <a:t>Projekt akceptovatelný pro zadání….</a:t>
            </a:r>
          </a:p>
          <a:p>
            <a:endParaRPr lang="cs-CZ" altLang="cs-CZ" b="1" dirty="0"/>
          </a:p>
          <a:p>
            <a:r>
              <a:rPr lang="cs-CZ" altLang="cs-CZ" b="1" dirty="0"/>
              <a:t>Do 30. 9. 2026 musíte mít schváleno Zadání diplomové práce!!!</a:t>
            </a:r>
          </a:p>
          <a:p>
            <a:endParaRPr lang="cs-CZ" altLang="cs-CZ" b="1" dirty="0"/>
          </a:p>
          <a:p>
            <a:r>
              <a:rPr lang="cs-CZ" altLang="cs-CZ" b="1" dirty="0"/>
              <a:t>Samostatné téma…</a:t>
            </a:r>
            <a:endParaRPr lang="cs-CZ" altLang="cs-CZ" dirty="0"/>
          </a:p>
          <a:p>
            <a:endParaRPr lang="cs-CZ" alt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1724192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sah 2"/>
          <p:cNvSpPr>
            <a:spLocks noGrp="1"/>
          </p:cNvSpPr>
          <p:nvPr>
            <p:ph idx="1"/>
          </p:nvPr>
        </p:nvSpPr>
        <p:spPr>
          <a:xfrm>
            <a:off x="468313" y="1412775"/>
            <a:ext cx="8229600" cy="3302099"/>
          </a:xfrm>
        </p:spPr>
        <p:txBody>
          <a:bodyPr>
            <a:normAutofit lnSpcReduction="10000"/>
          </a:bodyPr>
          <a:lstStyle/>
          <a:p>
            <a:r>
              <a:rPr lang="cs-CZ" altLang="cs-CZ" dirty="0"/>
              <a:t>28. 4. Etika, plagiáty. </a:t>
            </a:r>
          </a:p>
          <a:p>
            <a:r>
              <a:rPr lang="cs-CZ" altLang="cs-CZ" dirty="0"/>
              <a:t>Debata k projektům.</a:t>
            </a:r>
          </a:p>
          <a:p>
            <a:r>
              <a:rPr lang="cs-CZ" altLang="cs-CZ" dirty="0"/>
              <a:t>Příprava projektu.</a:t>
            </a:r>
          </a:p>
          <a:p>
            <a:r>
              <a:rPr lang="pt-BR" altLang="cs-CZ" dirty="0"/>
              <a:t>Validita, reliabilita, objektivita; </a:t>
            </a:r>
            <a:endParaRPr lang="cs-CZ" altLang="cs-CZ" dirty="0"/>
          </a:p>
          <a:p>
            <a:r>
              <a:rPr lang="pt-BR" altLang="cs-CZ" dirty="0"/>
              <a:t>Škály</a:t>
            </a:r>
            <a:r>
              <a:rPr lang="cs-CZ" altLang="cs-CZ" dirty="0"/>
              <a:t>.</a:t>
            </a:r>
            <a:r>
              <a:rPr lang="pt-BR" altLang="cs-CZ" dirty="0"/>
              <a:t> </a:t>
            </a:r>
            <a:r>
              <a:rPr lang="cs-CZ" altLang="cs-CZ" dirty="0"/>
              <a:t>Rozbory a debata k projektům, postupy zadávání práce - Bláha</a:t>
            </a:r>
          </a:p>
          <a:p>
            <a:endParaRPr lang="cs-CZ" alt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26835530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786</Words>
  <Application>Microsoft Office PowerPoint</Application>
  <PresentationFormat>Předvádění na obrazovce (4:3)</PresentationFormat>
  <Paragraphs>85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aktiv-grotesk</vt:lpstr>
      <vt:lpstr>Arial</vt:lpstr>
      <vt:lpstr>Calibri</vt:lpstr>
      <vt:lpstr>Roboto Slab</vt:lpstr>
      <vt:lpstr>Motiv systému Office</vt:lpstr>
      <vt:lpstr>Informace k výuce – LS 25-26</vt:lpstr>
      <vt:lpstr>1. </vt:lpstr>
      <vt:lpstr>Návrh obsahu hodin – Mgr.</vt:lpstr>
      <vt:lpstr>Termínově…</vt:lpstr>
      <vt:lpstr>Struktura DIPLOmové práce</vt:lpstr>
      <vt:lpstr>Pokusím se Vám ukázat cestu…</vt:lpstr>
      <vt:lpstr>Podmínky k zápočtu – zkoušce - 1</vt:lpstr>
      <vt:lpstr>Podmínky k zápočtu – zkoušce - 2</vt:lpstr>
      <vt:lpstr>Prezentace aplikace PowerPoint</vt:lpstr>
      <vt:lpstr>Co mít na paměti…</vt:lpstr>
      <vt:lpstr>Co mít na paměti</vt:lpstr>
      <vt:lpstr>Dále….</vt:lpstr>
      <vt:lpstr>Mimořádná grantová stipendia pro studenty PF UJEP</vt:lpstr>
      <vt:lpstr>Dále splňuje…</vt:lpstr>
      <vt:lpstr>Doporučení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k výuce – LS 23-24</dc:title>
  <dc:creator>BlahaL</dc:creator>
  <cp:lastModifiedBy>Ladislav Bláha</cp:lastModifiedBy>
  <cp:revision>8</cp:revision>
  <dcterms:created xsi:type="dcterms:W3CDTF">2024-03-28T16:47:22Z</dcterms:created>
  <dcterms:modified xsi:type="dcterms:W3CDTF">2026-02-13T13:43:07Z</dcterms:modified>
</cp:coreProperties>
</file>