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C/M25qcjmCDlguLRdVt7C5ngj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A157417-4779-4E81-8D0F-90F90AECCDA8}">
  <a:tblStyle styleId="{EA157417-4779-4E81-8D0F-90F90AECCDA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1" d="100"/>
          <a:sy n="151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 sz="1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>
  <p:cSld name="Nadpis a obsah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arolinaslizova@seznam.c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iroslava.janeckova@ujep.cz" TargetMode="External"/><Relationship Id="rId5" Type="http://schemas.openxmlformats.org/officeDocument/2006/relationships/hyperlink" Target="https://www.pf.ujep.cz/kontakt/miroslava-janeckova/" TargetMode="External"/><Relationship Id="rId4" Type="http://schemas.openxmlformats.org/officeDocument/2006/relationships/hyperlink" Target="mailto:maskovaluci@seznam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jana.spinarova@ujep.cz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f.ujep.cz/kontakt/roman-kroufe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.ujep.cz/kontakt/miroslava-janeckova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.ujep.cz/kontakt/miroslava-janeckov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jep.cz/cs/poradenske-centrum-ujep" TargetMode="External"/><Relationship Id="rId4" Type="http://schemas.openxmlformats.org/officeDocument/2006/relationships/hyperlink" Target="https://www.ujep.cz/cs/ombudsosoby-ujep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f.ujep.cz/" TargetMode="External"/><Relationship Id="rId3" Type="http://schemas.openxmlformats.org/officeDocument/2006/relationships/hyperlink" Target="https://stag.ujep.cz/" TargetMode="External"/><Relationship Id="rId7" Type="http://schemas.openxmlformats.org/officeDocument/2006/relationships/hyperlink" Target="https://students.ujep.cz/wiki/doku.php?id=star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udents.ujep.cz/roundcube/" TargetMode="External"/><Relationship Id="rId5" Type="http://schemas.openxmlformats.org/officeDocument/2006/relationships/hyperlink" Target="https://moodle.pf.ujep.cz/pf/index.html" TargetMode="External"/><Relationship Id="rId4" Type="http://schemas.openxmlformats.org/officeDocument/2006/relationships/hyperlink" Target="https://www.ujep.cz/cs/ujepapp" TargetMode="External"/><Relationship Id="rId9" Type="http://schemas.openxmlformats.org/officeDocument/2006/relationships/hyperlink" Target="https://www.pf.ujep.cz/katedra-preprimarniho-primarniho-vzdelavani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.ujep.cz/povinne-mfa-na-ujep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.ujep.cz/index.php?title=Kategorie:MF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as.ujep.cz/" TargetMode="External"/><Relationship Id="rId7" Type="http://schemas.openxmlformats.org/officeDocument/2006/relationships/hyperlink" Target="https://knihovna.ujep.cz/cs/chci-se-registrova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m.ujep.cz/" TargetMode="External"/><Relationship Id="rId5" Type="http://schemas.openxmlformats.org/officeDocument/2006/relationships/hyperlink" Target="https://skm.ujep.cz/jak-si-objednat-obedy-v-menze/?utm_source=chatgpt.com" TargetMode="External"/><Relationship Id="rId4" Type="http://schemas.openxmlformats.org/officeDocument/2006/relationships/hyperlink" Target="https://menza.ujep.cz/Identity/Account/Login?disableSSO=False&amp;mobile=Fal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39471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2484774" y="1615825"/>
            <a:ext cx="7852800" cy="33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9975" rIns="0" bIns="0" anchor="t" anchorCtr="0">
            <a:spAutoFit/>
          </a:bodyPr>
          <a:lstStyle/>
          <a:p>
            <a:pPr marL="10941" marR="4607" lvl="0" indent="576" algn="ctr" rtl="0">
              <a:lnSpc>
                <a:spcPct val="171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400" b="1" i="0" u="none" strike="noStrike" cap="none">
                <a:solidFill>
                  <a:schemeClr val="dk1"/>
                </a:solidFill>
              </a:rPr>
              <a:t>Adaptační dny PF UJEP 2026/2027</a:t>
            </a:r>
            <a:endParaRPr sz="1200"/>
          </a:p>
          <a:p>
            <a:pPr marL="10941" marR="4607" lvl="0" indent="576" algn="ctr" rtl="0">
              <a:spcBef>
                <a:spcPts val="1088"/>
              </a:spcBef>
              <a:spcAft>
                <a:spcPts val="0"/>
              </a:spcAft>
              <a:buNone/>
            </a:pPr>
            <a:endParaRPr sz="1432" b="1" i="0" u="none" strike="noStrike" cap="none">
              <a:solidFill>
                <a:schemeClr val="dk1"/>
              </a:solidFill>
            </a:endParaRPr>
          </a:p>
          <a:p>
            <a:pPr marL="10941" marR="4607" lvl="0" indent="576" algn="ctr" rtl="0">
              <a:lnSpc>
                <a:spcPct val="94715"/>
              </a:lnSpc>
              <a:spcBef>
                <a:spcPts val="866"/>
              </a:spcBef>
              <a:spcAft>
                <a:spcPts val="0"/>
              </a:spcAft>
              <a:buNone/>
            </a:pPr>
            <a:r>
              <a:rPr lang="cs-CZ" sz="6329" b="1" i="0" u="none" strike="noStrike" cap="none">
                <a:solidFill>
                  <a:schemeClr val="dk1"/>
                </a:solidFill>
              </a:rPr>
              <a:t>Učitelství </a:t>
            </a:r>
            <a:br>
              <a:rPr lang="cs-CZ" sz="6329" b="1" i="0" u="none" strike="noStrike" cap="none">
                <a:solidFill>
                  <a:schemeClr val="dk1"/>
                </a:solidFill>
              </a:rPr>
            </a:br>
            <a:r>
              <a:rPr lang="cs-CZ" sz="6329" b="1" i="0" u="none" strike="noStrike" cap="none">
                <a:solidFill>
                  <a:schemeClr val="dk1"/>
                </a:solidFill>
              </a:rPr>
              <a:t>pro mateřské školy</a:t>
            </a:r>
            <a:endParaRPr sz="6329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7727" y="152898"/>
            <a:ext cx="743518" cy="743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561" y="208084"/>
            <a:ext cx="4364429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6">
            <a:alphaModFix/>
          </a:blip>
          <a:srcRect l="12173" t="20631" r="9510" b="20631"/>
          <a:stretch/>
        </p:blipFill>
        <p:spPr>
          <a:xfrm>
            <a:off x="9898880" y="4627314"/>
            <a:ext cx="1923605" cy="186774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369515" y="6033393"/>
            <a:ext cx="24511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26. srpen 2026</a:t>
            </a:r>
            <a:endParaRPr/>
          </a:p>
        </p:txBody>
      </p:sp>
      <p:pic>
        <p:nvPicPr>
          <p:cNvPr id="1029" name="Picture 5" descr="LOGO_PF_CZ_RGB_standar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313" y="208084"/>
            <a:ext cx="21050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Harmonogram akademického roku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143034"/>
            <a:ext cx="6491990" cy="252652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0"/>
          <p:cNvSpPr txBox="1"/>
          <p:nvPr/>
        </p:nvSpPr>
        <p:spPr>
          <a:xfrm>
            <a:off x="1033701" y="5121900"/>
            <a:ext cx="839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>
                <a:solidFill>
                  <a:srgbClr val="FF0000"/>
                </a:solidFill>
              </a:rPr>
              <a:t>* Výuka začíná v úterý 29. 9. 2026!!!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Checklist na nejbližší měsíc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7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588963" lvl="0" indent="-57562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Umím se přihlásit do IS/STAG, UJEPapp, Moodle a e-mailu.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Mám nastavené MFA (vícefaktorové ověřování).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Mám zkontrolované zapsané předměty a rozvrh.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Vím, kde najdu požadavky jednotlivých předmětů.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Vím, kdo je moje studijní referentka a garant programu.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Vím, kam se obrátit, když se objeví problém.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Znám alespoň několik spolužáků jménem.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Nebojím se zeptat, když něco nevím nebo něčemu nerozumím.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Praktické kontakty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675800" cy="43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cs-CZ" sz="2600">
                <a:latin typeface="Arial"/>
                <a:ea typeface="Arial"/>
                <a:cs typeface="Arial"/>
                <a:sym typeface="Arial"/>
              </a:rPr>
              <a:t>Kontaktní osoby pro obor Učitelství pro mateřské školy: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cs-CZ" sz="2600" b="1">
                <a:latin typeface="Arial"/>
                <a:ea typeface="Arial"/>
                <a:cs typeface="Arial"/>
                <a:sym typeface="Arial"/>
              </a:rPr>
              <a:t>Karolína Slížová (studentka), </a:t>
            </a:r>
            <a:r>
              <a:rPr lang="cs-CZ" sz="2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karolinaslizova@seznam.cz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cs-CZ" sz="2600" b="1">
                <a:latin typeface="Arial"/>
                <a:ea typeface="Arial"/>
                <a:cs typeface="Arial"/>
                <a:sym typeface="Arial"/>
              </a:rPr>
              <a:t>Lucie Mašková (studentka), </a:t>
            </a:r>
            <a:r>
              <a:rPr lang="cs-CZ" sz="2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maskovaluci@seznam.cz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cs-CZ" sz="2600" b="1">
                <a:latin typeface="Arial"/>
                <a:ea typeface="Arial"/>
                <a:cs typeface="Arial"/>
                <a:sym typeface="Arial"/>
              </a:rPr>
              <a:t>	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563C1"/>
              </a:buClr>
              <a:buSzPts val="2600"/>
              <a:buNone/>
            </a:pPr>
            <a:r>
              <a:rPr lang="cs-CZ" sz="2600" b="1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PaedDr. Miroslava Janečková, PhD</a:t>
            </a:r>
            <a:r>
              <a:rPr lang="cs-CZ" sz="260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.</a:t>
            </a:r>
            <a:r>
              <a:rPr lang="cs-CZ" sz="2600" b="1">
                <a:latin typeface="Arial"/>
                <a:ea typeface="Arial"/>
                <a:cs typeface="Arial"/>
                <a:sym typeface="Arial"/>
              </a:rPr>
              <a:t> (vyučující), </a:t>
            </a:r>
            <a:r>
              <a:rPr lang="cs-CZ" sz="2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miroslava.janeckova@ujep.cz</a:t>
            </a:r>
            <a:r>
              <a:rPr lang="cs-CZ" sz="2600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Praktické kontakty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STUDIJNÍ ODDĚLENÍ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Jana Špinarová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cs-CZ">
                <a:latin typeface="Arial"/>
                <a:ea typeface="Arial"/>
                <a:cs typeface="Arial"/>
                <a:sym typeface="Arial"/>
              </a:rPr>
            </a:br>
            <a:r>
              <a:rPr lang="cs-CZ">
                <a:latin typeface="Arial"/>
                <a:ea typeface="Arial"/>
                <a:cs typeface="Arial"/>
                <a:sym typeface="Arial"/>
              </a:rPr>
              <a:t>Učitelství pro MŠ, Učitelství pro 1. st ZŠ, Učitelství pro 1. st. ZŠ + SPG, +420 475 283 214,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jana.spinarova@ujep.cz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GARANT OBORU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PhDr. Roman Kroufek, Ph.D.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/>
              <a:t>Praktické kontakty</a:t>
            </a:r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OBLAST SOCIÁLNÍHO BEZPEČÍ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PaedDr. Miroslava Janečková, PhD.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/>
            </a:r>
            <a:b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cs-CZ" i="1">
                <a:latin typeface="Arial"/>
                <a:ea typeface="Arial"/>
                <a:cs typeface="Arial"/>
                <a:sym typeface="Arial"/>
              </a:rPr>
              <a:t>odborná asistentka, tajemnice (KPR PF), Fakultní koordinátorka rovných příležitostí – kontaktní osoba fakulty pro oblast sociálního bezpečí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i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/>
              <a:t>Na koho se kdy obrátit</a:t>
            </a:r>
            <a:endParaRPr/>
          </a:p>
        </p:txBody>
      </p:sp>
      <p:graphicFrame>
        <p:nvGraphicFramePr>
          <p:cNvPr id="122" name="Google Shape;122;p5"/>
          <p:cNvGraphicFramePr/>
          <p:nvPr/>
        </p:nvGraphicFramePr>
        <p:xfrm>
          <a:off x="838200" y="2146851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{EA157417-4779-4E81-8D0F-90F90AECCDA8}</a:tableStyleId>
              </a:tblPr>
              <a:tblGrid>
                <a:gridCol w="458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Situace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Na koho se obrátit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Zápis, potvrzení, žádost, změna údajů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studijní referentka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Kapacita předmětu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tajemník/tajemnice příslušné katedry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Obsah a požadavky předmětu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vyučující předmětu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Omluva z výuky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vyučující předmětu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Překryv v rozvrhu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tajemník/tajemnice příslušné katedry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Dlouhodobější či závažný studijní problém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garant programu / vedení katedry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Psychická, sociální nebo speciální podpora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/>
                        </a:rPr>
                        <a:t>koordinátorka</a:t>
                      </a: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cs-CZ" sz="180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ombudsosoby</a:t>
                      </a: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cs-CZ" sz="180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Poradenské centrum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Důležité systémy a webstránky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IS/STAG 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(předměty, rozvrh, výsledky, zápisy, žádosti a kontrola studia)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UJEPapp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(aplikace usnadňující orientaci ve studiu – odkazy, rozvrhy aj.)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MOODLE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(materiály, úkoly a komunikace v jednotlivých kurzech)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Studentský email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(oficiální komunikace univerzity,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info zde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WEB PF 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(harmonogramy, aktuality, kontakty a důležité dokumenty)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WEB KPR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body" idx="1"/>
          </p:nvPr>
        </p:nvSpPr>
        <p:spPr>
          <a:xfrm>
            <a:off x="7825842" y="5396466"/>
            <a:ext cx="42672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/>
              <a:t>Facebook KPR PF UJEP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6836" y="246138"/>
            <a:ext cx="4731893" cy="4466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4979" y="2958124"/>
            <a:ext cx="4478935" cy="389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7"/>
          <p:cNvSpPr txBox="1"/>
          <p:nvPr/>
        </p:nvSpPr>
        <p:spPr>
          <a:xfrm>
            <a:off x="1460836" y="2479591"/>
            <a:ext cx="42672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s-CZ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Instagram @KPRPF_UJEP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7" descr="Obsah obrázku květina, text, nachový, fialka&#10;&#10;Obsah generovaný pomocí AI může být nesprávný."/>
          <p:cNvPicPr preferRelativeResize="0"/>
          <p:nvPr/>
        </p:nvPicPr>
        <p:blipFill rotWithShape="1">
          <a:blip r:embed="rId5">
            <a:alphaModFix/>
          </a:blip>
          <a:srcRect l="13895" t="20121" r="15369" b="35482"/>
          <a:stretch/>
        </p:blipFill>
        <p:spPr>
          <a:xfrm>
            <a:off x="2001078" y="-15311"/>
            <a:ext cx="2478157" cy="2592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Vícefaktorové ověřování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https://www.pf.ujep.cz/povinne-mfa-na-ujep/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od 15. října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povinné pro IS/STAG i MOODLE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Jak na to: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https://ci.ujep.cz/index.php?title=Kategorie:MFA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Další důležité odkazy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Průkaz studenta – ISIC: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kancelář KAS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Menza –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objednávkový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systém +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Jak si objednat obědy v menze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Koleje a ubytování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Vědecká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knihovna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UJEP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Širokoúhlá obrazovka</PresentationFormat>
  <Paragraphs>80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Office</vt:lpstr>
      <vt:lpstr>Prezentace aplikace PowerPoint</vt:lpstr>
      <vt:lpstr>Praktické kontakty</vt:lpstr>
      <vt:lpstr>Praktické kontakty</vt:lpstr>
      <vt:lpstr>Praktické kontakty</vt:lpstr>
      <vt:lpstr>Na koho se kdy obrátit</vt:lpstr>
      <vt:lpstr>Důležité systémy a webstránky</vt:lpstr>
      <vt:lpstr>Prezentace aplikace PowerPoint</vt:lpstr>
      <vt:lpstr>Vícefaktorové ověřování</vt:lpstr>
      <vt:lpstr>Další důležité odkazy</vt:lpstr>
      <vt:lpstr>Harmonogram akademického roku</vt:lpstr>
      <vt:lpstr>Checklist na nejbližší měsíc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neprask</dc:creator>
  <cp:lastModifiedBy>LankovaB</cp:lastModifiedBy>
  <cp:revision>1</cp:revision>
  <dcterms:created xsi:type="dcterms:W3CDTF">2026-08-24T09:46:15Z</dcterms:created>
  <dcterms:modified xsi:type="dcterms:W3CDTF">2026-08-31T11:08:29Z</dcterms:modified>
</cp:coreProperties>
</file>